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8"/>
  </p:notesMasterIdLst>
  <p:sldIdLst>
    <p:sldId id="256" r:id="rId2"/>
    <p:sldId id="281" r:id="rId3"/>
    <p:sldId id="257" r:id="rId4"/>
    <p:sldId id="258" r:id="rId5"/>
    <p:sldId id="261" r:id="rId6"/>
    <p:sldId id="265" r:id="rId7"/>
    <p:sldId id="264" r:id="rId8"/>
    <p:sldId id="306" r:id="rId9"/>
    <p:sldId id="307" r:id="rId10"/>
    <p:sldId id="263" r:id="rId11"/>
    <p:sldId id="267" r:id="rId12"/>
    <p:sldId id="269" r:id="rId13"/>
    <p:sldId id="270" r:id="rId14"/>
    <p:sldId id="271" r:id="rId15"/>
    <p:sldId id="309" r:id="rId16"/>
    <p:sldId id="272" r:id="rId17"/>
    <p:sldId id="310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2" r:id="rId26"/>
    <p:sldId id="283" r:id="rId27"/>
    <p:sldId id="284" r:id="rId28"/>
    <p:sldId id="289" r:id="rId29"/>
    <p:sldId id="290" r:id="rId30"/>
    <p:sldId id="292" r:id="rId31"/>
    <p:sldId id="294" r:id="rId32"/>
    <p:sldId id="295" r:id="rId33"/>
    <p:sldId id="296" r:id="rId34"/>
    <p:sldId id="297" r:id="rId35"/>
    <p:sldId id="298" r:id="rId36"/>
    <p:sldId id="303" r:id="rId37"/>
    <p:sldId id="299" r:id="rId38"/>
    <p:sldId id="300" r:id="rId39"/>
    <p:sldId id="302" r:id="rId40"/>
    <p:sldId id="304" r:id="rId41"/>
    <p:sldId id="312" r:id="rId42"/>
    <p:sldId id="314" r:id="rId43"/>
    <p:sldId id="305" r:id="rId44"/>
    <p:sldId id="315" r:id="rId45"/>
    <p:sldId id="311" r:id="rId46"/>
    <p:sldId id="285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8" d="100"/>
          <a:sy n="78" d="100"/>
        </p:scale>
        <p:origin x="-420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239C9-609B-4A99-8F16-D87199B8D9B9}" type="datetimeFigureOut">
              <a:rPr lang="th-TH" smtClean="0"/>
              <a:t>26/03/61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311D3-1BC0-4F52-BEBF-4805625BE13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33329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B2C33-1ADB-4A5B-B5F9-6E4AFD3B6A1F}" type="slidenum">
              <a:rPr lang="th-TH" smtClean="0"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19259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3/26/2018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3/26/2018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3/26/2018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3/26/2018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3/26/2018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fla.org/activities-and-groups#divisions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.org/ga/search/view_doc.asp?symbol=A/RES/70/1&amp;Lang=E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asl-online.org/" TargetMode="External"/><Relationship Id="rId2" Type="http://schemas.openxmlformats.org/officeDocument/2006/relationships/hyperlink" Target="http://www.alise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Association_for_Library_Service_to_Children" TargetMode="External"/><Relationship Id="rId5" Type="http://schemas.openxmlformats.org/officeDocument/2006/relationships/hyperlink" Target="http://www.ala.org/acrl/" TargetMode="External"/><Relationship Id="rId4" Type="http://schemas.openxmlformats.org/officeDocument/2006/relationships/hyperlink" Target="http://www.ala.org/aasl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th-TH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บทบาทของสมาคม</a:t>
            </a:r>
            <a:r>
              <a:rPr lang="th-TH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วิชาชีพ</a:t>
            </a:r>
            <a:br>
              <a:rPr lang="th-TH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บรรณารักษศาสตร์</a:t>
            </a:r>
            <a:r>
              <a:rPr lang="th-TH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และ</a:t>
            </a:r>
            <a:r>
              <a:rPr lang="th-TH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สารสนเทศศาศาสตร์</a:t>
            </a:r>
            <a:br>
              <a:rPr lang="th-TH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</a:t>
            </a:r>
            <a:r>
              <a:rPr lang="th-TH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การสร้างสังคมการเรียนรู้</a:t>
            </a:r>
            <a:endParaRPr lang="en-US" sz="6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ศาสตราจารย์ ดร.ชุติมา สัจจานันท์  นายกสมาคมห้องสมุดแห่งประเทศไทยฯ</a:t>
            </a:r>
            <a:endParaRPr lang="th-TH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4245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IFLA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5056" t="8073" r="15193" b="12589"/>
          <a:stretch/>
        </p:blipFill>
        <p:spPr>
          <a:xfrm>
            <a:off x="685801" y="1837765"/>
            <a:ext cx="4476984" cy="2863024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l="22491" t="6517" r="25688" b="9478"/>
          <a:stretch/>
        </p:blipFill>
        <p:spPr>
          <a:xfrm>
            <a:off x="5409303" y="685800"/>
            <a:ext cx="4983947" cy="45423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1407" y="5281029"/>
            <a:ext cx="5237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https://www.ifla.org/activities-and-groups#divisions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0404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บทบาทของสมาคมวิชาชีพ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674254"/>
            <a:ext cx="10394707" cy="3700331"/>
          </a:xfrm>
        </p:spPr>
        <p:txBody>
          <a:bodyPr>
            <a:normAutofit fontScale="92500" lnSpcReduction="10000"/>
          </a:bodyPr>
          <a:lstStyle/>
          <a:p>
            <a:r>
              <a:rPr lang="th-TH" sz="3200" dirty="0" smtClean="0">
                <a:cs typeface="+mj-cs"/>
              </a:rPr>
              <a:t> การ</a:t>
            </a:r>
            <a:r>
              <a:rPr lang="th-TH" sz="3200" dirty="0">
                <a:cs typeface="+mj-cs"/>
              </a:rPr>
              <a:t>พัฒนาทางวิชาการและวิชาชีพ </a:t>
            </a:r>
            <a:endParaRPr lang="th-TH" sz="3200" dirty="0" smtClean="0">
              <a:cs typeface="+mj-cs"/>
            </a:endParaRPr>
          </a:p>
          <a:p>
            <a:r>
              <a:rPr lang="th-TH" sz="3200" dirty="0" smtClean="0">
                <a:cs typeface="+mj-cs"/>
              </a:rPr>
              <a:t> การ</a:t>
            </a:r>
            <a:r>
              <a:rPr lang="th-TH" sz="3200" dirty="0">
                <a:cs typeface="+mj-cs"/>
              </a:rPr>
              <a:t>ให้การศึกษา</a:t>
            </a:r>
            <a:r>
              <a:rPr lang="th-TH" sz="3200" dirty="0" smtClean="0">
                <a:cs typeface="+mj-cs"/>
              </a:rPr>
              <a:t>ต่อเนื่องเพื่อ</a:t>
            </a:r>
            <a:r>
              <a:rPr lang="th-TH" sz="3200" dirty="0">
                <a:cs typeface="+mj-cs"/>
              </a:rPr>
              <a:t>พัฒนาสมาชิก </a:t>
            </a:r>
            <a:r>
              <a:rPr lang="th-TH" sz="3200" dirty="0" smtClean="0">
                <a:cs typeface="+mj-cs"/>
              </a:rPr>
              <a:t>บุคลากรวิชาชีพ </a:t>
            </a:r>
          </a:p>
          <a:p>
            <a:r>
              <a:rPr lang="th-TH" sz="3200" dirty="0" smtClean="0">
                <a:cs typeface="+mj-cs"/>
              </a:rPr>
              <a:t> การ</a:t>
            </a:r>
            <a:r>
              <a:rPr lang="th-TH" sz="3200" dirty="0">
                <a:cs typeface="+mj-cs"/>
              </a:rPr>
              <a:t>ควบคุมคุณภาพและมาตรฐานวิชาชีพ </a:t>
            </a:r>
            <a:endParaRPr lang="th-TH" sz="3200" dirty="0" smtClean="0">
              <a:cs typeface="+mj-cs"/>
            </a:endParaRPr>
          </a:p>
          <a:p>
            <a:r>
              <a:rPr lang="th-TH" sz="3200" dirty="0" smtClean="0">
                <a:cs typeface="+mj-cs"/>
              </a:rPr>
              <a:t> </a:t>
            </a:r>
            <a:r>
              <a:rPr lang="th-TH" sz="3200" dirty="0">
                <a:cs typeface="+mj-cs"/>
              </a:rPr>
              <a:t>การใช้ความรู้เพื่อบริการแก่สังคม </a:t>
            </a:r>
            <a:endParaRPr lang="th-TH" sz="3200" dirty="0" smtClean="0">
              <a:cs typeface="+mj-cs"/>
            </a:endParaRPr>
          </a:p>
          <a:p>
            <a:r>
              <a:rPr lang="th-TH" sz="3200" dirty="0" smtClean="0">
                <a:cs typeface="+mj-cs"/>
              </a:rPr>
              <a:t> การ</a:t>
            </a:r>
            <a:r>
              <a:rPr lang="th-TH" sz="3200" dirty="0">
                <a:cs typeface="+mj-cs"/>
              </a:rPr>
              <a:t>เป็นตัวแทนของสมาชิก ตลอดจนผู้ประกอบวิชาชีพในการดำเนินกิจกรรม อันจักผดุงไว้ซึ่งสิทธิและศักดิ์ศรีแห่งวิชาชีพและบุคลากรในวิชาชีพ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6724" t="20907" r="15217" b="11033"/>
          <a:stretch/>
        </p:blipFill>
        <p:spPr>
          <a:xfrm>
            <a:off x="6903075" y="1837765"/>
            <a:ext cx="4549463" cy="223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9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IFLA  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4836" t="6341" r="16069" b="5766"/>
          <a:stretch/>
        </p:blipFill>
        <p:spPr>
          <a:xfrm>
            <a:off x="1814518" y="1700010"/>
            <a:ext cx="4069724" cy="291062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l="24021" t="6517" r="21535" b="5200"/>
          <a:stretch/>
        </p:blipFill>
        <p:spPr>
          <a:xfrm>
            <a:off x="6091708" y="1700010"/>
            <a:ext cx="3206841" cy="292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3743" t="9239" r="12132" b="35146"/>
          <a:stretch/>
        </p:blipFill>
        <p:spPr>
          <a:xfrm>
            <a:off x="2266681" y="798490"/>
            <a:ext cx="4365938" cy="184167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/>
          <a:srcRect l="26207" t="8072" r="15194"/>
          <a:stretch/>
        </p:blipFill>
        <p:spPr>
          <a:xfrm>
            <a:off x="5898524" y="2530697"/>
            <a:ext cx="3451538" cy="304419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/>
          <a:srcRect l="32767" t="13907" r="34872" b="4811"/>
          <a:stretch/>
        </p:blipFill>
        <p:spPr>
          <a:xfrm>
            <a:off x="1725768" y="2706955"/>
            <a:ext cx="1906073" cy="2691685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5"/>
          <a:srcRect l="31891" t="14684" r="32686"/>
          <a:stretch/>
        </p:blipFill>
        <p:spPr>
          <a:xfrm>
            <a:off x="3721994" y="2673103"/>
            <a:ext cx="2086377" cy="282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1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1431"/>
            <a:ext cx="10396882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th-TH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บทบาทสมาคมวิชาชีพในกา</a:t>
            </a:r>
            <a:r>
              <a:rPr lang="th-TH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รสร้าง</a:t>
            </a:r>
            <a:r>
              <a:rPr lang="th-TH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เครือข่าย</a:t>
            </a:r>
            <a:br>
              <a:rPr lang="th-TH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และหุ้นส่วนร่วมสร้างสังคมการเรียนรู้</a:t>
            </a: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h-TH" sz="2800" dirty="0">
                <a:cs typeface="+mj-cs"/>
              </a:rPr>
              <a:t>คำ</a:t>
            </a:r>
            <a:r>
              <a:rPr lang="th-TH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ว่า </a:t>
            </a:r>
            <a:r>
              <a:rPr lang="th-TH" sz="3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เครือข่าย</a:t>
            </a:r>
            <a:r>
              <a:rPr lang="th-TH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th-TH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หรือ</a:t>
            </a:r>
            <a:r>
              <a:rPr lang="th-TH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คำอื่นๆที่เกี่ยวข้อง เช่น ความร่วมมือ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th-TH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th-TH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ความ</a:t>
            </a:r>
            <a:r>
              <a:rPr lang="th-TH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ร่วมใจ </a:t>
            </a:r>
            <a:r>
              <a:rPr lang="th-TH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ภาคี หุ้นส่วน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th-TH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เป็น</a:t>
            </a:r>
            <a:r>
              <a:rPr lang="th-TH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กลยุทธ์สำคัญของการบริหารจัดการสมัยใหม่ โดยเฉพาะการจัดการเชิงกล</a:t>
            </a:r>
            <a:r>
              <a:rPr lang="th-TH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ยุทธ์</a:t>
            </a:r>
          </a:p>
          <a:p>
            <a:r>
              <a:rPr lang="th-TH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วงการ</a:t>
            </a:r>
            <a:r>
              <a:rPr lang="th-TH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บรรณารักษศาสตร์และสารสนเทศศาสตร์  ความร่วมมือและเครือข่ายเป็นวิถีการทำงานมาตั้งแต่อดีต ดังจะเห็นได้จาก มีความร่วมมือระหว่างห้องสมุด </a:t>
            </a:r>
            <a:r>
              <a:rPr lang="th-TH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และ</a:t>
            </a:r>
            <a:r>
              <a:rPr lang="th-TH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การพัฒนาเป็น“</a:t>
            </a:r>
            <a:r>
              <a:rPr lang="th-TH" sz="3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ภาคี”</a:t>
            </a:r>
            <a:r>
              <a:rPr lang="th-TH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th-TH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ซึ่ง</a:t>
            </a:r>
            <a:r>
              <a:rPr lang="th-TH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เป็นความร่วมมือในระดับท้องถิ่น ระดับชาติ หรือระดับนานาชาติ หรือตาม</a:t>
            </a:r>
            <a:r>
              <a:rPr lang="th-TH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กลุ่ม</a:t>
            </a:r>
            <a:r>
              <a:rPr lang="th-T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ความเหมือนหรือความสนใจ เช่น   ข่ายงานห้องสมุดมหาวิทยาลัยส่วนภูมิภาค หรือ พูลิ</a:t>
            </a:r>
            <a:r>
              <a:rPr lang="th-TH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เน็ท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</a:t>
            </a:r>
            <a:r>
              <a:rPr lang="en-US" sz="3200" dirty="0"/>
              <a:t>(PULINET) </a:t>
            </a:r>
            <a:endParaRPr lang="th-TH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7399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286" y="275738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เครือข่ายระดับชาติ 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National  networks</a:t>
            </a:r>
            <a:endParaRPr lang="th-TH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1310" t="9358" r="10248" b="15924"/>
          <a:stretch/>
        </p:blipFill>
        <p:spPr>
          <a:xfrm>
            <a:off x="244979" y="1327486"/>
            <a:ext cx="5074276" cy="2717443"/>
          </a:xfrm>
          <a:prstGeom prst="rect">
            <a:avLst/>
          </a:prstGeom>
        </p:spPr>
      </p:pic>
      <p:pic>
        <p:nvPicPr>
          <p:cNvPr id="6" name="Picture 2" descr="http://pulinet2017.cmu.ac.th/sites/default/files/logo-pulinet-2017-transparency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29933" r="-4380" b="1"/>
          <a:stretch/>
        </p:blipFill>
        <p:spPr bwMode="auto">
          <a:xfrm>
            <a:off x="90152" y="4079391"/>
            <a:ext cx="4495148" cy="1857842"/>
          </a:xfrm>
          <a:prstGeom prst="rect">
            <a:avLst/>
          </a:prstGeom>
          <a:noFill/>
          <a:effectLst>
            <a:outerShdw blurRad="50800" dir="1440000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/>
          <a:srcRect l="27237" t="19274" r="25778" b="16277"/>
          <a:stretch/>
        </p:blipFill>
        <p:spPr>
          <a:xfrm>
            <a:off x="6721002" y="1422372"/>
            <a:ext cx="5470998" cy="4219161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368624" y="60032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https://image.slidesharecdn.com/russianov19ver1-121119045809-phpapp01/95/virtual-reality-of-modern-education-the-experience-of-distance-learning-in-thailand-18-638.jpg?cb=1353301717</a:t>
            </a:r>
            <a:endParaRPr lang="th-TH" sz="1200" dirty="0"/>
          </a:p>
        </p:txBody>
      </p:sp>
      <p:pic>
        <p:nvPicPr>
          <p:cNvPr id="10" name="Picture 2" descr="stud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376" y="2297936"/>
            <a:ext cx="1941550" cy="3193208"/>
          </a:xfrm>
          <a:prstGeom prst="rect">
            <a:avLst/>
          </a:prstGeom>
          <a:noFill/>
          <a:effectLst>
            <a:outerShdw blurRad="50800" dir="1440000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44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95648" y="930055"/>
            <a:ext cx="10394707" cy="4208615"/>
          </a:xfrm>
        </p:spPr>
        <p:txBody>
          <a:bodyPr>
            <a:normAutofit/>
          </a:bodyPr>
          <a:lstStyle/>
          <a:p>
            <a:r>
              <a:rPr lang="th-T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การพัฒนาเครือข่าย ช่วยเสริมสร้างขีดความพร้อมและความสามารถ ของบุคคล องค์การและประเทศชาติ </a:t>
            </a:r>
            <a:endParaRPr lang="th-TH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r>
              <a:rPr lang="th-TH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th-T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การแบ่งปัน แลกเปลี่ยนความรู้  ความชำนาญการของบุคคลและองค์การ </a:t>
            </a:r>
            <a:endParaRPr lang="th-TH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r>
              <a:rPr lang="th-TH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การ</a:t>
            </a:r>
            <a:r>
              <a:rPr lang="th-T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ลดความซ้ำซ้อน  การสร้าง “พลังต่อรอง”  </a:t>
            </a:r>
            <a:endParaRPr lang="th-TH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r>
              <a:rPr lang="th-TH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การ</a:t>
            </a:r>
            <a:r>
              <a:rPr lang="th-T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สร้างมาตรฐานการปฏิบัติงาน และการพัฒนาบุคลากร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endParaRPr lang="th-TH" sz="28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193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288" y="217245"/>
            <a:ext cx="10571998" cy="157291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th-TH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กิจกรรมระดับชาติและสากล</a:t>
            </a:r>
            <a:endParaRPr lang="th-TH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18712" y="2222287"/>
            <a:ext cx="10554574" cy="363651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b="1" dirty="0" smtClean="0"/>
              <a:t> </a:t>
            </a:r>
            <a:r>
              <a:rPr lang="th-TH" sz="2800" dirty="0" smtClean="0">
                <a:cs typeface="+mj-cs"/>
              </a:rPr>
              <a:t>การกำหนดหัวข้อการประชุมวิชาการ</a:t>
            </a:r>
            <a:endParaRPr lang="en-US" sz="2800" dirty="0">
              <a:cs typeface="+mj-cs"/>
            </a:endParaRPr>
          </a:p>
          <a:p>
            <a:r>
              <a:rPr lang="en-US" sz="2800" dirty="0" smtClean="0">
                <a:cs typeface="+mj-cs"/>
              </a:rPr>
              <a:t> </a:t>
            </a:r>
            <a:r>
              <a:rPr lang="th-TH" sz="2800" dirty="0" smtClean="0">
                <a:cs typeface="+mj-cs"/>
              </a:rPr>
              <a:t>การร่วมกิจกรรมของอิฟลา </a:t>
            </a:r>
            <a:r>
              <a:rPr lang="en-US" sz="2800" dirty="0" smtClean="0">
                <a:cs typeface="+mj-cs"/>
              </a:rPr>
              <a:t>IFLA  global  voice participation</a:t>
            </a:r>
          </a:p>
          <a:p>
            <a:r>
              <a:rPr lang="en-US" sz="2800" dirty="0">
                <a:cs typeface="+mj-cs"/>
              </a:rPr>
              <a:t> </a:t>
            </a:r>
            <a:r>
              <a:rPr lang="th-TH" sz="2800" dirty="0" smtClean="0">
                <a:cs typeface="+mj-cs"/>
              </a:rPr>
              <a:t>การประชุม สัมมนา </a:t>
            </a:r>
            <a:endParaRPr lang="en-US" sz="2800" dirty="0" smtClean="0">
              <a:cs typeface="+mj-cs"/>
            </a:endParaRPr>
          </a:p>
          <a:p>
            <a:r>
              <a:rPr lang="en-US" sz="2800" dirty="0">
                <a:cs typeface="+mj-cs"/>
              </a:rPr>
              <a:t> </a:t>
            </a:r>
            <a:r>
              <a:rPr lang="th-TH" sz="2800" dirty="0" smtClean="0">
                <a:cs typeface="+mj-cs"/>
              </a:rPr>
              <a:t>การประกวดห้องสมุดสีเขียว</a:t>
            </a:r>
          </a:p>
          <a:p>
            <a:r>
              <a:rPr lang="th-TH" sz="2800" dirty="0">
                <a:cs typeface="+mj-cs"/>
              </a:rPr>
              <a:t> </a:t>
            </a:r>
            <a:r>
              <a:rPr lang="th-TH" sz="2800" dirty="0" smtClean="0">
                <a:cs typeface="+mj-cs"/>
              </a:rPr>
              <a:t>ภาคีห้องสมุด แห่งเรียนรู้ และองค์กร                                                                 </a:t>
            </a:r>
          </a:p>
          <a:p>
            <a:pPr marL="0" indent="0">
              <a:buNone/>
            </a:pPr>
            <a:r>
              <a:rPr lang="th-TH" sz="2800" dirty="0">
                <a:cs typeface="+mj-cs"/>
              </a:rPr>
              <a:t> </a:t>
            </a:r>
            <a:r>
              <a:rPr lang="th-TH" sz="2800" dirty="0" smtClean="0">
                <a:cs typeface="+mj-cs"/>
              </a:rPr>
              <a:t>    ที่เกี่ยวข้อง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5" name="Content Placeholder 3"/>
          <p:cNvPicPr>
            <a:picLocks/>
          </p:cNvPicPr>
          <p:nvPr/>
        </p:nvPicPr>
        <p:blipFill rotWithShape="1">
          <a:blip r:embed="rId2" cstate="print"/>
          <a:srcRect l="19926" t="14007" r="19415" b="18012"/>
          <a:stretch/>
        </p:blipFill>
        <p:spPr bwMode="auto">
          <a:xfrm>
            <a:off x="7153309" y="1702605"/>
            <a:ext cx="4855334" cy="3150353"/>
          </a:xfrm>
          <a:prstGeom prst="rect">
            <a:avLst/>
          </a:prstGeom>
          <a:ln>
            <a:noFill/>
          </a:ln>
          <a:effectLst>
            <a:outerShdw blurRad="50800" dir="1440000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l="17483" t="8650" r="19804" b="14861"/>
          <a:stretch/>
        </p:blipFill>
        <p:spPr>
          <a:xfrm>
            <a:off x="8126567" y="4526554"/>
            <a:ext cx="3400023" cy="2331446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8" name="Content Placeholder 3" descr="C:\Users\HP\AppData\Local\Microsoft\Windows\Temporary Internet Files\Content.Word\presidenttla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9424" y="3065172"/>
            <a:ext cx="2689539" cy="301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355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58272"/>
            <a:ext cx="10396882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th-TH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บทบาทสมาคมวิชาชีพใน</a:t>
            </a:r>
            <a:r>
              <a:rPr lang="th-TH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การพัฒนาห้องสมุดและแหล่งเรียนรู้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486523"/>
            <a:ext cx="10982458" cy="5489273"/>
          </a:xfrm>
        </p:spPr>
        <p:txBody>
          <a:bodyPr>
            <a:noAutofit/>
          </a:bodyPr>
          <a:lstStyle/>
          <a:p>
            <a:endParaRPr lang="th-TH" sz="2400" b="1" dirty="0" smtClean="0">
              <a:cs typeface="+mj-cs"/>
            </a:endParaRPr>
          </a:p>
          <a:p>
            <a:r>
              <a:rPr lang="th-TH" sz="2400" b="1" dirty="0" smtClean="0">
                <a:cs typeface="+mj-cs"/>
              </a:rPr>
              <a:t> </a:t>
            </a:r>
            <a:r>
              <a:rPr lang="th-TH" sz="2800" dirty="0" smtClean="0">
                <a:cs typeface="+mj-cs"/>
              </a:rPr>
              <a:t>การ</a:t>
            </a:r>
            <a:r>
              <a:rPr lang="th-TH" sz="2800" dirty="0">
                <a:cs typeface="+mj-cs"/>
              </a:rPr>
              <a:t>กำหนด</a:t>
            </a:r>
            <a:r>
              <a:rPr lang="th-TH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มาตรฐาน แนวทางหรือแนวปฏิบัติที่ดี </a:t>
            </a:r>
            <a:r>
              <a:rPr lang="th-TH" sz="2800" dirty="0">
                <a:cs typeface="+mj-cs"/>
              </a:rPr>
              <a:t>เพื่อส่งเสริมการบริหารจัดการและการพัฒนาห้องสมุดและบริการที่ได้มาตรฐานและมีคุณภาพ ทั้งโดยรวมหริอกิจกรรมเฉพาะด้าน  </a:t>
            </a:r>
            <a:endParaRPr lang="th-TH" sz="2800" dirty="0" smtClean="0">
              <a:cs typeface="+mj-cs"/>
            </a:endParaRPr>
          </a:p>
          <a:p>
            <a:r>
              <a:rPr lang="th-TH" sz="2800" dirty="0" smtClean="0">
                <a:cs typeface="+mj-cs"/>
              </a:rPr>
              <a:t> ตัวอย่าง อิฟ</a:t>
            </a:r>
            <a:r>
              <a:rPr lang="th-TH" sz="2800" dirty="0">
                <a:cs typeface="+mj-cs"/>
              </a:rPr>
              <a:t>ล่ามีบทบาทสำคัญในการกำหนดแนวทางการดำเนินงานสำหรับห้องสมุดและบริการต่างๆ  อย่างกว้างขวางและต่อเนื่อง  </a:t>
            </a:r>
            <a:r>
              <a:rPr lang="th-TH" sz="2800" dirty="0" smtClean="0">
                <a:cs typeface="+mj-cs"/>
              </a:rPr>
              <a:t>เช่น</a:t>
            </a:r>
            <a:r>
              <a:rPr lang="th-TH" sz="2400" dirty="0" smtClean="0">
                <a:cs typeface="+mj-cs"/>
              </a:rPr>
              <a:t>  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IFLA 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School Library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Guidelines ( 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2015) </a:t>
            </a:r>
            <a:r>
              <a:rPr lang="th-TH" dirty="0" smtClean="0">
                <a:latin typeface="Andalus" panose="02020603050405020304" pitchFamily="18" charset="-78"/>
                <a:cs typeface="+mj-cs"/>
              </a:rPr>
              <a:t>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IFLA 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Guidelines for Library Services to People Experiencing Homelessness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(2017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)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Guidelines 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for Planning the Digitization of Rare Book and Manuscript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Collections (2014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)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Guidelines 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for Library Services for Young Adult (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2015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) </a:t>
            </a:r>
            <a:endParaRPr lang="th-TH" dirty="0" smtClean="0">
              <a:latin typeface="Andalus" panose="02020603050405020304" pitchFamily="18" charset="-78"/>
              <a:cs typeface="+mj-cs"/>
            </a:endParaRPr>
          </a:p>
          <a:p>
            <a:r>
              <a:rPr lang="th-TH" sz="2800" dirty="0" smtClean="0">
                <a:cs typeface="+mj-cs"/>
              </a:rPr>
              <a:t>การ</a:t>
            </a:r>
            <a:r>
              <a:rPr lang="th-TH" sz="2800" dirty="0">
                <a:cs typeface="+mj-cs"/>
              </a:rPr>
              <a:t>พัฒนา</a:t>
            </a:r>
            <a:r>
              <a:rPr lang="th-TH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บทบาทห้องสมุด</a:t>
            </a:r>
            <a:r>
              <a:rPr lang="th-TH" sz="2800" dirty="0">
                <a:cs typeface="+mj-cs"/>
              </a:rPr>
              <a:t>ในการมีส่วนร่วมในวาระของสหประชาชาติ ค.ศ. 2030 </a:t>
            </a:r>
            <a:r>
              <a:rPr lang="en-US" sz="2800" dirty="0">
                <a:cs typeface="+mj-cs"/>
              </a:rPr>
              <a:t>   </a:t>
            </a:r>
            <a:r>
              <a:rPr lang="en-US" sz="2400" dirty="0">
                <a:latin typeface="Calibri" panose="020F0502020204030204" pitchFamily="34" charset="0"/>
                <a:cs typeface="+mj-cs"/>
              </a:rPr>
              <a:t>(</a:t>
            </a:r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United Nations 2030 Agenda) </a:t>
            </a:r>
            <a:r>
              <a:rPr lang="th-TH" sz="2400" dirty="0">
                <a:cs typeface="+mj-cs"/>
              </a:rPr>
              <a:t>ใน</a:t>
            </a:r>
            <a:r>
              <a:rPr lang="th-TH" sz="2800" dirty="0">
                <a:cs typeface="+mj-cs"/>
              </a:rPr>
              <a:t>การเข้าถึงและโอกาสสำหรับทุกคน </a:t>
            </a:r>
            <a:endParaRPr lang="en-US" sz="2800" dirty="0">
              <a:cs typeface="+mj-cs"/>
            </a:endParaRPr>
          </a:p>
          <a:p>
            <a:endParaRPr lang="th-TH" sz="24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8372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953" y="157767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บทบาทของสมาคม</a:t>
            </a: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ห้องสมุดแห่งประเทศไทยฯ </a:t>
            </a:r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ในการพัฒนาห้องสมุด</a:t>
            </a:r>
            <a:endParaRPr lang="th-T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991673"/>
            <a:ext cx="10699124" cy="5164428"/>
          </a:xfrm>
        </p:spPr>
        <p:txBody>
          <a:bodyPr>
            <a:normAutofit fontScale="25000" lnSpcReduction="20000"/>
          </a:bodyPr>
          <a:lstStyle/>
          <a:p>
            <a:r>
              <a:rPr lang="th-TH" sz="11200" dirty="0" smtClean="0">
                <a:cs typeface="+mj-cs"/>
              </a:rPr>
              <a:t>การประกาศใช้ </a:t>
            </a:r>
            <a:r>
              <a:rPr lang="th-TH" sz="11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มาตรฐาน</a:t>
            </a:r>
            <a:r>
              <a:rPr lang="th-TH" sz="11200" dirty="0">
                <a:cs typeface="+mj-cs"/>
              </a:rPr>
              <a:t>ห้องสมุดเฉพาะ พ.ศ. </a:t>
            </a:r>
            <a:r>
              <a:rPr lang="en-US" sz="11200" dirty="0">
                <a:cs typeface="+mj-cs"/>
              </a:rPr>
              <a:t>2553</a:t>
            </a:r>
            <a:r>
              <a:rPr lang="th-TH" sz="11200" dirty="0">
                <a:cs typeface="+mj-cs"/>
              </a:rPr>
              <a:t>  มาตรฐานห้องสมุดประชาขน  พ.ศ.2553 และอยู่ในระหว่างการปรับปรุงมาตรฐานห้องสมุด พ.ศ. 2549  ให้เป็นปัจจุบัน  </a:t>
            </a:r>
            <a:endParaRPr lang="th-TH" sz="11200" dirty="0" smtClean="0">
              <a:cs typeface="+mj-cs"/>
            </a:endParaRPr>
          </a:p>
          <a:p>
            <a:r>
              <a:rPr lang="th-TH" sz="11200" dirty="0" smtClean="0">
                <a:cs typeface="+mj-cs"/>
              </a:rPr>
              <a:t> การ</a:t>
            </a:r>
            <a:r>
              <a:rPr lang="th-TH" sz="11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ประกวดห้องสมุด</a:t>
            </a:r>
            <a:r>
              <a:rPr lang="th-TH" sz="11200" dirty="0">
                <a:cs typeface="+mj-cs"/>
              </a:rPr>
              <a:t>ดีเด่นประจำปี  ประเภทห้องสมุดโรงเรียนและประชาชน ตั้งแต่พ.ศ.2517   โดยพิจารณาคัดเลือกห้องสมุดที่มีระบบการบริหาร บริการ นวัตกรรมห้องสมุด การจัดกิจกรรมส่งเสริมการอ่านและการใช้ห้องสมุด เพื่อสร้างและพัฒนาสังคมไทยให้เป็นสังคมการอ่าน เพราะการอ่านเป็นรากฐานของการเข้าสู่สังคมการเรียนรู้ </a:t>
            </a:r>
            <a:endParaRPr lang="th-TH" sz="11200" dirty="0" smtClean="0">
              <a:cs typeface="+mj-cs"/>
            </a:endParaRPr>
          </a:p>
          <a:p>
            <a:r>
              <a:rPr lang="th-TH" sz="11200" dirty="0" smtClean="0">
                <a:cs typeface="+mj-cs"/>
              </a:rPr>
              <a:t> </a:t>
            </a:r>
            <a:r>
              <a:rPr lang="th-TH" sz="11200" dirty="0">
                <a:cs typeface="+mj-cs"/>
              </a:rPr>
              <a:t>การประกวดห้องสมุดสีเขียว </a:t>
            </a:r>
            <a:r>
              <a:rPr lang="th-TH" sz="11200" dirty="0" smtClean="0">
                <a:cs typeface="+mj-cs"/>
              </a:rPr>
              <a:t> การประหยัด</a:t>
            </a:r>
            <a:r>
              <a:rPr lang="th-TH" sz="11200" dirty="0">
                <a:cs typeface="+mj-cs"/>
              </a:rPr>
              <a:t>พลังงานและเป็นมิตรกับสิ่งแวดล้อมและการอนุรักษ์พลังงานและสิ่งแวดล้อมอันนำไปสู่การพัฒนาที่ยั่งยืน</a:t>
            </a:r>
            <a:r>
              <a:rPr lang="en-US" sz="11200" dirty="0">
                <a:cs typeface="+mj-cs"/>
              </a:rPr>
              <a:t>  </a:t>
            </a:r>
            <a:r>
              <a:rPr lang="th-TH" sz="11200" dirty="0" smtClean="0">
                <a:cs typeface="+mj-cs"/>
              </a:rPr>
              <a:t>และร่วมกับ</a:t>
            </a:r>
            <a:r>
              <a:rPr lang="th-TH" sz="11200" dirty="0">
                <a:cs typeface="+mj-cs"/>
              </a:rPr>
              <a:t>กรมราชฑัณฑ์พัฒนาห้องสมุด</a:t>
            </a:r>
            <a:r>
              <a:rPr lang="th-TH" sz="11200" dirty="0" smtClean="0">
                <a:cs typeface="+mj-cs"/>
              </a:rPr>
              <a:t>เรือนจำ</a:t>
            </a:r>
          </a:p>
          <a:p>
            <a:r>
              <a:rPr lang="th-TH" sz="11200" dirty="0" smtClean="0">
                <a:cs typeface="+mj-cs"/>
              </a:rPr>
              <a:t>การ</a:t>
            </a:r>
            <a:r>
              <a:rPr lang="th-TH" sz="11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ประกวดบุคคลดีเด่น</a:t>
            </a:r>
            <a:r>
              <a:rPr lang="th-TH" sz="11200" dirty="0" smtClean="0">
                <a:cs typeface="+mj-cs"/>
              </a:rPr>
              <a:t>ในวงการบรรณารักษศาสตร์และสารสนเทศศาสตร์</a:t>
            </a:r>
          </a:p>
          <a:p>
            <a:pPr marL="0" indent="0">
              <a:buNone/>
            </a:pPr>
            <a:r>
              <a:rPr lang="th-TH" sz="3600" dirty="0"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93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5040"/>
            <a:ext cx="10396882" cy="1151965"/>
          </a:xfrm>
        </p:spPr>
        <p:txBody>
          <a:bodyPr/>
          <a:lstStyle/>
          <a:p>
            <a:r>
              <a:rPr lang="th-TH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ประเด็นนำเสนอ</a:t>
            </a:r>
            <a:endParaRPr lang="th-TH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236373"/>
            <a:ext cx="10394707" cy="4533362"/>
          </a:xfrm>
        </p:spPr>
        <p:txBody>
          <a:bodyPr>
            <a:normAutofit fontScale="77500" lnSpcReduction="20000"/>
          </a:bodyPr>
          <a:lstStyle/>
          <a:p>
            <a:r>
              <a:rPr lang="th-TH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สังคมการเรียนรู้</a:t>
            </a:r>
          </a:p>
          <a:p>
            <a:r>
              <a:rPr lang="th-TH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สมาคมวิชาชีพ</a:t>
            </a:r>
          </a:p>
          <a:p>
            <a:r>
              <a:rPr lang="th-TH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บทบาทของสมาคมวิชาชีพ</a:t>
            </a:r>
          </a:p>
          <a:p>
            <a:r>
              <a:rPr lang="th-TH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บทบาทสมาคมวิชาชีพในการสร้าง</a:t>
            </a:r>
            <a:r>
              <a:rPr lang="th-TH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เครือข่ายและ</a:t>
            </a:r>
            <a:r>
              <a:rPr lang="th-TH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หุ้นส่วนร่วมสร้างสังคมการ</a:t>
            </a:r>
            <a:r>
              <a:rPr lang="th-TH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เรียนรู้</a:t>
            </a:r>
            <a:endParaRPr lang="en-US" sz="40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r>
              <a:rPr lang="th-TH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บทบาทสมาคมวิชาชีพในการพัฒนาห้องสมุดและแหล่ง</a:t>
            </a:r>
            <a:r>
              <a:rPr lang="th-TH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เรียนรู้</a:t>
            </a:r>
            <a:endParaRPr lang="en-US" sz="40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r>
              <a:rPr lang="th-TH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บทบาท</a:t>
            </a:r>
            <a:r>
              <a:rPr lang="th-TH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ในการพัฒนากลุ่มเป้าหมายและ</a:t>
            </a:r>
            <a:r>
              <a:rPr lang="th-TH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ผู้ใช้บริการ</a:t>
            </a:r>
          </a:p>
          <a:p>
            <a:r>
              <a:rPr lang="th-TH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การ</a:t>
            </a:r>
            <a:r>
              <a:rPr lang="th-TH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ขับเคลื่อนด้วย</a:t>
            </a:r>
            <a:r>
              <a:rPr lang="th-TH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ยุทธศาสตร์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/>
            </a:r>
            <a:b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</a:br>
            <a:endParaRPr lang="th-TH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3128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7591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บทบาทในการพัฒนา</a:t>
            </a:r>
            <a:r>
              <a:rPr lang="th-TH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บุคลากรวิชาชีพ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h-TH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429556"/>
            <a:ext cx="10394707" cy="3945030"/>
          </a:xfrm>
        </p:spPr>
        <p:txBody>
          <a:bodyPr>
            <a:noAutofit/>
          </a:bodyPr>
          <a:lstStyle/>
          <a:p>
            <a:r>
              <a:rPr lang="th-TH" sz="3200" dirty="0">
                <a:cs typeface="+mj-cs"/>
              </a:rPr>
              <a:t>บุคลากรสารสนเทศ  อาจารย์ บรรณารักษ์และนักวิชาชีพเป็น</a:t>
            </a:r>
            <a:r>
              <a:rPr lang="th-TH" sz="3200" b="1" i="1" dirty="0">
                <a:solidFill>
                  <a:srgbClr val="0070C0"/>
                </a:solidFill>
                <a:cs typeface="+mj-cs"/>
              </a:rPr>
              <a:t>ทรัพยากรการบริหาร</a:t>
            </a:r>
            <a:r>
              <a:rPr lang="th-TH" sz="3200" dirty="0">
                <a:cs typeface="+mj-cs"/>
              </a:rPr>
              <a:t>ที่สำคัญที่สุด เพราะเป็นแหล่งรวมความรู้ ความคิด ประสบการณ์ ความเชี่ยวชาญ และความชำนาญการ ซึ่งถูกนำมาใช้ในการสร้างสรรค์ ผดุงรักษาไว้ซึ่งทรัพยากรการบริหารอื่น ๆ และมีความสำคัญยิ่งต่อความสำเร็จขององค์การ</a:t>
            </a:r>
            <a:endParaRPr lang="en-US" sz="3200" dirty="0">
              <a:cs typeface="+mj-cs"/>
            </a:endParaRPr>
          </a:p>
          <a:p>
            <a:r>
              <a:rPr lang="th-TH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การ</a:t>
            </a:r>
            <a:r>
              <a:rPr lang="th-TH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พัฒนาบุคลากรสารสนเทศ</a:t>
            </a:r>
            <a:r>
              <a:rPr lang="th-TH" sz="3200" dirty="0">
                <a:cs typeface="+mj-cs"/>
              </a:rPr>
              <a:t>จึงเป็นความจำเป็นขององค์การ เพื่อให้บุคลากรมีการพัฒนาทางวิชาชีพและพัฒนาตนเองทันกับการเปลี่ยนแปลงในสังคมและในวิชาชีพ อันนำมาสู่ความสำเร็จ ประสิทธิภาพและประสิทธิผลขององค์การ</a:t>
            </a:r>
          </a:p>
        </p:txBody>
      </p:sp>
    </p:spTree>
    <p:extLst>
      <p:ext uri="{BB962C8B-B14F-4D97-AF65-F5344CB8AC3E}">
        <p14:creationId xmlns:p14="http://schemas.microsoft.com/office/powerpoint/2010/main" val="335245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528034"/>
            <a:ext cx="10394707" cy="4846552"/>
          </a:xfrm>
        </p:spPr>
        <p:txBody>
          <a:bodyPr>
            <a:noAutofit/>
          </a:bodyPr>
          <a:lstStyle/>
          <a:p>
            <a:r>
              <a:rPr lang="th-TH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กระบวนทัศน์ใหม่ของห้องสมุด การศึกษาและวิชาชีพ </a:t>
            </a:r>
            <a:r>
              <a:rPr lang="th-TH" sz="3200" dirty="0">
                <a:cs typeface="+mj-cs"/>
              </a:rPr>
              <a:t>ทำให้ภาพลักษณ์ บทบาทและ ภารกิจ  ความรู้ ความสามารถ และสมรรถนะของบุคลากรสารสนเทศเปลี่ยนแปลงไปตามบริบทความก้าวหน้าของเทคโนโลยีสารสนเทศและสังคม   พฤติกรรม ความต้องการและความคาดหวังของ</a:t>
            </a:r>
            <a:r>
              <a:rPr lang="th-TH" sz="3200" dirty="0" smtClean="0">
                <a:cs typeface="+mj-cs"/>
              </a:rPr>
              <a:t>ผู้ใช้</a:t>
            </a:r>
          </a:p>
          <a:p>
            <a:r>
              <a:rPr lang="th-TH" sz="3200" dirty="0" smtClean="0">
                <a:cs typeface="+mj-cs"/>
              </a:rPr>
              <a:t> </a:t>
            </a:r>
            <a:r>
              <a:rPr lang="th-TH" sz="3200" dirty="0">
                <a:cs typeface="+mj-cs"/>
              </a:rPr>
              <a:t>สมาคมวิชาชีพมีบทบาทสำคัญในการพัฒนาและ</a:t>
            </a:r>
            <a:r>
              <a:rPr lang="th-TH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การให้การศึกษาต่อเนื่อง</a:t>
            </a:r>
            <a:r>
              <a:rPr lang="th-TH" sz="3200" dirty="0">
                <a:cs typeface="+mj-cs"/>
              </a:rPr>
              <a:t>แก่สมาชิกและบุคลากรวิชาชีพในรูปแบบต่าง ๆ  เช่น การประชุมวิชาการและประชุมใหญ่สามัญประจำปี  การจัดสัมมนา ประชุมเชิงปฏิบัติการและการฝึกอบรมหลักสูตรระยะสั้น ทั้งรูปแบบเดิมและแบบออนไลน์ </a:t>
            </a:r>
          </a:p>
        </p:txBody>
      </p:sp>
    </p:spTree>
    <p:extLst>
      <p:ext uri="{BB962C8B-B14F-4D97-AF65-F5344CB8AC3E}">
        <p14:creationId xmlns:p14="http://schemas.microsoft.com/office/powerpoint/2010/main" val="202424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46975" y="682580"/>
            <a:ext cx="10333532" cy="4692005"/>
          </a:xfrm>
        </p:spPr>
        <p:txBody>
          <a:bodyPr>
            <a:noAutofit/>
          </a:bodyPr>
          <a:lstStyle/>
          <a:p>
            <a:r>
              <a:rPr lang="th-TH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การ</a:t>
            </a:r>
            <a:r>
              <a:rPr lang="th-TH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ยกระดับและสถานภาพของบรรณารักษ์ </a:t>
            </a:r>
            <a:r>
              <a:rPr lang="th-TH" sz="2800" dirty="0">
                <a:cs typeface="+mj-cs"/>
              </a:rPr>
              <a:t>คือการกำหนดมาตรฐานสมรรถนะบรรณารักษ์ เช่น ประเทศฟิลิปปินส์  ค.ศ.2013   ประกาศใช้มาตรฐานระดับชาติด้านสมรรถนะบรรณารักษ์ฟิลิปปินส์ </a:t>
            </a:r>
            <a:r>
              <a:rPr lang="th-TH" sz="2800" dirty="0" smtClean="0">
                <a:cs typeface="+mj-cs"/>
              </a:rPr>
              <a:t>ออก</a:t>
            </a:r>
            <a:r>
              <a:rPr lang="th-TH" sz="2800" dirty="0">
                <a:cs typeface="+mj-cs"/>
              </a:rPr>
              <a:t>ตามความในพระราชบัญญัติวิชาชีพบรรณารักษศาสตร์ฟิลิปปินส์ ค.ศ.</a:t>
            </a:r>
            <a:r>
              <a:rPr lang="th-TH" sz="2800" dirty="0" smtClean="0">
                <a:cs typeface="+mj-cs"/>
              </a:rPr>
              <a:t>2003</a:t>
            </a:r>
          </a:p>
          <a:p>
            <a:r>
              <a:rPr lang="th-TH" sz="2800" dirty="0" smtClean="0">
                <a:cs typeface="+mj-cs"/>
              </a:rPr>
              <a:t> การ</a:t>
            </a:r>
            <a:r>
              <a:rPr lang="th-TH" sz="2800" dirty="0">
                <a:cs typeface="+mj-cs"/>
              </a:rPr>
              <a:t>กำหนด</a:t>
            </a:r>
            <a:r>
              <a:rPr lang="th-TH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จรรยาบรรณบรรณารักษ์และนักสารสนเทศ</a:t>
            </a:r>
            <a:r>
              <a:rPr lang="th-TH" sz="2800" dirty="0">
                <a:cs typeface="+mj-cs"/>
              </a:rPr>
              <a:t>โดยสมาคมและองค์การทางวิชาชีพระดับชาติและสากลมีบทบาทสำคัญ เพื่อผดุงไว้ซึ่งสิทธิและศักดิ์ศรีแห่งวิชาชีพและบุคลากรในวิชาชีพ และ สร้างความมั่นใจแก่ผู้รับบริการ  นอกจากนี้ อิฟล่ายังได้ประกาศใช้จรรยาบรรณสำหรับบรรณารักษ์และนักสารสนเทศ </a:t>
            </a:r>
            <a:r>
              <a:rPr lang="th-TH" sz="2800" dirty="0" smtClean="0">
                <a:cs typeface="+mj-cs"/>
              </a:rPr>
              <a:t>และ</a:t>
            </a:r>
            <a:r>
              <a:rPr lang="th-TH" sz="2800" dirty="0">
                <a:cs typeface="+mj-cs"/>
              </a:rPr>
              <a:t>จัดแปลจรรยาบรรณบรรณารักษ์และนักสารสนเทศของประเทศต่างๆเป็นภาษาอังกฤษและเผยแพร่บนเว็บไซต์ของสหพันธ์ฯ</a:t>
            </a:r>
            <a:r>
              <a:rPr lang="en-US" sz="2800" dirty="0">
                <a:cs typeface="+mj-cs"/>
              </a:rPr>
              <a:t>                                                                                </a:t>
            </a:r>
            <a:endParaRPr lang="th-TH" sz="28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4174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3962" t="10795" r="16724" b="5589"/>
          <a:stretch/>
        </p:blipFill>
        <p:spPr>
          <a:xfrm>
            <a:off x="412125" y="1195503"/>
            <a:ext cx="6114414" cy="414699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/>
          <a:srcRect l="48239" t="10372" r="16068" b="7145"/>
          <a:stretch/>
        </p:blipFill>
        <p:spPr>
          <a:xfrm>
            <a:off x="6774287" y="476517"/>
            <a:ext cx="4298493" cy="558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3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สมาคมห้องสมุดแห่งประเทศไทย</a:t>
            </a:r>
            <a:r>
              <a:rPr lang="th-TH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ฯ กับการ</a:t>
            </a:r>
            <a:r>
              <a:rPr lang="th-TH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พัฒนาบุคลากรวิชาชีพ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th-TH" sz="2800" dirty="0" smtClean="0">
                <a:cs typeface="+mj-cs"/>
              </a:rPr>
              <a:t>การกำหนด</a:t>
            </a:r>
            <a:r>
              <a:rPr lang="th-TH" sz="2800" dirty="0">
                <a:cs typeface="+mj-cs"/>
              </a:rPr>
              <a:t>เป็นยุทธศาสตร์ของสมาคมทั้งจัดดำเนินการเองและร่วมมือกับสถาบันการศึกษา ห้องสมุดและองค์การทางวิชาการและวิชาชีพทั้งภาครัฐและ</a:t>
            </a:r>
            <a:r>
              <a:rPr lang="th-TH" sz="2800" dirty="0" smtClean="0">
                <a:cs typeface="+mj-cs"/>
              </a:rPr>
              <a:t>ภาคเอกชน</a:t>
            </a:r>
          </a:p>
          <a:p>
            <a:r>
              <a:rPr lang="th-TH" sz="2800" dirty="0" smtClean="0">
                <a:cs typeface="+mj-cs"/>
              </a:rPr>
              <a:t> </a:t>
            </a:r>
            <a:r>
              <a:rPr lang="th-TH" sz="2800" dirty="0">
                <a:cs typeface="+mj-cs"/>
              </a:rPr>
              <a:t>การประกาศใช้จรรยาบรรณสำหรับบรรณารักษ์ ฉบับที่ใช้อยู่ปัจจุบัน พ.ศ.2552 </a:t>
            </a:r>
            <a:endParaRPr lang="th-TH" sz="2800" dirty="0" smtClean="0">
              <a:cs typeface="+mj-cs"/>
            </a:endParaRPr>
          </a:p>
          <a:p>
            <a:r>
              <a:rPr lang="th-TH" sz="2800" dirty="0" smtClean="0">
                <a:cs typeface="+mj-cs"/>
              </a:rPr>
              <a:t> </a:t>
            </a:r>
            <a:r>
              <a:rPr lang="th-TH" sz="2800" dirty="0">
                <a:cs typeface="+mj-cs"/>
              </a:rPr>
              <a:t>การประกวดบุคคลดีเด่นในวิชาชีพบรรณารักษศาสตร์และสารสนเทศ</a:t>
            </a:r>
            <a:r>
              <a:rPr lang="th-TH" sz="2800" dirty="0" smtClean="0">
                <a:cs typeface="+mj-cs"/>
              </a:rPr>
              <a:t>ศาสตร์</a:t>
            </a:r>
          </a:p>
          <a:p>
            <a:r>
              <a:rPr lang="th-TH" sz="2800" dirty="0">
                <a:cs typeface="+mj-cs"/>
              </a:rPr>
              <a:t> การจัดกิจกรรมพัฒนาบุคลากรวิชาขีพในรูปการประชุมวิชาการ การอบรม การประชุมสัมมนา  การเยี่ยมเยือนให้คำปรึกษาและแนะนำ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0382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5040"/>
            <a:ext cx="10396882" cy="1516487"/>
          </a:xfrm>
        </p:spPr>
        <p:txBody>
          <a:bodyPr>
            <a:normAutofit/>
          </a:bodyPr>
          <a:lstStyle/>
          <a:p>
            <a:pPr algn="ctr"/>
            <a:r>
              <a:rPr lang="th-TH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บทบาทสมาคมวิชาชีพใน</a:t>
            </a:r>
            <a:r>
              <a:rPr lang="th-TH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</a:t>
            </a:r>
            <a:r>
              <a:rPr lang="th-TH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พัฒนากลุ่มเป้าหมาย</a:t>
            </a:r>
            <a:r>
              <a:rPr lang="th-TH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และผู้ใช้บริการ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h-TH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7975" y="1339404"/>
            <a:ext cx="10394707" cy="4151092"/>
          </a:xfrm>
        </p:spPr>
        <p:txBody>
          <a:bodyPr>
            <a:normAutofit fontScale="85000" lnSpcReduction="10000"/>
          </a:bodyPr>
          <a:lstStyle/>
          <a:p>
            <a:r>
              <a:rPr lang="th-TH" sz="3300" dirty="0" smtClean="0">
                <a:cs typeface="+mj-cs"/>
              </a:rPr>
              <a:t>การขับเคลื่อน</a:t>
            </a:r>
            <a:r>
              <a:rPr lang="th-TH" sz="3300" dirty="0">
                <a:cs typeface="+mj-cs"/>
              </a:rPr>
              <a:t>สังคมการอ่านและการเรียนรู้ ผ่านห้องสมุด โครงการและกิจกรรมหลากหลายรูปแบบผ่านสื่อแบบดั้งเดิม และสื่อสมัยใหม่  สื่อดิจิทัล </a:t>
            </a:r>
            <a:endParaRPr lang="th-TH" sz="3300" dirty="0" smtClean="0">
              <a:cs typeface="+mj-cs"/>
            </a:endParaRPr>
          </a:p>
          <a:p>
            <a:r>
              <a:rPr lang="th-TH" sz="3300" dirty="0" smtClean="0">
                <a:cs typeface="+mj-cs"/>
              </a:rPr>
              <a:t>การสร้าง</a:t>
            </a:r>
            <a:r>
              <a:rPr lang="th-TH" sz="3300" dirty="0">
                <a:cs typeface="+mj-cs"/>
              </a:rPr>
              <a:t>เสริมนิสัยรักการอ่าน   การส่งเสริมการอ่าน นิสัยใฝรู้ รักการเรียนรู้ เรียนรู้ด้วยตนเองและเรียนรู้ตลอดชีวิต  มีทักษะการเรียนรู้ </a:t>
            </a:r>
            <a:r>
              <a:rPr lang="th-TH" sz="33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ทักษะการ</a:t>
            </a:r>
            <a:r>
              <a:rPr lang="th-TH" sz="33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รู้สารสนเทศ สื่อและ</a:t>
            </a:r>
            <a:r>
              <a:rPr lang="th-TH" sz="33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ดิจิทัล </a:t>
            </a:r>
            <a:r>
              <a:rPr lang="en-US" sz="33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( Information  , media and  digital  literacy) </a:t>
            </a:r>
            <a:r>
              <a:rPr lang="th-TH" sz="3300" dirty="0" smtClean="0">
                <a:cs typeface="+mj-cs"/>
              </a:rPr>
              <a:t>อัน</a:t>
            </a:r>
            <a:r>
              <a:rPr lang="th-TH" sz="3300" dirty="0">
                <a:cs typeface="+mj-cs"/>
              </a:rPr>
              <a:t>เป็นสมรรถนะสำคัญของบุคคลในศตวรรษที่ 21  อันจักนำไปสู่การเรียนรู้ด้วยตนเอง การเรียนรู้ตลอด</a:t>
            </a:r>
            <a:r>
              <a:rPr lang="th-TH" sz="3300" dirty="0" smtClean="0">
                <a:cs typeface="+mj-cs"/>
              </a:rPr>
              <a:t>ชีวิต</a:t>
            </a:r>
          </a:p>
          <a:p>
            <a:r>
              <a:rPr lang="th-TH" sz="3300" dirty="0" smtClean="0">
                <a:cs typeface="+mj-cs"/>
              </a:rPr>
              <a:t> การ</a:t>
            </a:r>
            <a:r>
              <a:rPr lang="th-TH" sz="3300" dirty="0">
                <a:cs typeface="+mj-cs"/>
              </a:rPr>
              <a:t>พัฒนาคุณภาพชีวิตสำหรับทุกกลุ่มเป้าหมาย สอดคล้องกับแนวคิด “ไม่ทิ้งใครไว้ข้างหลัง”ของสหประชาชาติวาระ 2030  เพื่อการพัฒนาที่ยั่งยืน</a:t>
            </a:r>
            <a:endParaRPr lang="en-US" sz="3300" dirty="0">
              <a:cs typeface="+mj-cs"/>
            </a:endParaRPr>
          </a:p>
          <a:p>
            <a:endParaRPr lang="th-TH" sz="28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2962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676"/>
            <a:ext cx="10396882" cy="1151965"/>
          </a:xfrm>
        </p:spPr>
        <p:txBody>
          <a:bodyPr>
            <a:normAutofit/>
          </a:bodyPr>
          <a:lstStyle/>
          <a:p>
            <a:r>
              <a:rPr lang="th-TH" b="1" dirty="0"/>
              <a:t>การขับเคลื่อนด้วย</a:t>
            </a:r>
            <a:r>
              <a:rPr lang="th-TH" b="1" dirty="0" smtClean="0"/>
              <a:t>ยุทธศาสตร์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262130"/>
            <a:ext cx="10394707" cy="4112455"/>
          </a:xfrm>
        </p:spPr>
        <p:txBody>
          <a:bodyPr>
            <a:normAutofit/>
          </a:bodyPr>
          <a:lstStyle/>
          <a:p>
            <a:r>
              <a:rPr lang="en-US" b="1" dirty="0" smtClean="0"/>
              <a:t> </a:t>
            </a:r>
            <a:r>
              <a:rPr lang="th-TH" sz="2800" b="1" dirty="0" smtClean="0">
                <a:solidFill>
                  <a:srgbClr val="0070C0"/>
                </a:solidFill>
                <a:cs typeface="+mj-cs"/>
              </a:rPr>
              <a:t>กรณีศึกษา</a:t>
            </a:r>
            <a:r>
              <a:rPr lang="th-TH" sz="2800" b="1" dirty="0">
                <a:solidFill>
                  <a:srgbClr val="0070C0"/>
                </a:solidFill>
                <a:cs typeface="+mj-cs"/>
              </a:rPr>
              <a:t>สมาคมห้องสมุดแห่งประเทศ</a:t>
            </a:r>
            <a:r>
              <a:rPr lang="th-TH" sz="2800" b="1" dirty="0" smtClean="0">
                <a:solidFill>
                  <a:srgbClr val="0070C0"/>
                </a:solidFill>
                <a:cs typeface="+mj-cs"/>
              </a:rPr>
              <a:t>ไทยฯ</a:t>
            </a:r>
          </a:p>
          <a:p>
            <a:r>
              <a:rPr lang="th-TH" sz="2800" dirty="0" smtClean="0">
                <a:cs typeface="+mj-cs"/>
              </a:rPr>
              <a:t>คณะกรรมการ</a:t>
            </a:r>
            <a:r>
              <a:rPr lang="th-TH" sz="2800" dirty="0">
                <a:cs typeface="+mj-cs"/>
              </a:rPr>
              <a:t>บริหารสมาคมห้องสมุดแห่งประเทศไทยฯ วาระ เมษายน 2560 – มีนาคม 2561 ได้กำหนดแผนยุทธศาสตร์สมาคมห้องสมุดแห่งประเทศไทยฯ  2  ปี </a:t>
            </a:r>
            <a:endParaRPr lang="th-TH" sz="2800" dirty="0" smtClean="0">
              <a:cs typeface="+mj-cs"/>
            </a:endParaRPr>
          </a:p>
          <a:p>
            <a:r>
              <a:rPr lang="th-TH" sz="2800" dirty="0" smtClean="0">
                <a:cs typeface="+mj-cs"/>
              </a:rPr>
              <a:t>พันธ</a:t>
            </a:r>
            <a:r>
              <a:rPr lang="th-TH" sz="2800" dirty="0">
                <a:cs typeface="+mj-cs"/>
              </a:rPr>
              <a:t>กิจ “</a:t>
            </a:r>
            <a:r>
              <a:rPr lang="th-TH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การเป็นองค์กรตัวแทนของนักวิชาชีพ ส่งเสริมและสนับสนุนการบริการห้องสมุดและแหล่งเรียนรู้  วิชาการและวิชาชีพบรรณารักษศาสตร์และสารสนเทศศาสตร์เพื่อการพัฒนาสังคมและประเทศไทย</a:t>
            </a:r>
            <a:r>
              <a:rPr lang="th-TH" sz="2800" b="1" i="1" dirty="0">
                <a:cs typeface="+mj-cs"/>
              </a:rPr>
              <a:t>” </a:t>
            </a:r>
            <a:endParaRPr lang="th-TH" sz="2800" b="1" i="1" dirty="0" smtClean="0">
              <a:cs typeface="+mj-cs"/>
            </a:endParaRPr>
          </a:p>
          <a:p>
            <a:r>
              <a:rPr lang="th-TH" sz="2800" dirty="0" smtClean="0">
                <a:cs typeface="+mj-cs"/>
              </a:rPr>
              <a:t>มี </a:t>
            </a:r>
            <a:r>
              <a:rPr lang="th-TH" sz="2800" dirty="0">
                <a:cs typeface="+mj-cs"/>
              </a:rPr>
              <a:t>4 ยุทธศาสตรหลัก และ 15  </a:t>
            </a:r>
            <a:r>
              <a:rPr lang="th-TH" sz="2800" dirty="0" smtClean="0">
                <a:cs typeface="+mj-cs"/>
              </a:rPr>
              <a:t>เป้าประสงค์</a:t>
            </a:r>
            <a:r>
              <a:rPr lang="en-US" sz="2800" dirty="0">
                <a:cs typeface="+mj-cs"/>
              </a:rPr>
              <a:t/>
            </a:r>
            <a:br>
              <a:rPr lang="en-US" sz="2800" dirty="0">
                <a:cs typeface="+mj-cs"/>
              </a:rPr>
            </a:br>
            <a:endParaRPr lang="th-TH" sz="28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1813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28789"/>
            <a:ext cx="10394707" cy="5872765"/>
          </a:xfrm>
        </p:spPr>
        <p:txBody>
          <a:bodyPr>
            <a:normAutofit fontScale="62500" lnSpcReduction="20000"/>
          </a:bodyPr>
          <a:lstStyle/>
          <a:p>
            <a:endParaRPr lang="th-TH" sz="2800" b="1" dirty="0" smtClean="0">
              <a:cs typeface="+mj-cs"/>
            </a:endParaRPr>
          </a:p>
          <a:p>
            <a:endParaRPr lang="th-TH" sz="2800" b="1" dirty="0">
              <a:cs typeface="+mj-cs"/>
            </a:endParaRPr>
          </a:p>
          <a:p>
            <a:r>
              <a:rPr lang="th-TH" sz="46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ยุทธศาสตร์</a:t>
            </a:r>
            <a:r>
              <a:rPr lang="th-TH" sz="46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ที่ </a:t>
            </a:r>
            <a:r>
              <a:rPr lang="th-TH" sz="46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1 </a:t>
            </a:r>
            <a:r>
              <a:rPr lang="th-TH" sz="4600" dirty="0" smtClean="0">
                <a:cs typeface="+mj-cs"/>
              </a:rPr>
              <a:t>การ</a:t>
            </a:r>
            <a:r>
              <a:rPr lang="th-TH" sz="4600" dirty="0">
                <a:cs typeface="+mj-cs"/>
              </a:rPr>
              <a:t>ส่งเสริมและพัฒนาเครือข่าย/ความร่วมมือกับสถาบันการศึกษาและสถาบัน/ องค์การทางวิชาชีพบรรณารักษศาสตร์สารสนเทศศาสตร์และองค์กรที่เกี่ยวข้องทั้งในระดับชาติ  ภูมิภาคและสากล เพื่อการพัฒนาห้องสมุดและบุคลากรใน</a:t>
            </a:r>
            <a:r>
              <a:rPr lang="th-TH" sz="4600" dirty="0" smtClean="0">
                <a:cs typeface="+mj-cs"/>
              </a:rPr>
              <a:t>วิชาชีพ</a:t>
            </a:r>
          </a:p>
          <a:p>
            <a:r>
              <a:rPr lang="th-TH" sz="46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ยุทธศาสตร์ที่ </a:t>
            </a:r>
            <a:r>
              <a:rPr lang="th-TH" sz="46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2 </a:t>
            </a:r>
            <a:r>
              <a:rPr lang="th-TH" sz="4600" dirty="0" smtClean="0">
                <a:cs typeface="+mj-cs"/>
              </a:rPr>
              <a:t>การ</a:t>
            </a:r>
            <a:r>
              <a:rPr lang="th-TH" sz="4600" dirty="0">
                <a:cs typeface="+mj-cs"/>
              </a:rPr>
              <a:t>พัฒนาบุคลากรวิชาชีพให้มีสมรรถนะและความพร้อมในการปฏิบัติงานใน</a:t>
            </a:r>
            <a:r>
              <a:rPr lang="th-TH" sz="4600" dirty="0" smtClean="0">
                <a:cs typeface="+mj-cs"/>
              </a:rPr>
              <a:t>สภาพ แวดล้อม</a:t>
            </a:r>
            <a:r>
              <a:rPr lang="th-TH" sz="4600" dirty="0">
                <a:cs typeface="+mj-cs"/>
              </a:rPr>
              <a:t>ที่เปลี่ยนแปลงอย่างต่อเนื่องและได้รับการรับรองวิทยฐานะเพื่อสร้างความก้าวหน้าในสาย</a:t>
            </a:r>
            <a:r>
              <a:rPr lang="th-TH" sz="4600" dirty="0" smtClean="0">
                <a:cs typeface="+mj-cs"/>
              </a:rPr>
              <a:t>อาชีพ</a:t>
            </a:r>
          </a:p>
          <a:p>
            <a:r>
              <a:rPr lang="th-TH" sz="46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ยุทธศาสตร์ที่ </a:t>
            </a:r>
            <a:r>
              <a:rPr lang="th-TH" sz="46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3 </a:t>
            </a:r>
            <a:r>
              <a:rPr lang="th-TH" sz="4600" dirty="0" smtClean="0">
                <a:cs typeface="+mj-cs"/>
              </a:rPr>
              <a:t>การ</a:t>
            </a:r>
            <a:r>
              <a:rPr lang="th-TH" sz="4600" dirty="0">
                <a:cs typeface="+mj-cs"/>
              </a:rPr>
              <a:t>ยกระดับคุณภาพทางวิชาการและวิชาชีพสู่มาตรฐานระดับชาติ ภูมิภาค และ</a:t>
            </a:r>
            <a:r>
              <a:rPr lang="th-TH" sz="4600" dirty="0" smtClean="0">
                <a:cs typeface="+mj-cs"/>
              </a:rPr>
              <a:t>สากล</a:t>
            </a:r>
          </a:p>
          <a:p>
            <a:r>
              <a:rPr lang="th-TH" sz="46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ยุทธศาสตร์ที่  </a:t>
            </a:r>
            <a:r>
              <a:rPr lang="th-TH" sz="46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4 </a:t>
            </a:r>
            <a:r>
              <a:rPr lang="th-TH" sz="4600" dirty="0" smtClean="0">
                <a:cs typeface="+mj-cs"/>
              </a:rPr>
              <a:t>องค์กร</a:t>
            </a:r>
            <a:r>
              <a:rPr lang="th-TH" sz="4600" dirty="0">
                <a:cs typeface="+mj-cs"/>
              </a:rPr>
              <a:t>วิชาชีพ ที่มีชื่อเสียงที่ดี เป็นที่ยอมรับของบุคลากรในวิชาชีพ และมีการบริหารจัดการแบบบูรณาการตามหลักธรรมาภิบาล</a:t>
            </a:r>
            <a:endParaRPr lang="en-US" sz="4600" dirty="0">
              <a:cs typeface="+mj-cs"/>
            </a:endParaRPr>
          </a:p>
          <a:p>
            <a:endParaRPr lang="en-US" sz="4000" dirty="0">
              <a:cs typeface="+mj-cs"/>
            </a:endParaRPr>
          </a:p>
          <a:p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5497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407" y="0"/>
            <a:ext cx="10396882" cy="1151965"/>
          </a:xfrm>
        </p:spPr>
        <p:txBody>
          <a:bodyPr/>
          <a:lstStyle/>
          <a:p>
            <a:r>
              <a:rPr lang="th-TH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สู่เป้าหมายและยุทธศาสตร์โลก</a:t>
            </a:r>
            <a:endParaRPr lang="th-TH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3166" t="27807" r="24775" b="19456"/>
          <a:stretch/>
        </p:blipFill>
        <p:spPr>
          <a:xfrm>
            <a:off x="621407" y="2071697"/>
            <a:ext cx="7185310" cy="4092377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21407" y="919732"/>
            <a:ext cx="10571998" cy="1275499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UN  Sustainable Development Goals (SDGs) to Transform Our World by 2030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70506" y="2421228"/>
            <a:ext cx="285910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  <a:latin typeface="Helvetica Neue"/>
              </a:rPr>
              <a:t>A </a:t>
            </a:r>
            <a:r>
              <a:rPr lang="en-US" sz="2800" dirty="0">
                <a:solidFill>
                  <a:srgbClr val="00B050"/>
                </a:solidFill>
                <a:latin typeface="Helvetica Neue"/>
              </a:rPr>
              <a:t>set of goals to </a:t>
            </a:r>
            <a:r>
              <a:rPr lang="en-US" sz="2800" b="1" dirty="0">
                <a:solidFill>
                  <a:srgbClr val="00B050"/>
                </a:solidFill>
                <a:latin typeface="Helvetica Neue"/>
              </a:rPr>
              <a:t>end poverty</a:t>
            </a:r>
            <a:r>
              <a:rPr lang="en-US" sz="2800" dirty="0">
                <a:solidFill>
                  <a:srgbClr val="00B050"/>
                </a:solidFill>
                <a:latin typeface="Helvetica Neue"/>
              </a:rPr>
              <a:t>, </a:t>
            </a:r>
            <a:r>
              <a:rPr lang="en-US" sz="2800" b="1" dirty="0">
                <a:solidFill>
                  <a:srgbClr val="00B050"/>
                </a:solidFill>
                <a:latin typeface="Helvetica Neue"/>
              </a:rPr>
              <a:t>protect the planet</a:t>
            </a:r>
            <a:r>
              <a:rPr lang="en-US" sz="2800" dirty="0">
                <a:solidFill>
                  <a:srgbClr val="00B050"/>
                </a:solidFill>
                <a:latin typeface="Helvetica Neue"/>
              </a:rPr>
              <a:t>, and </a:t>
            </a:r>
            <a:r>
              <a:rPr lang="en-US" sz="2800" b="1" dirty="0">
                <a:solidFill>
                  <a:srgbClr val="00B050"/>
                </a:solidFill>
                <a:latin typeface="Helvetica Neue"/>
              </a:rPr>
              <a:t>ensure prosperity for all</a:t>
            </a:r>
            <a:r>
              <a:rPr lang="en-US" sz="2800" dirty="0">
                <a:solidFill>
                  <a:srgbClr val="00B050"/>
                </a:solidFill>
                <a:latin typeface="Helvetica Neue"/>
              </a:rPr>
              <a:t> as part of a </a:t>
            </a:r>
            <a:r>
              <a:rPr lang="en-US" sz="28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hlinkClick r:id="rId3"/>
              </a:rPr>
              <a:t>new sustainable development agenda</a:t>
            </a:r>
            <a:endParaRPr lang="th-TH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412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288" y="354849"/>
            <a:ext cx="10571998" cy="1560032"/>
          </a:xfrm>
          <a:solidFill>
            <a:schemeClr val="bg1"/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Libraries as key institutions for achieving the 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             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UN 2030 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agenda</a:t>
            </a:r>
            <a:endParaRPr lang="th-TH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8104" y="1914881"/>
            <a:ext cx="10554574" cy="363651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Library  mission, vision, policies, strategic plan</a:t>
            </a:r>
          </a:p>
          <a:p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Library collection</a:t>
            </a:r>
          </a:p>
          <a:p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Library services</a:t>
            </a:r>
          </a:p>
          <a:p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Library activities</a:t>
            </a:r>
          </a:p>
          <a:p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Digital libraries</a:t>
            </a:r>
          </a:p>
          <a:p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Mobile libraries </a:t>
            </a:r>
          </a:p>
          <a:p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 Smart libraries</a:t>
            </a:r>
            <a:endParaRPr lang="en-US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14496" t="6881" r="17216" b="11319"/>
          <a:stretch/>
        </p:blipFill>
        <p:spPr>
          <a:xfrm>
            <a:off x="6851562" y="1619314"/>
            <a:ext cx="4417453" cy="297501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3"/>
          <a:srcRect l="13699" t="10067" r="15425" b="10258"/>
          <a:stretch/>
        </p:blipFill>
        <p:spPr>
          <a:xfrm>
            <a:off x="3222029" y="3630753"/>
            <a:ext cx="3525262" cy="222804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/>
          <a:srcRect l="14098" t="17505" r="15026" b="10966"/>
          <a:stretch/>
        </p:blipFill>
        <p:spPr>
          <a:xfrm>
            <a:off x="7418231" y="4744775"/>
            <a:ext cx="3850784" cy="2184996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709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887"/>
            <a:ext cx="10396882" cy="1151965"/>
          </a:xfrm>
        </p:spPr>
        <p:txBody>
          <a:bodyPr/>
          <a:lstStyle/>
          <a:p>
            <a:r>
              <a:rPr lang="th-TH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สังคมการเรียนรู้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799" y="1081826"/>
            <a:ext cx="10596093" cy="4636394"/>
          </a:xfrm>
        </p:spPr>
        <p:txBody>
          <a:bodyPr>
            <a:noAutofit/>
          </a:bodyPr>
          <a:lstStyle/>
          <a:p>
            <a:r>
              <a:rPr lang="th-TH" sz="28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ชื่อเรียก</a:t>
            </a:r>
            <a:r>
              <a:rPr lang="th-TH" sz="2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ที่หลากหลาย</a:t>
            </a:r>
            <a:r>
              <a:rPr lang="th-TH" sz="2800" dirty="0">
                <a:cs typeface="+mj-cs"/>
              </a:rPr>
              <a:t>โดยมีแนวคิดเกี่ยวข้องสัมพันธ์กัน  เช่น  สังคม</a:t>
            </a:r>
            <a:r>
              <a:rPr lang="th-TH" sz="2800" dirty="0" smtClean="0">
                <a:cs typeface="+mj-cs"/>
              </a:rPr>
              <a:t>ความรู้  </a:t>
            </a:r>
            <a:r>
              <a:rPr lang="th-TH" sz="2800" dirty="0">
                <a:cs typeface="+mj-cs"/>
              </a:rPr>
              <a:t>สังคมดิจิทัล สังคม</a:t>
            </a:r>
            <a:r>
              <a:rPr lang="th-TH" sz="2800" dirty="0" smtClean="0">
                <a:cs typeface="+mj-cs"/>
              </a:rPr>
              <a:t>แห่ง</a:t>
            </a:r>
          </a:p>
          <a:p>
            <a:pPr marL="0" indent="0">
              <a:buNone/>
            </a:pPr>
            <a:r>
              <a:rPr lang="th-TH" sz="2800" dirty="0" smtClean="0">
                <a:cs typeface="+mj-cs"/>
              </a:rPr>
              <a:t>    ภูมิ</a:t>
            </a:r>
            <a:r>
              <a:rPr lang="th-TH" sz="2800" dirty="0">
                <a:cs typeface="+mj-cs"/>
              </a:rPr>
              <a:t>ปัญญา</a:t>
            </a:r>
            <a:r>
              <a:rPr lang="th-TH" sz="2800" dirty="0" smtClean="0">
                <a:cs typeface="+mj-cs"/>
              </a:rPr>
              <a:t>และการ</a:t>
            </a:r>
            <a:r>
              <a:rPr lang="th-TH" sz="2800" dirty="0">
                <a:cs typeface="+mj-cs"/>
              </a:rPr>
              <a:t>เรียนรู้ สังคมเศรษฐกิจฐานความรู้ โดยมีความรู้ การเรียนรู้ </a:t>
            </a:r>
            <a:r>
              <a:rPr lang="th-TH" sz="2800" dirty="0" smtClean="0">
                <a:cs typeface="+mj-cs"/>
              </a:rPr>
              <a:t>เป็นฐาน       </a:t>
            </a:r>
          </a:p>
          <a:p>
            <a:r>
              <a:rPr lang="th-TH" sz="28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เทคโนโลยี</a:t>
            </a:r>
            <a:r>
              <a:rPr lang="th-TH" sz="2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สารสนเทศและการสื่อสาร</a:t>
            </a:r>
            <a:r>
              <a:rPr lang="th-TH" sz="2800" dirty="0">
                <a:cs typeface="+mj-cs"/>
              </a:rPr>
              <a:t>เป็นแกนกลางการพัฒนาและพลังขับเคลื่อนการ</a:t>
            </a:r>
            <a:r>
              <a:rPr lang="th-TH" sz="2800" dirty="0" smtClean="0">
                <a:cs typeface="+mj-cs"/>
              </a:rPr>
              <a:t>เปลี่ยนแปลงสังคม </a:t>
            </a:r>
          </a:p>
          <a:p>
            <a:r>
              <a:rPr lang="th-TH" sz="2800" dirty="0" smtClean="0">
                <a:cs typeface="+mj-cs"/>
              </a:rPr>
              <a:t>การ</a:t>
            </a:r>
            <a:r>
              <a:rPr lang="th-TH" sz="2800" dirty="0">
                <a:cs typeface="+mj-cs"/>
              </a:rPr>
              <a:t>ให้ความสำคัญกับ</a:t>
            </a:r>
            <a:r>
              <a:rPr lang="th-TH" sz="2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ทุนทางปัญญา การพัฒนาทรัพยากรมนุษย์</a:t>
            </a:r>
            <a:r>
              <a:rPr lang="th-TH" sz="2800" dirty="0">
                <a:cs typeface="+mj-cs"/>
              </a:rPr>
              <a:t>และ</a:t>
            </a:r>
            <a:r>
              <a:rPr lang="th-TH" sz="2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ทรัพย์สินทางปัญญา  </a:t>
            </a:r>
            <a:endParaRPr lang="th-TH" sz="2800" b="1" i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r>
              <a:rPr lang="th-TH" sz="28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พลัง</a:t>
            </a:r>
            <a:r>
              <a:rPr lang="th-TH" sz="2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ร่วมกันของทุกภาคส่วนในสังคม </a:t>
            </a:r>
            <a:r>
              <a:rPr lang="th-TH" sz="2800" dirty="0">
                <a:cs typeface="+mj-cs"/>
              </a:rPr>
              <a:t>ทั้งองค์การภาครัฐ ภาคเอกชน และภาคประชาชน </a:t>
            </a:r>
            <a:r>
              <a:rPr lang="th-TH" sz="2800" dirty="0" smtClean="0">
                <a:cs typeface="+mj-cs"/>
              </a:rPr>
              <a:t>สมาคม</a:t>
            </a:r>
            <a:r>
              <a:rPr lang="th-TH" sz="2800" dirty="0">
                <a:cs typeface="+mj-cs"/>
              </a:rPr>
              <a:t>และ</a:t>
            </a:r>
            <a:r>
              <a:rPr lang="th-TH" sz="2800" dirty="0" smtClean="0">
                <a:cs typeface="+mj-cs"/>
              </a:rPr>
              <a:t>องค์การวิชาชีพ</a:t>
            </a:r>
            <a:r>
              <a:rPr lang="th-TH" sz="2800" dirty="0">
                <a:cs typeface="+mj-cs"/>
              </a:rPr>
              <a:t>อันเป็นแหล่งรวมทรัพยากรบุคคล นักวิชาการ นักวิชาชีพ นักวิจัย ผู้ทรงคุณวุฒิเฉพาะ</a:t>
            </a:r>
            <a:r>
              <a:rPr lang="th-TH" sz="2800" dirty="0" smtClean="0">
                <a:cs typeface="+mj-cs"/>
              </a:rPr>
              <a:t>สาขา</a:t>
            </a:r>
          </a:p>
          <a:p>
            <a:r>
              <a:rPr lang="th-TH" sz="2800" dirty="0" smtClean="0">
                <a:cs typeface="+mj-cs"/>
              </a:rPr>
              <a:t>บทบาทร่วมกันใน</a:t>
            </a:r>
            <a:r>
              <a:rPr lang="th-TH" sz="2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การถ่ายทอด แบ่งปัน  แลกเปลี่ยน เรียนรู้  </a:t>
            </a:r>
            <a:r>
              <a:rPr lang="th-TH" sz="2800" dirty="0">
                <a:cs typeface="+mj-cs"/>
              </a:rPr>
              <a:t>ร่วมสร้างสังคมการเรียนรู้ได้ในมิติต่างๆ </a:t>
            </a:r>
          </a:p>
        </p:txBody>
      </p:sp>
    </p:spTree>
    <p:extLst>
      <p:ext uri="{BB962C8B-B14F-4D97-AF65-F5344CB8AC3E}">
        <p14:creationId xmlns:p14="http://schemas.microsoft.com/office/powerpoint/2010/main" val="115653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302" y="321972"/>
            <a:ext cx="10571998" cy="1250213"/>
          </a:xfr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Smart 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Thailand 2020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…. </a:t>
            </a: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Smart  libraries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From Thailand 1.0   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TO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 Thailand 4.0</a:t>
            </a:r>
            <a:endParaRPr lang="th-TH" sz="3600" b="1" dirty="0">
              <a:solidFill>
                <a:srgbClr val="7030A0"/>
              </a:solidFill>
              <a:latin typeface="Andalus" panose="02020603050405020304" pitchFamily="18" charset="-78"/>
            </a:endParaRPr>
          </a:p>
        </p:txBody>
      </p:sp>
      <p:pic>
        <p:nvPicPr>
          <p:cNvPr id="1026" name="Picture 2" descr="https://image.slidesharecdn.com/buildingworkforceforthailand4-161130080558/95/building-workforce-for-thailand-40-8-638.jpg?cb=1488169521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t="4686" r="5367" b="12784"/>
          <a:stretch/>
        </p:blipFill>
        <p:spPr bwMode="auto">
          <a:xfrm>
            <a:off x="2493677" y="1596981"/>
            <a:ext cx="7139719" cy="441291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5302" y="6123596"/>
            <a:ext cx="110174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Source:  https</a:t>
            </a:r>
            <a:r>
              <a:rPr lang="en-US" sz="1600" dirty="0"/>
              <a:t>://image.slidesharecdn.com/buildingworkforceforthailand4-161130080558/95/building-workforce-for-thailand-40-8-638.jpg?cb=1488169521</a:t>
            </a:r>
            <a:endParaRPr lang="th-TH" sz="1600" dirty="0"/>
          </a:p>
        </p:txBody>
      </p:sp>
    </p:spTree>
    <p:extLst>
      <p:ext uri="{BB962C8B-B14F-4D97-AF65-F5344CB8AC3E}">
        <p14:creationId xmlns:p14="http://schemas.microsoft.com/office/powerpoint/2010/main" val="163448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645" y="221684"/>
            <a:ext cx="10396882" cy="1151965"/>
          </a:xfrm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Thailand 4.0</a:t>
            </a:r>
            <a:endParaRPr lang="th-TH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</a:endParaRP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26441" t="19222" r="26844" b="16083"/>
          <a:stretch/>
        </p:blipFill>
        <p:spPr>
          <a:xfrm>
            <a:off x="836433" y="1373649"/>
            <a:ext cx="6425444" cy="500297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/>
          <a:srcRect l="26268" t="20142" r="26500" b="18536"/>
          <a:stretch/>
        </p:blipFill>
        <p:spPr>
          <a:xfrm>
            <a:off x="7288310" y="1320048"/>
            <a:ext cx="3607217" cy="263300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4"/>
          <a:srcRect l="26268" t="19530" r="25637" b="18536"/>
          <a:stretch/>
        </p:blipFill>
        <p:spPr>
          <a:xfrm>
            <a:off x="7351069" y="3953052"/>
            <a:ext cx="3463623" cy="250771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647977" y="6334150"/>
            <a:ext cx="91402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https://image.slidesharecdn.com/2559-160628063418/95/2559-23-638.jpg?cb=1467095689</a:t>
            </a:r>
            <a:endParaRPr lang="th-TH" sz="1400" dirty="0"/>
          </a:p>
        </p:txBody>
      </p:sp>
    </p:spTree>
    <p:extLst>
      <p:ext uri="{BB962C8B-B14F-4D97-AF65-F5344CB8AC3E}">
        <p14:creationId xmlns:p14="http://schemas.microsoft.com/office/powerpoint/2010/main" val="8383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Digital Thailand: Digital economy</a:t>
            </a:r>
            <a:endParaRPr lang="th-TH" sz="4400" b="1" dirty="0">
              <a:solidFill>
                <a:srgbClr val="7030A0"/>
              </a:solidFill>
              <a:latin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1" y="1891041"/>
            <a:ext cx="10687485" cy="3967757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Digital  infrastructure</a:t>
            </a:r>
          </a:p>
          <a:p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Digital society</a:t>
            </a:r>
          </a:p>
          <a:p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Digital government</a:t>
            </a:r>
          </a:p>
          <a:p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Digital  business</a:t>
            </a:r>
          </a:p>
          <a:p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Digital library</a:t>
            </a:r>
          </a:p>
          <a:p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Digital </a:t>
            </a:r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citizen</a:t>
            </a: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th-TH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8168" t="27807" r="30981" b="18536"/>
          <a:stretch/>
        </p:blipFill>
        <p:spPr>
          <a:xfrm>
            <a:off x="7950820" y="1750742"/>
            <a:ext cx="3936380" cy="195146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/>
          <a:srcRect l="13857" t="27501" r="39083" b="17616"/>
          <a:stretch/>
        </p:blipFill>
        <p:spPr>
          <a:xfrm rot="18537126">
            <a:off x="4862879" y="2704168"/>
            <a:ext cx="3044283" cy="1996070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/>
          <a:srcRect l="13340" t="30260" r="33738" b="17616"/>
          <a:stretch/>
        </p:blipFill>
        <p:spPr>
          <a:xfrm>
            <a:off x="8118090" y="3832647"/>
            <a:ext cx="3423426" cy="1895708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5"/>
          <a:srcRect l="32819" t="9412" r="32187" b="14243"/>
          <a:stretch/>
        </p:blipFill>
        <p:spPr>
          <a:xfrm>
            <a:off x="3679154" y="3539600"/>
            <a:ext cx="1609134" cy="197376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214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8677" t="15026" r="18610" b="6008"/>
          <a:stretch/>
        </p:blipFill>
        <p:spPr>
          <a:xfrm>
            <a:off x="1871728" y="236954"/>
            <a:ext cx="7851821" cy="5558591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644202" y="5934670"/>
            <a:ext cx="950890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Source</a:t>
            </a:r>
            <a:r>
              <a:rPr lang="th-TH" dirty="0" smtClean="0"/>
              <a:t>ซ  </a:t>
            </a:r>
            <a:r>
              <a:rPr lang="en-US" dirty="0" smtClean="0"/>
              <a:t>https://</a:t>
            </a:r>
            <a:r>
              <a:rPr lang="en-US" sz="1600" dirty="0" smtClean="0"/>
              <a:t>www.itu.int/en/ITU-D/Regional-Presence/Asi</a:t>
            </a:r>
            <a:r>
              <a:rPr lang="en-US" sz="1600" dirty="0"/>
              <a:t>aPacific/Documents/Events/2016/Apr-Digital2016/S2_Present_Pansak_Siriruchatapong.pdf</a:t>
            </a:r>
            <a:endParaRPr lang="th-TH" sz="1600" dirty="0"/>
          </a:p>
        </p:txBody>
      </p:sp>
    </p:spTree>
    <p:extLst>
      <p:ext uri="{BB962C8B-B14F-4D97-AF65-F5344CB8AC3E}">
        <p14:creationId xmlns:p14="http://schemas.microsoft.com/office/powerpoint/2010/main" val="316990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4382" t="16098" r="15823" b="4239"/>
          <a:stretch/>
        </p:blipFill>
        <p:spPr>
          <a:xfrm>
            <a:off x="1901779" y="460067"/>
            <a:ext cx="8139447" cy="5223317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901779" y="6022161"/>
            <a:ext cx="90581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Source: https</a:t>
            </a:r>
            <a:r>
              <a:rPr lang="en-US" sz="1600" dirty="0"/>
              <a:t>://www.itu.int/en/ITU-D/Regional-Presence/AsiaPacific/Documents/Events/2016/Apr-Digital2016/S2_Present_Pansak_Siriruchatapong.pd</a:t>
            </a:r>
            <a:endParaRPr lang="th-TH" sz="1600" dirty="0"/>
          </a:p>
        </p:txBody>
      </p:sp>
    </p:spTree>
    <p:extLst>
      <p:ext uri="{BB962C8B-B14F-4D97-AF65-F5344CB8AC3E}">
        <p14:creationId xmlns:p14="http://schemas.microsoft.com/office/powerpoint/2010/main" val="258437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1615788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Accessibility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as a key  issue  for  sustainable development 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</a:rPr>
              <a:t>	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18712" y="2222287"/>
            <a:ext cx="10554574" cy="363651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A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ccess 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to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information</a:t>
            </a:r>
          </a:p>
          <a:p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Access to  library and information resources/collection , services  and activities.</a:t>
            </a:r>
          </a:p>
          <a:p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Access 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to information and communication technologies (ICT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)</a:t>
            </a:r>
            <a:endParaRPr lang="th-TH" dirty="0">
              <a:latin typeface="Andalus" panose="02020603050405020304" pitchFamily="18" charset="-78"/>
            </a:endParaRPr>
          </a:p>
          <a:p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Universal access…universal literacy</a:t>
            </a:r>
          </a:p>
          <a:p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 Free access</a:t>
            </a:r>
          </a:p>
          <a:p>
            <a:endParaRPr lang="en-US" dirty="0" smtClean="0"/>
          </a:p>
        </p:txBody>
      </p:sp>
      <p:pic>
        <p:nvPicPr>
          <p:cNvPr id="4" name="Picture 2" descr="https://th.openrice.com/userphoto/Article/0/3W/000RQ1ED4D4B7E7B75E45C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482" y="4461474"/>
            <a:ext cx="3901668" cy="2105662"/>
          </a:xfrm>
          <a:prstGeom prst="rect">
            <a:avLst/>
          </a:prstGeom>
          <a:noFill/>
          <a:effectLst>
            <a:outerShdw blurRad="50800" dir="1440000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/>
          <a:srcRect l="18875" t="15380" r="22592" b="14506"/>
          <a:stretch/>
        </p:blipFill>
        <p:spPr>
          <a:xfrm>
            <a:off x="7920506" y="3852527"/>
            <a:ext cx="3533581" cy="2379758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541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1011691" cy="1151965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en-US" sz="3600" dirty="0" smtClean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S/A Digital growth and internet penetration </a:t>
            </a:r>
            <a:endParaRPr lang="th-TH" sz="3600" dirty="0">
              <a:solidFill>
                <a:srgbClr val="002060"/>
              </a:solidFill>
              <a:latin typeface="Andalus" panose="02020603050405020304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3513" t="10944" r="13914" b="13325"/>
          <a:stretch/>
        </p:blipFill>
        <p:spPr>
          <a:xfrm>
            <a:off x="52010" y="2174488"/>
            <a:ext cx="5702019" cy="334536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l="12823" t="10944" r="14432" b="14551"/>
          <a:stretch/>
        </p:blipFill>
        <p:spPr>
          <a:xfrm>
            <a:off x="5887844" y="2174488"/>
            <a:ext cx="5809648" cy="334536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568069" y="5578282"/>
            <a:ext cx="40255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https://wearesocial-net.s3.amazonaws.com/sg/wp-content/uploads/sites/9/2017/02/Slide06.png</a:t>
            </a:r>
            <a:endParaRPr lang="th-TH" sz="1200" dirty="0"/>
          </a:p>
        </p:txBody>
      </p:sp>
      <p:sp>
        <p:nvSpPr>
          <p:cNvPr id="7" name="Rectangle 6"/>
          <p:cNvSpPr/>
          <p:nvPr/>
        </p:nvSpPr>
        <p:spPr>
          <a:xfrm>
            <a:off x="358697" y="567061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https://www.google.co.th/search?q=digital+in+southeast+asia+2017</a:t>
            </a:r>
            <a:endParaRPr lang="th-TH" sz="1200" dirty="0"/>
          </a:p>
        </p:txBody>
      </p:sp>
    </p:spTree>
    <p:extLst>
      <p:ext uri="{BB962C8B-B14F-4D97-AF65-F5344CB8AC3E}">
        <p14:creationId xmlns:p14="http://schemas.microsoft.com/office/powerpoint/2010/main" val="236220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79549" y="489397"/>
            <a:ext cx="10793737" cy="549927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No truly  sustainable  development  without access  to  information</a:t>
            </a:r>
          </a:p>
          <a:p>
            <a:r>
              <a:rPr lang="en-US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Access </a:t>
            </a:r>
            <a:r>
              <a:rPr lang="en-US" sz="2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to opportunities </a:t>
            </a:r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begins with access to 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information</a:t>
            </a:r>
          </a:p>
          <a:p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Access  to information .…access </a:t>
            </a:r>
            <a:r>
              <a:rPr lang="en-US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to  education opportunities</a:t>
            </a:r>
            <a:r>
              <a:rPr lang="en-US" sz="2400" dirty="0" smtClean="0">
                <a:solidFill>
                  <a:srgbClr val="7030A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 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and </a:t>
            </a:r>
            <a:r>
              <a:rPr lang="en-US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quality education.</a:t>
            </a:r>
            <a:endParaRPr lang="th-TH" sz="24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</a:endParaRPr>
          </a:p>
          <a:p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Access </a:t>
            </a:r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to information 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is </a:t>
            </a:r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a </a:t>
            </a:r>
            <a:r>
              <a:rPr lang="en-US" sz="2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key element </a:t>
            </a:r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of broader development 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policies</a:t>
            </a:r>
          </a:p>
          <a:p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2400" b="1" i="1" dirty="0" smtClean="0">
                <a:solidFill>
                  <a:schemeClr val="accent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Libraries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are </a:t>
            </a:r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essential actors in achieving this.</a:t>
            </a:r>
            <a:endParaRPr lang="th-TH" sz="2400" dirty="0">
              <a:latin typeface="Andalus" panose="02020603050405020304" pitchFamily="18" charset="-78"/>
            </a:endParaRPr>
          </a:p>
          <a:p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Access to  and  safeguarding  </a:t>
            </a:r>
            <a:r>
              <a:rPr lang="en-US" sz="2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cultural </a:t>
            </a:r>
            <a:r>
              <a:rPr lang="en-US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and natural heritage and collection</a:t>
            </a:r>
          </a:p>
          <a:p>
            <a:pPr marL="0" indent="0">
              <a:buNone/>
            </a:pPr>
            <a:endParaRPr lang="th-TH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08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794" y="260797"/>
            <a:ext cx="10396882" cy="1151965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Libraries’ roles</a:t>
            </a:r>
            <a:endParaRPr lang="th-TH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10000" y="1068947"/>
            <a:ext cx="10202676" cy="5512158"/>
          </a:xfrm>
          <a:prstGeom prst="rect">
            <a:avLst/>
          </a:prstGeo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raise  awareness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to   sustainable development</a:t>
            </a:r>
          </a:p>
          <a:p>
            <a:pPr>
              <a:lnSpc>
                <a:spcPct val="100000"/>
              </a:lnSpc>
            </a:pPr>
            <a:r>
              <a:rPr lang="en-US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assist </a:t>
            </a:r>
            <a:r>
              <a:rPr lang="en-US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people 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in  exercising their </a:t>
            </a:r>
            <a:r>
              <a:rPr lang="en-US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right to </a:t>
            </a:r>
            <a:r>
              <a:rPr lang="en-US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information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No  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meaningful, inclusive access to information without </a:t>
            </a:r>
            <a:r>
              <a:rPr lang="en-US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libraries</a:t>
            </a:r>
          </a:p>
          <a:p>
            <a:pPr>
              <a:lnSpc>
                <a:spcPct val="100000"/>
              </a:lnSpc>
            </a:pPr>
            <a:r>
              <a:rPr lang="en-US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facilitate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 knowledge production, use,  transfer  and sharing.</a:t>
            </a:r>
          </a:p>
          <a:p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venues in which  people can come and </a:t>
            </a:r>
            <a:r>
              <a:rPr lang="en-US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exchange ideas 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regarding </a:t>
            </a:r>
            <a:r>
              <a:rPr lang="en-US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sustainablility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.</a:t>
            </a:r>
          </a:p>
          <a:p>
            <a:r>
              <a:rPr lang="en-US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trusted information sources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for the communities.</a:t>
            </a:r>
          </a:p>
          <a:p>
            <a:r>
              <a:rPr lang="en-US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“Half </a:t>
            </a:r>
            <a:r>
              <a:rPr lang="en-US" i="1" dirty="0">
                <a:latin typeface="Andalus" panose="02020603050405020304" pitchFamily="18" charset="-78"/>
                <a:cs typeface="Andalus" panose="02020603050405020304" pitchFamily="18" charset="-78"/>
              </a:rPr>
              <a:t>of the world’s population lacks access to information online. In our knowledge society, libraries provide access and opportunity for all.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" </a:t>
            </a:r>
            <a:endParaRPr lang="en-US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     (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Lyon Declaration on Access to Information and Development)</a:t>
            </a:r>
          </a:p>
          <a:p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3894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8185" y="502277"/>
            <a:ext cx="10587675" cy="468790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A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ccess 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to information is essential in achieving the SDGs, and that libraries are not only key partners for governments but are already </a:t>
            </a:r>
            <a:r>
              <a:rPr lang="en-US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contributing to progress 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towards the achievement of the 17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Goals</a:t>
            </a:r>
          </a:p>
          <a:p>
            <a:pPr fontAlgn="base"/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Raise 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the level of awareness on the SDGs of library workers at community, national and regional levels, and to promote the important </a:t>
            </a:r>
            <a:r>
              <a:rPr lang="en-US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role libraries can play in development 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by contributing to the UN 2030 Agenda and the SDGs;</a:t>
            </a:r>
          </a:p>
          <a:p>
            <a:pPr fontAlgn="base"/>
            <a:r>
              <a:rPr lang="en-US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Increase the participation 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of library associations and public library representatives in advocacy work at national and regional levels to secure sustainable public access to information through library services and </a:t>
            </a:r>
            <a:r>
              <a:rPr lang="en-US" dirty="0" err="1">
                <a:latin typeface="Andalus" panose="02020603050405020304" pitchFamily="18" charset="-78"/>
                <a:cs typeface="Andalus" panose="02020603050405020304" pitchFamily="18" charset="-78"/>
              </a:rPr>
              <a:t>programmes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.</a:t>
            </a:r>
          </a:p>
          <a:p>
            <a:r>
              <a:rPr lang="en-US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Libraries </a:t>
            </a:r>
            <a:r>
              <a:rPr lang="en-US" i="1" dirty="0">
                <a:latin typeface="Andalus" panose="02020603050405020304" pitchFamily="18" charset="-78"/>
                <a:cs typeface="Andalus" panose="02020603050405020304" pitchFamily="18" charset="-78"/>
              </a:rPr>
              <a:t>are </a:t>
            </a:r>
            <a:r>
              <a:rPr lang="en-US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unique partners for development</a:t>
            </a:r>
            <a:r>
              <a:rPr lang="en-US" i="1" dirty="0">
                <a:latin typeface="Andalus" panose="02020603050405020304" pitchFamily="18" charset="-78"/>
                <a:cs typeface="Andalus" panose="02020603050405020304" pitchFamily="18" charset="-78"/>
              </a:rPr>
              <a:t>. By providing access to information, in a safe and welcoming environment with tailored support, they empower individuals and communities to create, innovate and take better decisions. </a:t>
            </a:r>
            <a:endParaRPr lang="th-TH" dirty="0">
              <a:latin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1629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9434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สมาคม</a:t>
            </a:r>
            <a:r>
              <a:rPr lang="th-TH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วิชาชีพ</a:t>
            </a:r>
            <a:r>
              <a:rPr lang="en-US" dirty="0">
                <a:solidFill>
                  <a:srgbClr val="7030A0"/>
                </a:solidFill>
              </a:rPr>
              <a:t/>
            </a:r>
            <a:br>
              <a:rPr lang="en-US" dirty="0">
                <a:solidFill>
                  <a:srgbClr val="7030A0"/>
                </a:solidFill>
              </a:rPr>
            </a:br>
            <a:endParaRPr lang="th-TH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223494"/>
            <a:ext cx="10394707" cy="4151092"/>
          </a:xfrm>
        </p:spPr>
        <p:txBody>
          <a:bodyPr>
            <a:normAutofit/>
          </a:bodyPr>
          <a:lstStyle/>
          <a:p>
            <a:r>
              <a:rPr lang="th-TH" sz="28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องค์กร</a:t>
            </a:r>
            <a:r>
              <a:rPr lang="th-TH" sz="2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ของผู้ประกอบวิชาชีพ </a:t>
            </a:r>
            <a:r>
              <a:rPr lang="th-TH" sz="2800" dirty="0">
                <a:cs typeface="+mj-cs"/>
              </a:rPr>
              <a:t>แสดงถึง</a:t>
            </a:r>
            <a:r>
              <a:rPr lang="th-TH" sz="28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การเป็นวิชาชีพ</a:t>
            </a:r>
            <a:r>
              <a:rPr lang="th-TH" sz="2800" dirty="0">
                <a:cs typeface="+mj-cs"/>
              </a:rPr>
              <a:t>หรืออาชีพที่ต้องอาศัยวิชาความรู้ ความชำนาญซึ่งเป็นที่ยอมรับและยกย่องในสังคม  เป็น”</a:t>
            </a:r>
            <a:r>
              <a:rPr lang="th-TH" sz="2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ปากเสียง</a:t>
            </a:r>
            <a:r>
              <a:rPr lang="th-TH" sz="2800" dirty="0">
                <a:cs typeface="+mj-cs"/>
              </a:rPr>
              <a:t>” แทนบุคลากรวิชาชีพ   อาชีพใดก็ตามจะบรรลุวัตถุประสงค์หรือปฏิบัติตามภารกิจได้อย่างสมบูรณ์ </a:t>
            </a:r>
            <a:endParaRPr lang="th-TH" sz="2800" dirty="0" smtClean="0">
              <a:cs typeface="+mj-cs"/>
            </a:endParaRPr>
          </a:p>
          <a:p>
            <a:r>
              <a:rPr lang="th-TH" sz="28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องค์กร</a:t>
            </a:r>
            <a:r>
              <a:rPr lang="th-TH" sz="2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อันเป็นที่ยอมรับในระดับชาติ </a:t>
            </a:r>
            <a:r>
              <a:rPr lang="th-TH" sz="2800" dirty="0">
                <a:cs typeface="+mj-cs"/>
              </a:rPr>
              <a:t>อำนาจขององค์การนั้นเกิดจาก</a:t>
            </a:r>
            <a:r>
              <a:rPr lang="th-TH" sz="2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สมาชิก</a:t>
            </a:r>
            <a:r>
              <a:rPr lang="th-TH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th-TH" sz="2800" dirty="0">
                <a:cs typeface="+mj-cs"/>
              </a:rPr>
              <a:t>และมีจำนวนสมาชิกมากพอสมควร โดย</a:t>
            </a:r>
            <a:r>
              <a:rPr lang="th-TH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มี</a:t>
            </a:r>
            <a:r>
              <a:rPr lang="th-TH" sz="2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เกณฑ์มาตรฐาน</a:t>
            </a:r>
            <a:r>
              <a:rPr lang="th-TH" sz="28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กำหนด</a:t>
            </a:r>
            <a:r>
              <a:rPr lang="th-TH" sz="2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คุณสมบัติของ</a:t>
            </a:r>
            <a:r>
              <a:rPr lang="th-TH" sz="28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สมาชิก </a:t>
            </a: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และ</a:t>
            </a:r>
            <a:r>
              <a:rPr lang="th-TH" sz="2800" i="1" dirty="0" smtClean="0">
                <a:solidFill>
                  <a:srgbClr val="00B0F0"/>
                </a:solidFill>
                <a:cs typeface="+mj-cs"/>
              </a:rPr>
              <a:t> </a:t>
            </a:r>
            <a:r>
              <a:rPr lang="th-TH" sz="2800" dirty="0" smtClean="0">
                <a:solidFill>
                  <a:srgbClr val="00B0F0"/>
                </a:solidFill>
                <a:cs typeface="+mj-cs"/>
              </a:rPr>
              <a:t> </a:t>
            </a:r>
            <a:r>
              <a:rPr lang="th-TH" sz="2800" i="1" dirty="0">
                <a:solidFill>
                  <a:srgbClr val="00B0F0"/>
                </a:solidFill>
                <a:cs typeface="+mj-cs"/>
              </a:rPr>
              <a:t>มี</a:t>
            </a:r>
            <a:r>
              <a:rPr lang="th-TH" sz="28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จรรยาบรรณ</a:t>
            </a:r>
            <a:r>
              <a:rPr lang="th-TH" sz="28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วิชาชีพ</a:t>
            </a:r>
          </a:p>
          <a:p>
            <a:pPr marL="0" indent="0">
              <a:buNone/>
            </a:pPr>
            <a:r>
              <a:rPr lang="th-TH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th-TH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</a:t>
            </a:r>
            <a:r>
              <a:rPr lang="en-US" sz="2800" dirty="0" smtClean="0">
                <a:cs typeface="+mj-cs"/>
              </a:rPr>
              <a:t>(</a:t>
            </a:r>
            <a:r>
              <a:rPr lang="en-US" sz="2800" dirty="0">
                <a:cs typeface="+mj-cs"/>
              </a:rPr>
              <a:t>Shaffer , 1968: 27; University  of  Sydney, 2017)</a:t>
            </a:r>
            <a:r>
              <a:rPr lang="th-TH" sz="2800" dirty="0">
                <a:cs typeface="+mj-cs"/>
              </a:rPr>
              <a:t> </a:t>
            </a:r>
            <a:endParaRPr lang="en-US" sz="2800" dirty="0">
              <a:cs typeface="+mj-cs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9333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10" y="0"/>
            <a:ext cx="12076090" cy="2202287"/>
          </a:xfrm>
          <a:solidFill>
            <a:srgbClr val="0070C0"/>
          </a:solidFill>
          <a:ln>
            <a:solidFill>
              <a:srgbClr val="7030A0"/>
            </a:solidFill>
          </a:ln>
        </p:spPr>
        <p:txBody>
          <a:bodyPr>
            <a:normAutofit fontScale="90000"/>
          </a:bodyPr>
          <a:lstStyle/>
          <a:p>
            <a:r>
              <a:rPr lang="en-US" sz="3600" b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</a:t>
            </a:r>
            <a:br>
              <a:rPr lang="en-US" sz="3600" b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 </a:t>
            </a:r>
            <a:r>
              <a:rPr lang="en-US" sz="3600" b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program: </a:t>
            </a:r>
            <a:r>
              <a:rPr lang="en-US" sz="3600" b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Information </a:t>
            </a:r>
            <a:r>
              <a:rPr lang="en-US" sz="3600" b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literacy, digital literacy, media literacy </a:t>
            </a: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5236" t="7572" r="15810" b="7191"/>
          <a:stretch/>
        </p:blipFill>
        <p:spPr>
          <a:xfrm>
            <a:off x="977074" y="1922443"/>
            <a:ext cx="4460488" cy="3100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932" y="5943321"/>
            <a:ext cx="4969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http://mulinet2.li.mahidol.ac.th/index-eng.php</a:t>
            </a:r>
            <a:endParaRPr lang="th-TH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l="5935" t="9005" r="9053" b="7779"/>
          <a:stretch/>
        </p:blipFill>
        <p:spPr>
          <a:xfrm>
            <a:off x="6496584" y="1831458"/>
            <a:ext cx="4386064" cy="2413876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/>
          <a:srcRect l="3545" t="6879" r="9253" b="22652"/>
          <a:stretch/>
        </p:blipFill>
        <p:spPr>
          <a:xfrm>
            <a:off x="5859888" y="4016135"/>
            <a:ext cx="5640946" cy="256289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9234152" y="3671520"/>
            <a:ext cx="2807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http://library.cmu.ac.th/rsc</a:t>
            </a:r>
            <a:r>
              <a:rPr lang="en-US" dirty="0">
                <a:solidFill>
                  <a:schemeClr val="bg1"/>
                </a:solidFill>
              </a:rPr>
              <a:t>/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92247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http://its-3.au.edu/joomla/library_03/index.php/services/traning-workshops-course-support</a:t>
            </a:r>
            <a:endParaRPr lang="th-TH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1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07" y="309094"/>
            <a:ext cx="10477376" cy="1867436"/>
          </a:xfrm>
        </p:spPr>
        <p:txBody>
          <a:bodyPr>
            <a:normAutofit/>
          </a:bodyPr>
          <a:lstStyle/>
          <a:p>
            <a:r>
              <a:rPr lang="th-TH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จากกิจกรรมส่งเสริมการอ่าน 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  <a:r>
              <a:rPr lang="th-TH" sz="4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สู่</a:t>
            </a:r>
            <a:r>
              <a:rPr lang="th-TH" sz="49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กิจกรรมการส่งเสริม               การรู้สารสนเทศ </a:t>
            </a:r>
            <a:r>
              <a:rPr lang="th-TH" sz="4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.... </a:t>
            </a:r>
            <a:r>
              <a:rPr lang="th-TH" sz="49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การแสวงหาความรู้ด้วยตนเอง</a:t>
            </a:r>
            <a:endParaRPr lang="th-TH" sz="49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1338" t="26619" r="64530" b="30479"/>
          <a:stretch/>
        </p:blipFill>
        <p:spPr>
          <a:xfrm>
            <a:off x="824248" y="2077977"/>
            <a:ext cx="3964176" cy="396221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23016" y="5266317"/>
            <a:ext cx="5577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http://ashley.nhcs.libguides.com/researchprocess/Big6</a:t>
            </a:r>
            <a:endParaRPr lang="th-TH" dirty="0"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3"/>
          <a:srcRect l="30798" t="19351" r="29188" b="9479"/>
          <a:stretch/>
        </p:blipFill>
        <p:spPr>
          <a:xfrm>
            <a:off x="5746144" y="2077977"/>
            <a:ext cx="3037247" cy="303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2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การสอนการรู้สารสนเทศ...ทักษะการแสวงหาความรู้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498500"/>
            <a:ext cx="10557456" cy="3425781"/>
          </a:xfrm>
        </p:spPr>
        <p:txBody>
          <a:bodyPr>
            <a:normAutofit fontScale="92500" lnSpcReduction="10000"/>
          </a:bodyPr>
          <a:lstStyle/>
          <a:p>
            <a:r>
              <a:rPr lang="th-TH" sz="2800" dirty="0">
                <a:cs typeface="+mj-cs"/>
              </a:rPr>
              <a:t>การสอนการตระหนักถึงความสำคัญและความจำเป็นของสารสนเทศ </a:t>
            </a:r>
            <a:endParaRPr lang="en-US" sz="2800" dirty="0">
              <a:cs typeface="+mj-cs"/>
            </a:endParaRPr>
          </a:p>
          <a:p>
            <a:r>
              <a:rPr lang="th-TH" sz="2800" dirty="0" smtClean="0">
                <a:cs typeface="+mj-cs"/>
              </a:rPr>
              <a:t>การ</a:t>
            </a:r>
            <a:r>
              <a:rPr lang="th-TH" sz="2800" dirty="0">
                <a:cs typeface="+mj-cs"/>
              </a:rPr>
              <a:t>สอนการเข้าถึงแหล่งสารสนเทศ / แหล่งเรียนรู้ รู้วิธีและใช้เครื่องมือ</a:t>
            </a:r>
            <a:r>
              <a:rPr lang="th-TH" sz="2800" dirty="0" smtClean="0">
                <a:cs typeface="+mj-cs"/>
              </a:rPr>
              <a:t>ค้นสารสนเทศ</a:t>
            </a:r>
          </a:p>
          <a:p>
            <a:r>
              <a:rPr lang="th-TH" sz="2800" dirty="0">
                <a:cs typeface="+mj-cs"/>
              </a:rPr>
              <a:t> </a:t>
            </a:r>
            <a:r>
              <a:rPr lang="th-TH" sz="2800" dirty="0" smtClean="0">
                <a:cs typeface="+mj-cs"/>
              </a:rPr>
              <a:t>การ</a:t>
            </a:r>
            <a:r>
              <a:rPr lang="th-TH" sz="2800" dirty="0">
                <a:cs typeface="+mj-cs"/>
              </a:rPr>
              <a:t>สอนการวิเคราะห์ ประเมิน และเลือกสารสนเทศที่</a:t>
            </a:r>
            <a:r>
              <a:rPr lang="th-TH" sz="2800" dirty="0" smtClean="0">
                <a:cs typeface="+mj-cs"/>
              </a:rPr>
              <a:t>ต้องการ</a:t>
            </a:r>
          </a:p>
          <a:p>
            <a:r>
              <a:rPr lang="th-TH" sz="2800" dirty="0">
                <a:cs typeface="+mj-cs"/>
              </a:rPr>
              <a:t>การสอนการรวบรวม สังเคราะห์สารสนเทศเพื่อนำไปสร้างความรู้</a:t>
            </a:r>
            <a:endParaRPr lang="en-US" sz="2800" dirty="0">
              <a:cs typeface="+mj-cs"/>
            </a:endParaRPr>
          </a:p>
          <a:p>
            <a:r>
              <a:rPr lang="th-TH" sz="2800" dirty="0" smtClean="0">
                <a:cs typeface="+mj-cs"/>
              </a:rPr>
              <a:t> </a:t>
            </a:r>
            <a:r>
              <a:rPr lang="th-TH" sz="2800" dirty="0">
                <a:cs typeface="+mj-cs"/>
              </a:rPr>
              <a:t>การสอนการใช้และสื่อสารสารสนเทศอย่างมีประสิทธิภาพ</a:t>
            </a:r>
            <a:endParaRPr lang="en-US" sz="2800" dirty="0">
              <a:cs typeface="+mj-cs"/>
            </a:endParaRPr>
          </a:p>
          <a:p>
            <a:r>
              <a:rPr lang="th-TH" sz="2800" dirty="0" smtClean="0">
                <a:cs typeface="+mj-cs"/>
              </a:rPr>
              <a:t>การ</a:t>
            </a:r>
            <a:r>
              <a:rPr lang="th-TH" sz="2800" dirty="0">
                <a:cs typeface="+mj-cs"/>
              </a:rPr>
              <a:t>สอนคุณธรรม จริยธรรม การเคารพกฎหมาย และความรับผิดชอบต่อสังคม</a:t>
            </a:r>
            <a:endParaRPr lang="en-US" sz="2800" dirty="0">
              <a:cs typeface="+mj-cs"/>
            </a:endParaRPr>
          </a:p>
          <a:p>
            <a:endParaRPr lang="en-US" dirty="0"/>
          </a:p>
          <a:p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2989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031" y="408550"/>
            <a:ext cx="10571998" cy="1420249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Librarians as vehicle to sustainable development goals </a:t>
            </a:r>
            <a:endParaRPr lang="th-TH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18712" y="2222287"/>
            <a:ext cx="10554574" cy="363651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Navigator</a:t>
            </a:r>
          </a:p>
          <a:p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Facilitator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… Raising awareness  by all  stakeholders  and  making SDGs a reality</a:t>
            </a:r>
          </a:p>
          <a:p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Teacher/instructor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– User education</a:t>
            </a:r>
          </a:p>
          <a:p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Ambassador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to new technology</a:t>
            </a:r>
          </a:p>
          <a:p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Practitioner- researcher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: Engaging  in cross disciplinary research and its contribution more    to the global development agenda</a:t>
            </a:r>
            <a:endParaRPr lang="th-TH" dirty="0">
              <a:latin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984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เครือข่ายการรู้สารสนเทศ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th-TH" sz="3200" dirty="0" smtClean="0">
                <a:cs typeface="+mj-cs"/>
              </a:rPr>
              <a:t>เชิญผู้มีบทบาทหรือทำหน้าที่เกี่ยวข้องกับการสอน                                                                              การอบรมเรื่องการรู้สารสนเทศ เข้าร่วมเป็นเครือข่าย</a:t>
            </a:r>
          </a:p>
          <a:p>
            <a:r>
              <a:rPr lang="th-TH" sz="3200" dirty="0" smtClean="0">
                <a:cs typeface="+mj-cs"/>
              </a:rPr>
              <a:t>ครูบรรณารักษ์ ครูผู้สอน  อาจารย์ผู้สอน และบรรณารักษ์ที่สนใจร่วมเครือข่าย</a:t>
            </a:r>
          </a:p>
          <a:p>
            <a:r>
              <a:rPr lang="th-TH" sz="3200" dirty="0" smtClean="0">
                <a:cs typeface="+mj-cs"/>
              </a:rPr>
              <a:t>โปรดส่งข้อมูลของท่าน  ชื่อ  ที่อยู่   สถานที่ทำงาน  อีเมล์  มายังอีเมล์สมาคมหรือกรอกใส่กระดาษส่งเจ้าหน้าที่สมาคมหน้าห้องประชุม</a:t>
            </a:r>
            <a:endParaRPr lang="th-TH" sz="3200" dirty="0">
              <a:cs typeface="+mj-cs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19428" t="20130" r="21097" b="13367"/>
          <a:stretch/>
        </p:blipFill>
        <p:spPr>
          <a:xfrm>
            <a:off x="6774287" y="962252"/>
            <a:ext cx="3503054" cy="220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565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sawasd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060" y="481772"/>
            <a:ext cx="8170591" cy="612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แผนผังลำดับงาน: กระบวนการ 2"/>
          <p:cNvSpPr/>
          <p:nvPr/>
        </p:nvSpPr>
        <p:spPr>
          <a:xfrm>
            <a:off x="1635512" y="260351"/>
            <a:ext cx="8929688" cy="6572250"/>
          </a:xfrm>
          <a:prstGeom prst="flowChartProcess">
            <a:avLst/>
          </a:prstGeom>
          <a:noFill/>
          <a:ln w="76200">
            <a:solidFill>
              <a:srgbClr val="CC339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/>
          </a:p>
        </p:txBody>
      </p:sp>
      <p:pic>
        <p:nvPicPr>
          <p:cNvPr id="604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3" t="12427" r="46727" b="14201"/>
          <a:stretch>
            <a:fillRect/>
          </a:stretch>
        </p:blipFill>
        <p:spPr bwMode="auto">
          <a:xfrm>
            <a:off x="1881189" y="2357439"/>
            <a:ext cx="1157287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38313" y="4572001"/>
            <a:ext cx="6786562" cy="1077913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cs typeface="Andalus" pitchFamily="18" charset="-78"/>
              </a:rPr>
              <a:t>W</a:t>
            </a:r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</a:rPr>
              <a:t>e'</a:t>
            </a:r>
            <a:r>
              <a:rPr lang="th-TH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</a:rPr>
              <a:t>re</a:t>
            </a:r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</a:rPr>
              <a:t> </a:t>
            </a:r>
            <a:r>
              <a:rPr lang="th-TH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</a:rPr>
              <a:t>stronger</a:t>
            </a:r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</a:rPr>
              <a:t> </a:t>
            </a:r>
            <a:r>
              <a:rPr lang="th-TH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</a:rPr>
              <a:t>when</a:t>
            </a:r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</a:rPr>
              <a:t> </a:t>
            </a:r>
            <a:r>
              <a:rPr lang="th-TH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</a:rPr>
              <a:t>we</a:t>
            </a:r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</a:rPr>
              <a:t>'</a:t>
            </a:r>
            <a:r>
              <a:rPr lang="th-TH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</a:rPr>
              <a:t>re</a:t>
            </a:r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</a:rPr>
              <a:t> </a:t>
            </a:r>
            <a:r>
              <a:rPr lang="th-TH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</a:rPr>
              <a:t>con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cs typeface="Andalus" pitchFamily="18" charset="-78"/>
              </a:rPr>
              <a:t>nected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cs typeface="Andalus" pitchFamily="18" charset="-78"/>
              </a:rPr>
              <a:t>                           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cs typeface="Andalus" pitchFamily="18" charset="-78"/>
              </a:rPr>
              <a:t/>
            </a:r>
            <a:b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cs typeface="Andalus" pitchFamily="18" charset="-78"/>
              </a:rPr>
            </a:b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cs typeface="Andalus" pitchFamily="18" charset="-78"/>
              </a:rPr>
              <a:t>  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cs typeface="Andalus" pitchFamily="18" charset="-78"/>
              </a:rPr>
              <a:t>( Vision of </a:t>
            </a: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cs typeface="Andalus" pitchFamily="18" charset="-78"/>
              </a:rPr>
              <a:t> </a:t>
            </a:r>
            <a:r>
              <a:rPr lang="th-TH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</a:rPr>
              <a:t>ASEAN </a:t>
            </a:r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</a:rPr>
              <a:t>  ICT master plan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itchFamily="18" charset="-78"/>
                <a:cs typeface="Andalus" pitchFamily="18" charset="-78"/>
              </a:rPr>
              <a:t>)</a:t>
            </a:r>
            <a:endParaRPr lang="th-TH" sz="3200" dirty="0">
              <a:solidFill>
                <a:srgbClr val="FF0000"/>
              </a:solidFill>
              <a:latin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429308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pic>
          <p:nvPicPr>
            <p:cNvPr id="73733" name="Picture 3" descr="ภาพล่าง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0"/>
              <a:ext cx="5760" cy="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34" name="Picture 4" descr="ภาพบน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69" name="Picture 5" descr="สวัสดี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30" y="3052719"/>
            <a:ext cx="7901656" cy="255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Rectangle 5"/>
          <p:cNvSpPr>
            <a:spLocks noChangeArrowheads="1"/>
          </p:cNvSpPr>
          <p:nvPr/>
        </p:nvSpPr>
        <p:spPr bwMode="auto">
          <a:xfrm>
            <a:off x="3095625" y="1714500"/>
            <a:ext cx="66279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+mj-cs"/>
              </a:rPr>
              <a:t>ขอบคุณ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+mj-cs"/>
              </a:rPr>
              <a:t>Q &amp;  A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+mj-cs"/>
              </a:rPr>
            </a:b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+mj-cs"/>
              </a:rPr>
              <a:t>แลกเปลี่ยนความคิดเห็น</a:t>
            </a:r>
          </a:p>
        </p:txBody>
      </p:sp>
    </p:spTree>
    <p:extLst>
      <p:ext uri="{BB962C8B-B14F-4D97-AF65-F5344CB8AC3E}">
        <p14:creationId xmlns:p14="http://schemas.microsoft.com/office/powerpoint/2010/main" val="177690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396882" cy="1151965"/>
          </a:xfrm>
        </p:spPr>
        <p:txBody>
          <a:bodyPr/>
          <a:lstStyle/>
          <a:p>
            <a:r>
              <a:rPr lang="th-TH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ประเภทของสมาคมวิชาชีพ</a:t>
            </a:r>
            <a:endParaRPr lang="th-TH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151965"/>
            <a:ext cx="10394707" cy="4222621"/>
          </a:xfrm>
        </p:spPr>
        <p:txBody>
          <a:bodyPr>
            <a:normAutofit fontScale="25000" lnSpcReduction="20000"/>
          </a:bodyPr>
          <a:lstStyle/>
          <a:p>
            <a:endParaRPr lang="th-TH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h-TH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จำแนก</a:t>
            </a:r>
            <a:r>
              <a:rPr lang="th-TH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ตาม</a:t>
            </a:r>
            <a:r>
              <a:rPr lang="th-TH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ภูมิศาสตร์</a:t>
            </a:r>
          </a:p>
          <a:p>
            <a:pPr lvl="1"/>
            <a:r>
              <a:rPr lang="th-TH" sz="9600" dirty="0">
                <a:cs typeface="+mj-cs"/>
              </a:rPr>
              <a:t>ระดับชาติ  เช่น  สมาคมห้องสมุดแห่งประเทศไทย </a:t>
            </a:r>
            <a:r>
              <a:rPr lang="th-TH" sz="9600" dirty="0" smtClean="0">
                <a:cs typeface="+mj-cs"/>
              </a:rPr>
              <a:t>ฯ</a:t>
            </a:r>
          </a:p>
          <a:p>
            <a:pPr lvl="1"/>
            <a:r>
              <a:rPr lang="th-TH" sz="9600" dirty="0" smtClean="0">
                <a:cs typeface="+mj-cs"/>
              </a:rPr>
              <a:t>ระดับภูมิภาค  เช่น </a:t>
            </a:r>
            <a:r>
              <a:rPr lang="en-US" sz="9600" dirty="0" smtClean="0">
                <a:solidFill>
                  <a:schemeClr val="accent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CONSAL (Congress of Southeast Asian librarians </a:t>
            </a:r>
          </a:p>
          <a:p>
            <a:pPr lvl="1"/>
            <a:r>
              <a:rPr lang="en-US" sz="9600" dirty="0" smtClean="0">
                <a:solidFill>
                  <a:schemeClr val="accent1"/>
                </a:solidFill>
                <a:cs typeface="+mj-cs"/>
              </a:rPr>
              <a:t> </a:t>
            </a:r>
            <a:r>
              <a:rPr lang="th-TH" sz="9600" dirty="0" smtClean="0">
                <a:cs typeface="+mj-cs"/>
              </a:rPr>
              <a:t>ระดับนานาชาติ  เช่น  </a:t>
            </a:r>
            <a:r>
              <a:rPr lang="en-US" sz="9600" dirty="0" smtClean="0">
                <a:cs typeface="+mj-cs"/>
              </a:rPr>
              <a:t> </a:t>
            </a:r>
            <a:r>
              <a:rPr lang="en-US" sz="9600" dirty="0" smtClean="0">
                <a:solidFill>
                  <a:schemeClr val="accent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IFLA </a:t>
            </a:r>
          </a:p>
          <a:p>
            <a:r>
              <a:rPr lang="th-TH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จำแนกตามลักษณะงานหรือสาขาย่อย</a:t>
            </a:r>
            <a:endParaRPr lang="en-US" sz="9600" dirty="0">
              <a:cs typeface="+mj-cs"/>
            </a:endParaRPr>
          </a:p>
          <a:p>
            <a:pPr lvl="1"/>
            <a:r>
              <a:rPr lang="en-US" sz="9600" dirty="0">
                <a:cs typeface="+mj-cs"/>
              </a:rPr>
              <a:t> </a:t>
            </a:r>
            <a:r>
              <a:rPr lang="th-TH" sz="9600" dirty="0">
                <a:cs typeface="+mj-cs"/>
              </a:rPr>
              <a:t>สมาคมวิชาชีพอิสระ  </a:t>
            </a:r>
            <a:r>
              <a:rPr lang="th-TH" sz="9600" dirty="0">
                <a:solidFill>
                  <a:schemeClr val="accent1"/>
                </a:solidFill>
                <a:cs typeface="+mj-cs"/>
              </a:rPr>
              <a:t>เช่น  </a:t>
            </a:r>
            <a:r>
              <a:rPr lang="en-US" sz="9600" dirty="0">
                <a:solidFill>
                  <a:schemeClr val="accent1"/>
                </a:solidFill>
                <a:cs typeface="+mj-cs"/>
              </a:rPr>
              <a:t> </a:t>
            </a:r>
            <a:r>
              <a:rPr lang="en-US" sz="9600" dirty="0">
                <a:solidFill>
                  <a:schemeClr val="accent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association of independent information professionals – </a:t>
            </a:r>
            <a:r>
              <a:rPr lang="en-US" sz="9600" dirty="0" err="1">
                <a:solidFill>
                  <a:schemeClr val="accent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aiip</a:t>
            </a:r>
            <a:r>
              <a:rPr lang="en-US" sz="9600" dirty="0">
                <a:latin typeface="Andalus" panose="02020603050405020304" pitchFamily="18" charset="-78"/>
                <a:cs typeface="Andalus" panose="02020603050405020304" pitchFamily="18" charset="-78"/>
              </a:rPr>
              <a:t>, </a:t>
            </a:r>
            <a:r>
              <a:rPr lang="en-US" sz="9600" dirty="0">
                <a:latin typeface="Andalus" panose="02020603050405020304" pitchFamily="18" charset="-78"/>
                <a:cs typeface="Andalus" panose="02020603050405020304" pitchFamily="18" charset="-78"/>
                <a:hlinkClick r:id="rId2"/>
              </a:rPr>
              <a:t>Association for Library and Information Science Education</a:t>
            </a:r>
            <a:r>
              <a:rPr lang="en-US" sz="9600" dirty="0">
                <a:latin typeface="Andalus" panose="02020603050405020304" pitchFamily="18" charset="-78"/>
                <a:cs typeface="Andalus" panose="02020603050405020304" pitchFamily="18" charset="-78"/>
              </a:rPr>
              <a:t>-</a:t>
            </a:r>
            <a:r>
              <a:rPr lang="en-US" sz="9600" dirty="0">
                <a:solidFill>
                  <a:schemeClr val="accent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ALISE</a:t>
            </a:r>
            <a:r>
              <a:rPr lang="en-US" sz="9600" dirty="0">
                <a:latin typeface="Andalus" panose="02020603050405020304" pitchFamily="18" charset="-78"/>
                <a:cs typeface="Andalus" panose="02020603050405020304" pitchFamily="18" charset="-78"/>
              </a:rPr>
              <a:t>, </a:t>
            </a:r>
            <a:r>
              <a:rPr lang="en-US" sz="9600" dirty="0">
                <a:latin typeface="Andalus" panose="02020603050405020304" pitchFamily="18" charset="-78"/>
                <a:cs typeface="Andalus" panose="02020603050405020304" pitchFamily="18" charset="-78"/>
                <a:hlinkClick r:id="rId3"/>
              </a:rPr>
              <a:t>International Association of School Librarianship </a:t>
            </a:r>
            <a:r>
              <a:rPr lang="en-US" sz="9600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th-TH" sz="9600" dirty="0">
                <a:latin typeface="Andalus" panose="02020603050405020304" pitchFamily="18" charset="-78"/>
                <a:cs typeface="+mj-cs"/>
              </a:rPr>
              <a:t> </a:t>
            </a:r>
          </a:p>
          <a:p>
            <a:pPr lvl="1"/>
            <a:r>
              <a:rPr lang="en-US" sz="9600" dirty="0" smtClean="0">
                <a:cs typeface="+mj-cs"/>
              </a:rPr>
              <a:t> </a:t>
            </a:r>
            <a:r>
              <a:rPr lang="th-TH" sz="9600" dirty="0">
                <a:cs typeface="+mj-cs"/>
              </a:rPr>
              <a:t>สมาคมย่อยในสมาคมวิชาชีพระดับชาติหรือนานาชาติ  เช่น </a:t>
            </a:r>
            <a:r>
              <a:rPr lang="en-US" sz="9600" u="sng" dirty="0">
                <a:latin typeface="Andalus" panose="02020603050405020304" pitchFamily="18" charset="-78"/>
                <a:cs typeface="Andalus" panose="02020603050405020304" pitchFamily="18" charset="-78"/>
                <a:hlinkClick r:id="rId4"/>
              </a:rPr>
              <a:t>American Association of School Librarians (AASL) </a:t>
            </a:r>
            <a:r>
              <a:rPr lang="en-US" sz="9600" u="sng" dirty="0">
                <a:latin typeface="Andalus" panose="02020603050405020304" pitchFamily="18" charset="-78"/>
                <a:cs typeface="Andalus" panose="02020603050405020304" pitchFamily="18" charset="-78"/>
              </a:rPr>
              <a:t>,</a:t>
            </a:r>
            <a:r>
              <a:rPr lang="en-US" sz="9600" u="sng" dirty="0">
                <a:latin typeface="Andalus" panose="02020603050405020304" pitchFamily="18" charset="-78"/>
                <a:cs typeface="Andalus" panose="02020603050405020304" pitchFamily="18" charset="-78"/>
                <a:hlinkClick r:id="rId5"/>
              </a:rPr>
              <a:t> Association of College &amp; Research Libraries (</a:t>
            </a:r>
            <a:r>
              <a:rPr lang="en-US" sz="9600" u="sng" dirty="0" smtClean="0">
                <a:latin typeface="Andalus" panose="02020603050405020304" pitchFamily="18" charset="-78"/>
                <a:cs typeface="Andalus" panose="02020603050405020304" pitchFamily="18" charset="-78"/>
                <a:hlinkClick r:id="rId5"/>
              </a:rPr>
              <a:t>ACRL</a:t>
            </a:r>
            <a:r>
              <a:rPr lang="en-US" sz="9600" u="sng" dirty="0" smtClean="0">
                <a:latin typeface="Andalus" panose="02020603050405020304" pitchFamily="18" charset="-78"/>
                <a:cs typeface="Andalus" panose="02020603050405020304" pitchFamily="18" charset="-78"/>
              </a:rPr>
              <a:t>)</a:t>
            </a:r>
            <a:r>
              <a:rPr lang="en-US" sz="9600" dirty="0" smtClean="0">
                <a:latin typeface="Andalus" panose="02020603050405020304" pitchFamily="18" charset="-78"/>
                <a:cs typeface="Andalus" panose="02020603050405020304" pitchFamily="18" charset="-78"/>
                <a:hlinkClick r:id="rId6"/>
              </a:rPr>
              <a:t> </a:t>
            </a:r>
            <a:r>
              <a:rPr lang="en-US" sz="9600" dirty="0">
                <a:latin typeface="Andalus" panose="02020603050405020304" pitchFamily="18" charset="-78"/>
                <a:cs typeface="Andalus" panose="02020603050405020304" pitchFamily="18" charset="-78"/>
                <a:hlinkClick r:id="rId6"/>
              </a:rPr>
              <a:t>Association for Library Service to Children</a:t>
            </a:r>
            <a:endParaRPr lang="th-TH" sz="9600" dirty="0">
              <a:latin typeface="Andalus" panose="02020603050405020304" pitchFamily="18" charset="-78"/>
              <a:cs typeface="+mj-cs"/>
            </a:endParaRPr>
          </a:p>
          <a:p>
            <a:pPr lvl="1"/>
            <a:endParaRPr lang="th-TH" sz="96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7600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Philippine librarians association,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inc.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sz="28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(formerly ---  </a:t>
            </a:r>
            <a:r>
              <a:rPr lang="en-US" sz="2800" b="1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philipine</a:t>
            </a:r>
            <a:r>
              <a:rPr lang="en-US" sz="28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library association )</a:t>
            </a:r>
            <a:endParaRPr lang="th-TH" sz="2800" b="1" dirty="0">
              <a:latin typeface="Andalus" panose="02020603050405020304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7184" t="10406" r="8196" b="-1411"/>
          <a:stretch/>
        </p:blipFill>
        <p:spPr>
          <a:xfrm>
            <a:off x="1146219" y="2047741"/>
            <a:ext cx="4984125" cy="3013656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l="4341" t="8073" r="7322" b="4811"/>
          <a:stretch/>
        </p:blipFill>
        <p:spPr>
          <a:xfrm>
            <a:off x="6130344" y="2047741"/>
            <a:ext cx="5203064" cy="288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8278" t="7684" r="11039"/>
          <a:stretch/>
        </p:blipFill>
        <p:spPr>
          <a:xfrm>
            <a:off x="682578" y="1622737"/>
            <a:ext cx="4752305" cy="305707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l="8496" t="9628" r="8196" b="25035"/>
          <a:stretch/>
        </p:blipFill>
        <p:spPr>
          <a:xfrm>
            <a:off x="5434883" y="893125"/>
            <a:ext cx="4906852" cy="216365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/>
          <a:srcRect l="4559" t="33741" r="9945" b="17646"/>
          <a:stretch/>
        </p:blipFill>
        <p:spPr>
          <a:xfrm>
            <a:off x="5306094" y="3151276"/>
            <a:ext cx="5035641" cy="160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9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Regional  network : 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CONSAL, AUNLIO</a:t>
            </a:r>
            <a:endParaRPr lang="th-TH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9" t="36188" r="17017" b="9085"/>
          <a:stretch/>
        </p:blipFill>
        <p:spPr>
          <a:xfrm>
            <a:off x="260317" y="2176317"/>
            <a:ext cx="6615633" cy="3104021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l="26839" t="9713" r="17216" b="7779"/>
          <a:stretch/>
        </p:blipFill>
        <p:spPr>
          <a:xfrm>
            <a:off x="6875950" y="2176317"/>
            <a:ext cx="5011250" cy="4155236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954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International  network: 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IFLA</a:t>
            </a:r>
            <a:endParaRPr lang="th-TH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5" t="7980" r="18402" b="14545"/>
          <a:stretch/>
        </p:blipFill>
        <p:spPr bwMode="auto">
          <a:xfrm>
            <a:off x="512441" y="1971268"/>
            <a:ext cx="3760631" cy="24441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 cstate="print"/>
          <a:srcRect l="14625" t="8277" r="15744" b="12512"/>
          <a:stretch/>
        </p:blipFill>
        <p:spPr bwMode="auto">
          <a:xfrm>
            <a:off x="4360344" y="2138075"/>
            <a:ext cx="3471309" cy="21105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219" y="0"/>
            <a:ext cx="3857580" cy="68580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/>
          <a:srcRect l="19274" t="8651" r="20601" b="29026"/>
          <a:stretch/>
        </p:blipFill>
        <p:spPr>
          <a:xfrm>
            <a:off x="3707165" y="4415415"/>
            <a:ext cx="3889419" cy="226668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6"/>
          <a:srcRect l="19474" t="7589" r="20004" b="13445"/>
          <a:stretch/>
        </p:blipFill>
        <p:spPr>
          <a:xfrm>
            <a:off x="754808" y="4415415"/>
            <a:ext cx="3026535" cy="222012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53" y="0"/>
            <a:ext cx="3857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0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317</TotalTime>
  <Words>2275</Words>
  <Application>Microsoft Office PowerPoint</Application>
  <PresentationFormat>Custom</PresentationFormat>
  <Paragraphs>178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Main Event</vt:lpstr>
      <vt:lpstr>บทบาทของสมาคมวิชาชีพ บรรณารักษศาสตร์และสารสนเทศศาศาสตร์ ในการสร้างสังคมการเรียนรู้</vt:lpstr>
      <vt:lpstr>ประเด็นนำเสนอ</vt:lpstr>
      <vt:lpstr>สังคมการเรียนรู้ </vt:lpstr>
      <vt:lpstr> สมาคมวิชาชีพ </vt:lpstr>
      <vt:lpstr>ประเภทของสมาคมวิชาชีพ</vt:lpstr>
      <vt:lpstr>Philippine librarians association, inc. (formerly ---  philipine library association )</vt:lpstr>
      <vt:lpstr>ALA</vt:lpstr>
      <vt:lpstr>Regional  network :  CONSAL, AUNLIO</vt:lpstr>
      <vt:lpstr>International  network:  IFLA</vt:lpstr>
      <vt:lpstr>IFLA</vt:lpstr>
      <vt:lpstr>บทบาทของสมาคมวิชาชีพ</vt:lpstr>
      <vt:lpstr>IFLA  </vt:lpstr>
      <vt:lpstr>PowerPoint Presentation</vt:lpstr>
      <vt:lpstr>บทบาทสมาคมวิชาชีพในการสร้างเครือข่าย และหุ้นส่วนร่วมสร้างสังคมการเรียนรู้ </vt:lpstr>
      <vt:lpstr>เครือข่ายระดับชาติ National  networks</vt:lpstr>
      <vt:lpstr>PowerPoint Presentation</vt:lpstr>
      <vt:lpstr>กิจกรรมระดับชาติและสากล</vt:lpstr>
      <vt:lpstr>บทบาทสมาคมวิชาชีพในการพัฒนาห้องสมุดและแหล่งเรียนรู้ </vt:lpstr>
      <vt:lpstr>บทบาทของสมาคมห้องสมุดแห่งประเทศไทยฯ ในการพัฒนาห้องสมุด</vt:lpstr>
      <vt:lpstr>บทบาทในการพัฒนาบุคลากรวิชาชีพ </vt:lpstr>
      <vt:lpstr>PowerPoint Presentation</vt:lpstr>
      <vt:lpstr>PowerPoint Presentation</vt:lpstr>
      <vt:lpstr>PowerPoint Presentation</vt:lpstr>
      <vt:lpstr>สมาคมห้องสมุดแห่งประเทศไทยฯ กับการพัฒนาบุคลากรวิชาชีพ</vt:lpstr>
      <vt:lpstr>บทบาทสมาคมวิชาชีพในการพัฒนากลุ่มเป้าหมายและผู้ใช้บริการ </vt:lpstr>
      <vt:lpstr>การขับเคลื่อนด้วยยุทธศาสตร์</vt:lpstr>
      <vt:lpstr>PowerPoint Presentation</vt:lpstr>
      <vt:lpstr>สู่เป้าหมายและยุทธศาสตร์โลก</vt:lpstr>
      <vt:lpstr>Libraries as key institutions for achieving the               UN 2030 agenda</vt:lpstr>
      <vt:lpstr>Smart Thailand 2020 …. Smart  libraries  From Thailand 1.0   TO  Thailand 4.0</vt:lpstr>
      <vt:lpstr>Thailand 4.0</vt:lpstr>
      <vt:lpstr>Digital Thailand: Digital economy</vt:lpstr>
      <vt:lpstr>PowerPoint Presentation</vt:lpstr>
      <vt:lpstr>PowerPoint Presentation</vt:lpstr>
      <vt:lpstr>Accessibility as a key  issue  for  sustainable development   </vt:lpstr>
      <vt:lpstr>S/A Digital growth and internet penetration </vt:lpstr>
      <vt:lpstr>PowerPoint Presentation</vt:lpstr>
      <vt:lpstr>Libraries’ roles</vt:lpstr>
      <vt:lpstr>PowerPoint Presentation</vt:lpstr>
      <vt:lpstr>                                                                                            User education program:   Information literacy, digital literacy, media literacy  </vt:lpstr>
      <vt:lpstr>จากกิจกรรมส่งเสริมการอ่าน ...สู่กิจกรรมการส่งเสริม               การรู้สารสนเทศ .... การแสวงหาความรู้ด้วยตนเอง</vt:lpstr>
      <vt:lpstr>การสอนการรู้สารสนเทศ...ทักษะการแสวงหาความรู้</vt:lpstr>
      <vt:lpstr> Librarians as vehicle to sustainable development goals </vt:lpstr>
      <vt:lpstr>เครือข่ายการรู้สารสนเทศ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บทบาทของสมาคมวิชาชีพ บรรณารักษศาสตร์และสารสนเทศศาศาสตร์ ในการสร้างสังคมการเรียนรู้</dc:title>
  <dc:creator>Home</dc:creator>
  <cp:lastModifiedBy>ASUS</cp:lastModifiedBy>
  <cp:revision>27</cp:revision>
  <dcterms:created xsi:type="dcterms:W3CDTF">2018-03-23T23:53:12Z</dcterms:created>
  <dcterms:modified xsi:type="dcterms:W3CDTF">2018-03-26T05:51:36Z</dcterms:modified>
</cp:coreProperties>
</file>