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2" r:id="rId3"/>
    <p:sldId id="293" r:id="rId4"/>
    <p:sldId id="257" r:id="rId5"/>
    <p:sldId id="258" r:id="rId6"/>
    <p:sldId id="259" r:id="rId7"/>
    <p:sldId id="260" r:id="rId8"/>
    <p:sldId id="261" r:id="rId9"/>
    <p:sldId id="295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5" r:id="rId32"/>
    <p:sldId id="286" r:id="rId33"/>
    <p:sldId id="288" r:id="rId34"/>
    <p:sldId id="289" r:id="rId35"/>
    <p:sldId id="291" r:id="rId3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F5F8"/>
    <a:srgbClr val="FBE8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76" autoAdjust="0"/>
  </p:normalViewPr>
  <p:slideViewPr>
    <p:cSldViewPr>
      <p:cViewPr>
        <p:scale>
          <a:sx n="62" d="100"/>
          <a:sy n="62" d="100"/>
        </p:scale>
        <p:origin x="-15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8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4886B-D55D-41AA-832C-2B4F9538E87E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C08AE-2A7D-48DD-B769-1E3145DF6C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560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47D15-0AEB-4129-98A4-D9359E6A591C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EDDD2-C7A8-4EC3-B3FB-43025270C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37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EDDD2-C7A8-4EC3-B3FB-43025270CC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03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65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540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81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7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528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9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551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11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81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54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337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E98E-717F-4B72-9A61-A78DD68A563D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2AFC-53A5-4FEA-A2C3-145283121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27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500_F_139142784_OJRuiSIfArBs94os8QnhOKLKGMmofJ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572" y="253999"/>
            <a:ext cx="7704856" cy="583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72" y="3068960"/>
            <a:ext cx="7772400" cy="1470025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TH Sarabun New" pitchFamily="34" charset="-34"/>
                <a:cs typeface="TH Sarabun New" pitchFamily="34" charset="-34"/>
              </a:rPr>
              <a:t>6 ทศวรรษ </a:t>
            </a:r>
            <a:br>
              <a:rPr lang="th-TH" sz="3200" b="1" dirty="0" smtClean="0">
                <a:latin typeface="TH Sarabun New" pitchFamily="34" charset="-34"/>
                <a:cs typeface="TH Sarabun New" pitchFamily="34" charset="-34"/>
              </a:rPr>
            </a:br>
            <a:r>
              <a:rPr lang="th-TH" sz="3200" b="1" dirty="0" smtClean="0">
                <a:latin typeface="TH Sarabun New" pitchFamily="34" charset="-34"/>
                <a:cs typeface="TH Sarabun New" pitchFamily="34" charset="-34"/>
              </a:rPr>
              <a:t>สมาคมห้องสมุดแห่งประเทศไทยฯ*</a:t>
            </a:r>
            <a:endParaRPr lang="en-US" sz="32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1028" name="Picture 4" descr="C:\Users\Administrator\Desktop\0hyPRweQY8Jn9vDgrc-JZZKExdIAQDYzFsBDYqRVRTJhkcIGEoVmFqGEoLFk5LO2MuVDw-BUgKf0xeOzEsV3RhXEsHeU9HP2R-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6038" y="836712"/>
            <a:ext cx="1431924" cy="203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9572" y="6309320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* (ประจักษ์ วัฒนานุสิทธิ์. โครงการพัฒนาองค์ความรู้ห้องสมุดและวิชาชีพบรรณารักษ์ ประวัติสมาคมห้องสมุดแห่งประเทศไทย...)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1. พระบารมีปกเกล้าฯ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สมาคมห้องสมุดฯ ได้พัฒนาการขึ้นตามลำดับ โดยเฉพาะอย่างยิ่งพระบาทสมเด็จพระเจ้าอยู่หัวฯ ทรงสน</a:t>
            </a:r>
            <a:r>
              <a:rPr lang="th-TH" sz="2800" dirty="0" err="1" smtClean="0">
                <a:latin typeface="TH Sarabun New" pitchFamily="34" charset="-34"/>
                <a:cs typeface="TH Sarabun New" pitchFamily="34" charset="-34"/>
              </a:rPr>
              <a:t>พระทัย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และให้ความสำคัญงานของห้องสมุด สมเด็จพระเทพรัตนราชสุดาฯ สยามบรมราชกุมารี ทรงรับสมาคมห้องสมุดฯ ไว้ในพระราชูปถัมภ์ ประชาชนทั่วไปเริ่มเห็นความสำคัญของห้องสมุด พระบาทสมเด็จพระเจ้าอยู่หัวฯ ทรงสน</a:t>
            </a:r>
            <a:r>
              <a:rPr lang="th-TH" sz="2800" dirty="0" err="1" smtClean="0">
                <a:latin typeface="TH Sarabun New" pitchFamily="34" charset="-34"/>
                <a:cs typeface="TH Sarabun New" pitchFamily="34" charset="-34"/>
              </a:rPr>
              <a:t>พระทัย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ในความสำคัญของงานของห้องสมุด </a:t>
            </a:r>
            <a:endParaRPr lang="th-TH" sz="2800" dirty="0">
              <a:latin typeface="TH Sarabun New" pitchFamily="34" charset="-34"/>
              <a:cs typeface="TH Sarabun New" pitchFamily="34" charset="-34"/>
            </a:endParaRPr>
          </a:p>
          <a:p>
            <a:pPr marL="0" indent="0" algn="thaiDist">
              <a:buNone/>
            </a:pP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     โดยเมื่อวันพฤหัสบดีที่ 25 พฤศจิกายน 2514 พระบาทสมเด็จพระเจ้าอยู่หัวฯ พระราชทานพระราชา</a:t>
            </a:r>
            <a:r>
              <a:rPr lang="th-TH" sz="2800" dirty="0" err="1" smtClean="0">
                <a:latin typeface="TH Sarabun New" pitchFamily="34" charset="-34"/>
                <a:cs typeface="TH Sarabun New" pitchFamily="34" charset="-34"/>
              </a:rPr>
              <a:t>นุญาต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ให้คณะบรรณารักษ์ คณะสมาชิกห้องสมุดทั่วประเทศเข้าเฝ้าทูลละอองธุลีพระบาท ณ ศาลาดุสิดาลัย สวนจิตรลดา และพระราชทานพระบรมราโชวาท ความบางตอนในพระบรมราโชวาท ดังนี้</a:t>
            </a:r>
            <a:endParaRPr lang="en-US" sz="28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5" name="Picture 4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0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434"/>
            <a:ext cx="8229600" cy="363113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sz="3600" b="1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...ขอขอบใจที่สมาชิกสมาคมห้องสมุดไทย ที่ได้ตั้งใจช่วยเหลือกิจการในด้านหนังสือ และโดยเฉพาะได้บริจาคทรัพย์และสิ่งของ เพื่อส่งเสริมกิจการที่ตนกำลังทำอยู่ เพื่อให้เป็นประโยชน์แก่ประชาชนและเยาวชนทั้งราชอาณาจักร โดยเฉพาะในแดนทุรกันดาร หนังสือนั้นเป็นสิ่งที่สำคัญยิ่งในการที่จะทำให้คนเรามีความเจริญก้าวหน้า...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”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4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473"/>
            <a:ext cx="8229600" cy="4133055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2. 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โครงการจัดงานสัปดาห์หนังสือแห่งชาติ 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เนื่องจากที่องค์การยูเนสโกจัดฉลองปีหนังสือสากลในพ.ศ.2515 ได้เชิญชวนประเทศสมาชิกจัดกิจกรรมส่งเสริมเรื่องหนังสือและการอ่าน สมาคมห้องสมุดแห่งประเทศไทยฯ จึงเสนอให้กระทรวงศึกษาธิการจัดงานสัปดาห์หนังสือขึ้นทั่วประเทศเป็นครั้งแรก เมื่อ 1-7 เมษายน 2515 ศาสตราจารย์พิเศษ คุณหญิงแม้นมาส ชวลิต ได้รับมอบหมายให้เป็นผู้จัดงานที่สังคีตศาลา ในบริเวณพิพิธภัณฑสถานแห่งชาติ และห้องประชุมมหาวิทยาลัยธรรมศาสตร์</a:t>
            </a:r>
            <a:endParaRPr lang="en-US" sz="24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91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3237"/>
            <a:ext cx="8229600" cy="3391526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3. สมาคมห้องสมุดฯ ได้ริเริ่มการพิมพ์หนังสือดี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หนังสือเด็ก การประกวดหนังสือดีเด่นประจำปี เพื่อให้มีความต่อเนื่องสมาคมห้องสมุดฯ ได้เสนอให้กระทรวงศึกษาธิการดำเนินการจัดต่อเนื่องทุกปี</a:t>
            </a:r>
          </a:p>
          <a:p>
            <a:pPr marL="0" indent="0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4. จรรยาบรรณบรรณารักษ์ 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ได้ประกาศใช้อย่างเป็นทางการเมื่อวันที่ 30 เมษายน 2521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0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3024336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3 พ.ศ.2517 – 2526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พระราชูปถัมภ์ ในสมเด็จพระเทพรัตนราชสุดาฯ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สยามบรมราชกุมารี พระบารมีเสริมส่ง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ชาวห้องสมุดร่วมมือ ผู้ใช้ได้ประโยชน์ลึกซึ้งกว้างขวาง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896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1756792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1. สมเด็จพระเทพรัตนราชสุดาฯ สยามบรมราชกุมารี ทรงพระกรุณาโปรดเกล้าฯ รับสมาคมห้องสมุดแห่งประเทศไทยฯ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 ไว้ในพระราชูปถัมภ์ เมื่อ 2 กันยายน 2519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2655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340768"/>
            <a:ext cx="8229600" cy="4525963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2. การเป็นเจ้าภาพจัดประชุมสภาบรรณารักษ์แห่งเอเชียตะวันออกเฉียงใต้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สมาคมห้องสมุดฯร่วมกับหอสมุดแห่งชาติ ได้ริเริ่มกับประเทศสิงคโปร์ มาเลเซีย อินโดนิ</a:t>
            </a:r>
            <a:r>
              <a:rPr lang="th-TH" sz="2800" dirty="0" err="1" smtClean="0">
                <a:latin typeface="TH Sarabun New" pitchFamily="34" charset="-34"/>
                <a:cs typeface="TH Sarabun New" pitchFamily="34" charset="-34"/>
              </a:rPr>
              <a:t>เซีย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และฟิลิปปินส์ จัดการประชุมสภาบรรณารักษ์ฯ เป็นครั้งแรกที่สิงคโปร์ ในพ.ศ.2513 ต่อมาประเทศไทยเป็นเจ้าภาพจัดประชุมสภาบรรณารักษ์ฯ ครั้งที่ 4 ( 4</a:t>
            </a:r>
            <a:r>
              <a:rPr lang="en-US" sz="2800" baseline="30000" dirty="0" err="1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 Congress of Southeast Asian Librarians- CONSAL </a:t>
            </a:r>
            <a:r>
              <a:rPr lang="en-US" sz="2800" dirty="0">
                <a:latin typeface="TH Sarabun New" pitchFamily="34" charset="-34"/>
                <a:cs typeface="TH Sarabun New" pitchFamily="34" charset="-34"/>
              </a:rPr>
              <a:t>I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V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)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ในหัวข้อ 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Regional Cooperation for the Development of National Information Services”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โดยดร.บุญสม </a:t>
            </a:r>
            <a:r>
              <a:rPr lang="th-TH" sz="2800" dirty="0" err="1" smtClean="0">
                <a:latin typeface="TH Sarabun New" pitchFamily="34" charset="-34"/>
                <a:cs typeface="TH Sarabun New" pitchFamily="34" charset="-34"/>
              </a:rPr>
              <a:t>มาร์ติน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รัฐมนตรีว่าการกระทรวงศึกษาธิการ เป็นประธานเปิดการประชุม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 </a:t>
            </a:r>
            <a:endParaRPr lang="en-US" sz="28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0059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3. การจัดงานสัปดาห์ห้องสมุด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สมาคมห้องสมุดฯ จัดทำโครงการสัปดาห์ห้องสมุดเป็นครั้งแรกในพ.ศ.2519 เพื่อเป็นส่วนหนึ่งของการเฉลิมพระเกียรติสมเด็จพระนางเจ้าสิริกิติ์ พระบรมราชินีนาถ โดยขอให้ห้องสมุดทั่วประเทศจัดงานสัปดาห์ห้องสมุดขึ้นพร้อมๆกันทุกปี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637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4. การจัดทำข่าวสารสมาคมห้องสมุดแห่งประเทศไทยฯ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ได้เริ่มจัดพิมพ์เมื่อพ.ศ.2525 ต่อมาได้เปลี่ยนชื่อเป็น 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ข่าวสมาคมห้องสมุดแห่งประเทศไทยฯ 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โดยมีวัตถุประสงค์เพื่อให้ข่าวสารความรู้ ความเคลื่อนไหวในวงการห้องสมุดและการศึกษา ซึ่งยังดำเนินงานอยู่จนถึงปัจจุบัน</a:t>
            </a:r>
            <a:endParaRPr lang="en-US" sz="28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5742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5. การประกาศเกียรติคุณแก่ผู้มีอุปการคุณและสนับสนุนกิจการห้องสมุด 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สมาคมห้องสมุดฯ เริ่มมอบรางวัลแก่ผู้มีอุปการคุณและสนับสนุนกิจการห้องสมุด เมื่อพ.ศ.2524 เพื่อเป็นการประกาศเกียรติคุณจากสมาคมห้องสมุดฯ แก่ผู้มีอุปการคุณ จัดขึ้นในวาระการประชุมใหญ่ของสมาคมห้องสมุดฯ และเป็นการกระตุ้นให้หน่วยงานและบุคคลสนับสนุนกิจการห้องสมุด ต่อมาได้เปลี่ยนชื่อเป็น โครงการสรรหาผู้มีอุปการคุณต่อวงการห้องสมุด และการศึกษาวิชาบรรณารักษศาสตร์และสารสนเทศศาสตร์ ซึ่งยังคงดำเนินการเรื่อยมาจนถึงปัจจุบัน</a:t>
            </a:r>
            <a:endParaRPr lang="en-US" sz="24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221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    </a:t>
            </a: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สมาคมห้องสมุดแห่งประเทศไทย ในพระราชูปถัมภ์สมเด็จพระเทพรัตนราชสุดาฯ สยามบรมราชกุมารี เป็นสมาคมวิชาการด้านห้องสมุด บรรณารักษศาสตร์ สารนิเทศศาสตร์ และสารสนเทศศาสตร์ สมาคมหนึ่งเดียวของประเทศไทยที่มีอายุยืนยาวนานมาถึง 6 ทศวรรษ ได้ดำเนินงานเป็นผลดีต่อวงการห้องสมุด บริการสารสนเทศ การศึกษาและสังคมมานาน กลายเป็นต้นแบบและแนวทางแก้หลายสมาคมในการจัดตั้ง และดำเนินงานขึ้นในชั้นหลัง เช่น สมาคมจดหมายเหตุสยาม และสมาคมพิพิธภัณฑ์ไทย</a:t>
            </a:r>
            <a:endParaRPr lang="en-US" sz="28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099" name="Picture 3" descr="C:\Users\Administrator\Desktop\Untitled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724128" y="6064101"/>
            <a:ext cx="3419872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3596" y="6064102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8989" y="6059796"/>
            <a:ext cx="3419872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46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90" y="1340768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6. การคัดเลือกห้องสมุดดีเด่น 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เริ่มดำเนินการเมื่อพ.ศ.2524 ซึ่งยังดำเนินการเรื่อยมาจนถึงปัจจุบันเพื่อกระตุ้นให้เกิดการพัฒนาห้องสมุดให้ทันสมัยทุกด้าน โดยจัดในการประชุมใหญ่ของสมาคมห้องสมุดฯ ประกอบด้วย ห้องสมุดโรงเรียน ห้องสมุดประชาชน ห้องสมุดเฉพาะ ห้องสมุดมหาวิทยาลัย และห้องสมุดเพื่อการอาชีวศึกษาและเทคโนโลยี ปัจจุบันสมาคมห้องสมุดฯ ได้พิจารณามอบรางวัลให้แก่ห้องสมุดประเภทต่างๆ อาทิ ห้องสมุดเฉพาะ ห้องสมุดประชาชน ห้องสมุดโรงเรียนระดับภูมิภาค 4 ภูมิภาคแบ่งเป็น ห้องสมุดโรงเรียนขนาดเล็ก ห้องสมุดโรงเรียนขนาดกลาง ห้องสมุดโรงเรียนขนาดใหญ่ ห้องสมุดการอาชีวศึกษาและเทคโนโลยี เป็น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ต้น</a:t>
            </a:r>
            <a:endParaRPr lang="en-US" sz="28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1102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Autofit/>
          </a:bodyPr>
          <a:lstStyle/>
          <a:p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4 พ.ศ.2527-2536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เทคโนโลยีสมัยใหม่เอื้อประโยชน์ต่อบริการสารสนเทศ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811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1. ความก้าวหน้าทางด้านมาตรฐาน </a:t>
            </a:r>
            <a:endParaRPr lang="th-TH" dirty="0" smtClean="0">
              <a:latin typeface="TH Sarabun New" pitchFamily="34" charset="-34"/>
              <a:cs typeface="TH Sarabun New" pitchFamily="34" charset="-34"/>
            </a:endParaRPr>
          </a:p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 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สมาคมห้องสมุดฯ ได้พัฒนางานด้านมาตรฐานได้มีการปรับปรุงเรื่อยมา ประกอบด้วย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1) มาตรฐานห้องสมุดประชาชน พ.ศ.2519 พ.ศ.2529 และ พ.ศ.2531 พ.ศ.2533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2) มาตรฐานห้องสมุดโรงเรียนประถมศึกษา พ.ศ.2553 และมาตรฐานห้องสมุดโรงเรียนมัธยมศึกษา พ.ศ.2553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3) ประกาศใช้มาตรฐานห้องสมุดสถานศึกษาเพื่อการอาชีวศึกษาและเทคโนโลยีในพ.ศ.2535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138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2. การเป็นเจ้าภาพจัดประชุมสภาบรรณารักษ์แห่งเอเชียตะวันออกเฉียงใต้ ครั้งที่ 9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สมาคมฯร่วมกับหอสมุดแห่งชาติร่วมกันเป็นเจ้าภาพจัดประชุมสภาบรรณารักษ์แห่งเอเชียตะวันออกเฉียงใต้ ครั้งที่ 9 ( 9</a:t>
            </a:r>
            <a:r>
              <a:rPr lang="en-US" baseline="30000" dirty="0" err="1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Congress of Southeast Asian Librarians- 9</a:t>
            </a:r>
            <a:r>
              <a:rPr lang="en-US" baseline="30000" dirty="0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CONSAL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)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เรื่อง 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Future Dimensions and Library Development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ในพ.ศ.2536 ณ โรงแรม</a:t>
            </a:r>
            <a:r>
              <a:rPr lang="th-TH" dirty="0" err="1" smtClean="0">
                <a:latin typeface="TH Sarabun New" pitchFamily="34" charset="-34"/>
                <a:cs typeface="TH Sarabun New" pitchFamily="34" charset="-34"/>
              </a:rPr>
              <a:t>รอยัล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ออคิดเชอราตัน กทม. โดยพลเอกเปรม ติณสูลานนท์ นายกรัฐมนตรีเป็นประธานในพิธีเปิดการประชุม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6866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Autofit/>
          </a:bodyPr>
          <a:lstStyle/>
          <a:p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5 พ.ศ.2537-2546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ห้องสมุดไทยในเวทีนานาชาติ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866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1. โครงการสรรหาบุคคลดีเด่นในวิชาชีพบรรณารักษศาสตร์และสารสนเทศศาสตร์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เริ่มต้นมาตั้งแต่ปี 2537 เพื่อยกย่องเชิดชูบุคลากร ในวิชาชีพในบรรณารักษศาสตร์และสารสนเทศศาสตร์ ที่มีผลงานดีเด่นในการพัฒนาวิชาการ วิชาชีพฯ และสังคมเป็นที่ประจักษ์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7556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2. เจ้าภาพจัดประชุมบรรณารักษ์นานาชาติ ครั้งที่ 65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( 65</a:t>
            </a:r>
            <a:r>
              <a:rPr lang="en-US" baseline="30000" dirty="0" err="1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International Federation of Library Associations and Institutions-IFLA Conference and Council Meeting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)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ในเดือนสิงหาคม 2542 เพื่อเป็นส่วนหนึ่งของการเฉลิมพระเกียรติพระบาทสมเด็จพระเจ้าอยู่หัว พระชนมายุ 72 พรรษา ณ ศูนย์การประชุมและนิทัศน์</a:t>
            </a:r>
            <a:r>
              <a:rPr lang="th-TH" dirty="0" err="1" smtClean="0">
                <a:latin typeface="TH Sarabun New" pitchFamily="34" charset="-34"/>
                <a:cs typeface="TH Sarabun New" pitchFamily="34" charset="-34"/>
              </a:rPr>
              <a:t>การไบเทค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 บางนา กทม. สมเด็จพระเทพรัตนราชสุดาฯ สยามบรมราชกุมารี ทรงเป็นประธานเปิดการประชุม และทรงร่วมในการประชุม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76614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600" b="1" dirty="0" smtClean="0">
                <a:latin typeface="TH Sarabun New" pitchFamily="34" charset="-34"/>
                <a:cs typeface="TH Sarabun New" pitchFamily="34" charset="-34"/>
              </a:rPr>
              <a:t>3. โครงการจัดการศึกษาต่อเนื่อง </a:t>
            </a:r>
            <a:r>
              <a:rPr lang="th-TH" sz="3600" dirty="0" smtClean="0">
                <a:latin typeface="TH Sarabun New" pitchFamily="34" charset="-34"/>
                <a:cs typeface="TH Sarabun New" pitchFamily="34" charset="-34"/>
              </a:rPr>
              <a:t>เช่นการให้บริการด้านการศึกษาต่อเนื่องเป็นกิจกรรมสำคัญด้านหนึ่งของสมาคมห้องสมุดฯ โดยจัดอบรมหลักสูตรเกี่ยวกับวิชาบรรณารักษศาสตร์ เช่น การจัดห้องสมุด การจัดหมู่และทำบัตรรายการ การอนุรักษ์และซ่อมหนังสือ เป็นต้น</a:t>
            </a:r>
            <a:endParaRPr lang="en-US" sz="36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4668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Autofit/>
          </a:bodyPr>
          <a:lstStyle/>
          <a:p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6 พ.ศ. 2547 – 2557 </a:t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ห้องสมุดไทยไปสู่ประชาคมอาเซียน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4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864" y="1052736"/>
            <a:ext cx="8229600" cy="5257800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1. สมาคมห้องสมุดฯ ได้ปรับปรุงมาตรฐานห้องสมุด โดยพัฒนาให้เป็นปัจจุบันเพิ่มขึ้นคือ</a:t>
            </a:r>
          </a:p>
          <a:p>
            <a:pPr algn="thaiDist">
              <a:buFontTx/>
              <a:buChar char="-"/>
            </a:pP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มาตรฐานห้องสมุด พ.ศ. 2549</a:t>
            </a:r>
          </a:p>
          <a:p>
            <a:pPr algn="thaiDist">
              <a:buFontTx/>
              <a:buChar char="-"/>
            </a:pP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ประกาศสมาคมห้องสมุดแห่งประเทศไทย ในพระราชูปถัมภ์สมเด็จพระเทพรัตนราชสุดาฯ สยามบรมราชกุมารี เรื่องห้องสมุดประชาชน พ.ศ. 2550</a:t>
            </a:r>
          </a:p>
          <a:p>
            <a:pPr algn="thaiDist">
              <a:buFontTx/>
              <a:buChar char="-"/>
            </a:pP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การจัดทำ 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มาตรฐานห้องสมุด และตัวบ่งชี้ เพื่อการพัฒนาห้องสมุดโรงเรียนสังกัดสำนักงานคณะกรรมการการศึกษาขั้นพื้นฐาน</a:t>
            </a:r>
            <a:r>
              <a:rPr lang="en-US" sz="2800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 ของสำนักงานการศึกษาขั้นพื้นฐาน กระทรวงศึกษาธิการ พ.ศ. 2552</a:t>
            </a:r>
          </a:p>
          <a:p>
            <a:pPr algn="thaiDist">
              <a:buFontTx/>
              <a:buChar char="-"/>
            </a:pP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มาตรฐานห้องสมุดเฉพาะ พ.ศ. 2552</a:t>
            </a:r>
            <a:endParaRPr lang="en-US" sz="28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1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Autofit/>
          </a:bodyPr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1 พ.ศ. 2497 – 2506 </a:t>
            </a: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แรก</a:t>
            </a:r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หยั่งรากสมาคมห้องสมุดฯ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420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 smtClean="0">
                <a:latin typeface="TH Sarabun New" pitchFamily="34" charset="-34"/>
                <a:cs typeface="TH Sarabun New" pitchFamily="34" charset="-34"/>
              </a:rPr>
              <a:t>2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. การจัดทำวารสารการวิจัย สมาคมห้องสมุดแห่งประเทศไทยฯ ( 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TLA Research Journal 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)</a:t>
            </a:r>
          </a:p>
          <a:p>
            <a:pPr marL="0" indent="0" algn="thaiDist">
              <a:buNone/>
            </a:pP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สมาคมห้องสมุดฯ ได้จัดทำวารสารการวิจัยราย 6 เดือนขึ้น ฉบับแรก ปีที่1 ฉบับที่1 มกราคม – มิถุนายน 2551 ซึ่งยังดำเนินการเรื่อยมาจนปัจจุบัน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3. การจัดพัฒนาองค์ความรู้ </a:t>
            </a:r>
            <a:r>
              <a:rPr lang="en-US" b="1" dirty="0">
                <a:latin typeface="TH Sarabun New" pitchFamily="34" charset="-34"/>
                <a:cs typeface="TH Sarabun New" pitchFamily="34" charset="-34"/>
              </a:rPr>
              <a:t>: </a:t>
            </a:r>
            <a:r>
              <a:rPr lang="th-TH" b="1" dirty="0">
                <a:latin typeface="TH Sarabun New" pitchFamily="34" charset="-34"/>
                <a:cs typeface="TH Sarabun New" pitchFamily="34" charset="-34"/>
              </a:rPr>
              <a:t>ห้องสมุดและวิชาชีพบรรณารักษ์ ( </a:t>
            </a:r>
            <a:r>
              <a:rPr lang="en-US" b="1" dirty="0">
                <a:latin typeface="TH Sarabun New" pitchFamily="34" charset="-34"/>
                <a:cs typeface="TH Sarabun New" pitchFamily="34" charset="-34"/>
              </a:rPr>
              <a:t>Library and Librarian Professional : Knowledge Management </a:t>
            </a:r>
            <a:r>
              <a:rPr lang="th-TH" b="1" dirty="0">
                <a:latin typeface="TH Sarabun New" pitchFamily="34" charset="-34"/>
                <a:cs typeface="TH Sarabun New" pitchFamily="34" charset="-34"/>
              </a:rPr>
              <a:t>)</a:t>
            </a:r>
            <a:r>
              <a:rPr lang="en-US" b="1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ตามโครงการเชิดชูผู้ทำความดีเพื่อสังคม ประจำปี 2555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  <a:p>
            <a:pPr marL="0" indent="0" algn="thaiDist">
              <a:buNone/>
            </a:pPr>
            <a:endParaRPr lang="en-US" dirty="0" smtClean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70588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4. โครงการเพื่อสังคมด้านการพัฒนาห้องสมุด ตามโครงการเชิดชูผู้ทำความดีเพื่อสังคม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 ของมูลนิธิตลาดหลักทรัพย์แห่งประเทศไทย โดยมูลนิธิตลาดหลักทรัพย์แห่งประเทศไทย ได้จัดโครงการฯ ตั้งแต่ พ.ศ.2549 เพื่อสนับสนุนผู้ทำความดีเพื่อสังคมด้านต่างๆ รวม 7 องค์กร 7 รางวัล ซึ่งมูลนิธิตลาดหลักทรัพย์ฯ ได้จัดสรรรางวัลสำหรับสมาคมห้องสมุดฯ ชื่อ รางวัลศาสตราจารย์ คุณหญิงแม้นมาส ชวลิต ( ด้านการพัฒนาห้องสมุด ) โดยมอบทุนสำหรับแต่ละองค์กรปีละ 2 ล้านบาทต่อเนื่องเป็นเวลา 10 ปี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6040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90" y="1340768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5. โครงการ 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ห้องสมุดพร้อมปัญญา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เริ่มพ.ศ. 2555 โดยความร่วมมือของกรมราชทัณฑ์และสมาคมห้องสมุดแห่งประเทศไทยฯ ที่เรือนจำกลางบางขวาง ตามแนวพระราชดำริสมเด็จพระเทพรัตนราชสุดาฯ สยามบรมราชกุมารี เพื่อสร้างห้องสมุด 3 ดี แห่งแรกของกรมราชทัณฑ์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6. โครงการ 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ฟื้นฟู</a:t>
            </a:r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และพัฒนาห้องสมุดโรงเรียนที่ประสบอุทกภัยในจังหวัดภาค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กลาง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สมาคมห้องสมุดฯ ได้ลงพื้นที่สำรวจห้องสมุด โรงเรียนที่ประสบอุทกภัยใน พ.ศ. 2554 และดำเนินการปรับปรุงและพัฒนาห้องสมุด จำนวน 8 โรงเรียน โดยการสนับสนุนจากมูลนิธิตลาดหลักทรัพย์แห่งประเทศไทย</a:t>
            </a:r>
            <a:endParaRPr lang="en-US" sz="24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0137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7. โครงการส่งเสริมการอ่าน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ในพ.ศ. 2537 สมาคมห้องสมุดฯร่วมกับสำนักงานคณะกรรมการวัฒนธรรมแห่งชาติ และสมาคมส่งเสริมการอ่าน จัดสัมมนาบรรณารักษ์จากหน่วยงานต่างๆ เรื่องการรณรงค์ส่งเสริมการอ่าน 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อ่านกันทั่วหน้า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ระหว่างวันที่ 2-8 พฤษภาคม 2537 ณ โรงแรมเวียงใต้ กรุงเทพมหานคร และระหว่างวันที่ 14-17 กรกฎาคม 2553 สมาคมห้องสมุดฯ ร่วมกับกระทรวงศึกษาธิการจัด 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มหกรรมรักการอ่านเทิดไทย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ที่ศูนย์ประชุมแห่งชาติสิริกิติ์ กทม.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 </a:t>
            </a:r>
            <a:endParaRPr lang="en-US" sz="24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65243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 smtClean="0">
                <a:latin typeface="TH Sarabun New" pitchFamily="34" charset="-34"/>
                <a:cs typeface="TH Sarabun New" pitchFamily="34" charset="-34"/>
              </a:rPr>
              <a:t>8</a:t>
            </a: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. การประชุมสามัญประจำปีและประชุมวิชาการประจำปีสมาคมห้องสมุดแห่งประเทศไทยฯ</a:t>
            </a:r>
          </a:p>
          <a:p>
            <a:pPr marL="0" indent="0">
              <a:buNone/>
            </a:pPr>
            <a:endParaRPr lang="th-TH" sz="2800" b="1" dirty="0" smtClean="0">
              <a:latin typeface="TH Sarabun New" pitchFamily="34" charset="-34"/>
              <a:cs typeface="TH Sarabun New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 New" pitchFamily="34" charset="-34"/>
                <a:cs typeface="TH Sarabun New" pitchFamily="34" charset="-34"/>
              </a:rPr>
              <a:t>9. ความช่วยเหลือห้องสมุดประสบอุทกภัยจากบรรณารักษ์และผู้มีจิตรกุศลจากประเทศญี่ปุ่น</a:t>
            </a:r>
            <a:r>
              <a:rPr lang="th-TH" sz="2800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en-US" sz="2800" dirty="0" err="1">
                <a:latin typeface="TH Sarabun New" pitchFamily="34" charset="-34"/>
                <a:cs typeface="TH Sarabun New" pitchFamily="34" charset="-34"/>
              </a:rPr>
              <a:t>Mr.Gagu</a:t>
            </a:r>
            <a:r>
              <a:rPr lang="en-US" sz="2800" dirty="0">
                <a:latin typeface="TH Sarabun New" pitchFamily="34" charset="-34"/>
                <a:cs typeface="TH Sarabun New" pitchFamily="34" charset="-34"/>
              </a:rPr>
              <a:t> Yamaguchi </a:t>
            </a:r>
            <a:r>
              <a:rPr lang="th-TH" sz="2800" dirty="0">
                <a:latin typeface="TH Sarabun New" pitchFamily="34" charset="-34"/>
                <a:cs typeface="TH Sarabun New" pitchFamily="34" charset="-34"/>
              </a:rPr>
              <a:t>บรรณารักษ์บริการค้นคว้าวิจัย หอสมุดได</a:t>
            </a:r>
            <a:r>
              <a:rPr lang="th-TH" sz="2800" dirty="0" err="1">
                <a:latin typeface="TH Sarabun New" pitchFamily="34" charset="-34"/>
                <a:cs typeface="TH Sarabun New" pitchFamily="34" charset="-34"/>
              </a:rPr>
              <a:t>เอ็ท</a:t>
            </a:r>
            <a:r>
              <a:rPr lang="th-TH" sz="2800" dirty="0">
                <a:latin typeface="TH Sarabun New" pitchFamily="34" charset="-34"/>
                <a:cs typeface="TH Sarabun New" pitchFamily="34" charset="-34"/>
              </a:rPr>
              <a:t>แห่งชาติญี่ปุ่น รวบรวมเงินช่วยเหลือจากประเทศญี่ปุ่น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เพื่อช่วยห้องสมุด</a:t>
            </a:r>
            <a:r>
              <a:rPr lang="th-TH" sz="2800" dirty="0">
                <a:latin typeface="TH Sarabun New" pitchFamily="34" charset="-34"/>
                <a:cs typeface="TH Sarabun New" pitchFamily="34" charset="-34"/>
              </a:rPr>
              <a:t>ในประเทศไทยที่ประสบอุทกภัยปลาย พ.ศ. 2554 ผ่านสมาคมห้องสมุดฯ มีห้องสมุดโรงเรียน 3 แห่ง ได้รับการช่วยเหลือคือ โรงเรียนมาลาอีสงเคราะห์ โรงเรียนวัดต้นเชือก และ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โรงเรียน                 วัด</a:t>
            </a:r>
            <a:r>
              <a:rPr lang="th-TH" sz="2800" dirty="0">
                <a:latin typeface="TH Sarabun New" pitchFamily="34" charset="-34"/>
                <a:cs typeface="TH Sarabun New" pitchFamily="34" charset="-34"/>
              </a:rPr>
              <a:t>อู่ข้าว</a:t>
            </a:r>
            <a:endParaRPr lang="en-US" sz="2800" dirty="0">
              <a:latin typeface="TH Sarabun New" pitchFamily="34" charset="-34"/>
              <a:cs typeface="TH Sarabun New" pitchFamily="34" charset="-34"/>
            </a:endParaRPr>
          </a:p>
          <a:p>
            <a:pPr marL="0" indent="0">
              <a:buNone/>
            </a:pP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0900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10. เข้าภาพจัดประชุมสภาบรรณารักษ์แห่งเอเชียตะวันออกเฉียงใต้ ครั้งที่ 16 (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16</a:t>
            </a:r>
            <a:r>
              <a:rPr lang="en-US" b="1" baseline="30000" dirty="0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 Congress of Southeast Asian Librarians – 16</a:t>
            </a:r>
            <a:r>
              <a:rPr lang="en-US" b="1" baseline="30000" dirty="0" smtClean="0">
                <a:latin typeface="TH Sarabun New" pitchFamily="34" charset="-34"/>
                <a:cs typeface="TH Sarabun New" pitchFamily="34" charset="-34"/>
              </a:rPr>
              <a:t>th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 CONSAL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)</a:t>
            </a:r>
            <a:r>
              <a:rPr lang="en-US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endParaRPr lang="th-TH" b="1" dirty="0" smtClean="0">
              <a:latin typeface="TH Sarabun New" pitchFamily="34" charset="-34"/>
              <a:cs typeface="TH Sarabun New" pitchFamily="34" charset="-34"/>
            </a:endParaRPr>
          </a:p>
          <a:p>
            <a:pPr marL="0" indent="0" algn="thaiDist">
              <a:buNone/>
            </a:pPr>
            <a:r>
              <a:rPr lang="th-TH" b="1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  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ในพ.ศ.2558 ที่กรุงเทพมหานคร โดยเป็นส่วนหนึ่งของการเฉลิมพระเกียรติ 60 พรรษาสมเด็จพระเทพรัตนราชสุดาฯ สยามบรมราชกุมารี ในหัวข้อ </a:t>
            </a:r>
            <a:r>
              <a:rPr lang="en-US" dirty="0" smtClean="0">
                <a:latin typeface="TH Sarabun New" pitchFamily="34" charset="-34"/>
                <a:cs typeface="TH Sarabun New" pitchFamily="34" charset="-34"/>
              </a:rPr>
              <a:t>ASEAN Aspirations : Libraries for Sustainable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9" name="Picture 8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560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b="1" dirty="0" smtClean="0">
                <a:cs typeface="TH Sarabun New"/>
              </a:rPr>
              <a:t>1. การสถาปนาสมาคมห้องสมุดแห่งประเทศไทย</a:t>
            </a:r>
          </a:p>
          <a:p>
            <a:pPr marL="0" indent="0" algn="thaiDist">
              <a:buNone/>
            </a:pPr>
            <a:r>
              <a:rPr lang="th-TH" sz="2800" dirty="0" smtClean="0">
                <a:cs typeface="TH Sarabun New"/>
              </a:rPr>
              <a:t>    </a:t>
            </a:r>
            <a:r>
              <a:rPr lang="th-TH" sz="2800" dirty="0">
                <a:cs typeface="TH Sarabun New"/>
              </a:rPr>
              <a:t> </a:t>
            </a:r>
            <a:r>
              <a:rPr lang="th-TH" sz="2800" dirty="0" smtClean="0">
                <a:cs typeface="TH Sarabun New"/>
              </a:rPr>
              <a:t>   คณะอักษรศาสตร์ จุฬาลงกรณ์มหาวิทยาลัยและมูลนิธิ</a:t>
            </a:r>
            <a:r>
              <a:rPr lang="th-TH" sz="2800" dirty="0" err="1" smtClean="0">
                <a:cs typeface="TH Sarabun New"/>
              </a:rPr>
              <a:t>ฟูลไบรท์</a:t>
            </a:r>
            <a:r>
              <a:rPr lang="th-TH" sz="2800" dirty="0" smtClean="0">
                <a:cs typeface="TH Sarabun New"/>
              </a:rPr>
              <a:t> (</a:t>
            </a:r>
            <a:r>
              <a:rPr lang="en-US" sz="2800" dirty="0" err="1" smtClean="0">
                <a:latin typeface="TH Sarabun New" pitchFamily="34" charset="-34"/>
                <a:cs typeface="TH Sarabun New"/>
              </a:rPr>
              <a:t>Fullbright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Foundation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)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 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ได้ร่วมมือกันจัดการฝึกอบรมทางบรรณารักษศาสตร์ระยะสั้น เมื่อปี 2494 โดยอาจารย์จากมหาวิทยาลัยในสหรัฐอเมริกา 4 ท่านคือ 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ดร.ฟ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ราน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ซิส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แลน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เดอร์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สเปน (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Dr. Francis Lander Spain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)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 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มิสซิส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ร็อกวูด     (</a:t>
            </a:r>
            <a:r>
              <a:rPr lang="en-US" sz="2800" dirty="0" err="1" smtClean="0">
                <a:latin typeface="TH Sarabun New" pitchFamily="34" charset="-34"/>
                <a:cs typeface="TH Sarabun New"/>
              </a:rPr>
              <a:t>Mrs.Rockwood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)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 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มี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สแนน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ซี่ เจน 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เดย์ส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( 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Miss Nancy Jane Days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) และมิสเตอร์ 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ทรอต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ตริ</a:t>
            </a:r>
            <a:r>
              <a:rPr lang="th-TH" sz="2800" dirty="0" err="1" smtClean="0">
                <a:latin typeface="TH Sarabun New" pitchFamily="34" charset="-34"/>
                <a:cs typeface="TH Sarabun New"/>
              </a:rPr>
              <a:t>เออร์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(</a:t>
            </a:r>
            <a:r>
              <a:rPr lang="en-US" sz="2800" dirty="0" err="1" smtClean="0">
                <a:latin typeface="TH Sarabun New" pitchFamily="34" charset="-34"/>
                <a:cs typeface="TH Sarabun New"/>
              </a:rPr>
              <a:t>Mr.Trottier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)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 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ผลจากการฝึกอบรมในครั้งนั้นก่อให้เกิด 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“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ชมรมห้องสมุด</a:t>
            </a:r>
            <a:r>
              <a:rPr lang="en-US" sz="2800" dirty="0" smtClean="0">
                <a:latin typeface="TH Sarabun New" pitchFamily="34" charset="-34"/>
                <a:cs typeface="TH Sarabun New"/>
              </a:rPr>
              <a:t>”</a:t>
            </a:r>
            <a:r>
              <a:rPr lang="th-TH" sz="2800" dirty="0" smtClean="0">
                <a:latin typeface="TH Sarabun New" pitchFamily="34" charset="-34"/>
                <a:cs typeface="TH Sarabun New"/>
              </a:rPr>
              <a:t> ขึ้น ทั้งนี้ในระยะแรก อาจารย์สุทธิลักษณ์ อำพันวงศ์ เป็นประธานชมรม</a:t>
            </a:r>
            <a:endParaRPr lang="en-US" sz="2800" dirty="0">
              <a:latin typeface="TH Sarabun New" pitchFamily="34" charset="-34"/>
              <a:cs typeface="TH Sarabun New"/>
            </a:endParaRPr>
          </a:p>
        </p:txBody>
      </p:sp>
      <p:pic>
        <p:nvPicPr>
          <p:cNvPr id="5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57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2. 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 ชมรมห้องสมุด </a:t>
            </a:r>
            <a:r>
              <a:rPr lang="en-US" sz="2400" b="1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ได้ขอจดทะเบียนเป็น 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“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สมาคมห้องสมุดแห่งประเทศไทย </a:t>
            </a:r>
            <a:r>
              <a:rPr lang="en-US" sz="2400" dirty="0" smtClean="0">
                <a:latin typeface="TH Sarabun New" pitchFamily="34" charset="-34"/>
                <a:cs typeface="TH Sarabun New" pitchFamily="34" charset="-34"/>
              </a:rPr>
              <a:t>”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อย่างเป็นทางการเมื่อ 11 ตุลาคม 2497 คณะกรรมการชุดแรกมี นางแม้นมาส ชวลิต เป็นนายกสมาคมห้องสมุดฯ คนแรก กรรมการบริหารสมาคมห้องสมุดฯ ประกอบด้วยผู้ผ่านการอบรมและได้รับวุฒิบัตร เช่น นายเล็ก ไชยวสุ เป็นอุปนายก นายสุข 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พงษ์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สถิต (วงศา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สนธิ์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) เป็นเลขานุการ นางสาวสุทธิลักษณ์ อำพันวงศ์ เป็นประธานฝ่ายส่งเสริมแลกเปลี่ยนความรู้ นางสายสวาสดิ์ 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รัตน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ทัศนีย์ เป็นประธานแผนกประชาสัมพันธ์ นางสาวอุทัย ทุติยะ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โพธิ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เป็นเหรัญญิก นางสาวกัทลี สมบัติ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ศิริ</a:t>
            </a:r>
            <a:r>
              <a:rPr lang="th-TH" sz="2400" dirty="0" smtClean="0">
                <a:latin typeface="TH Sarabun New" pitchFamily="34" charset="-34"/>
                <a:cs typeface="TH Sarabun New" pitchFamily="34" charset="-34"/>
              </a:rPr>
              <a:t> เป็นผู้ช่วยเหรัญญิก และกรรมการ นายฉุน ประภา</a:t>
            </a:r>
            <a:r>
              <a:rPr lang="th-TH" sz="2400" dirty="0" err="1" smtClean="0">
                <a:latin typeface="TH Sarabun New" pitchFamily="34" charset="-34"/>
                <a:cs typeface="TH Sarabun New" pitchFamily="34" charset="-34"/>
              </a:rPr>
              <a:t>วิวัฒน</a:t>
            </a:r>
            <a:endParaRPr lang="en-US" sz="24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123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nistrator\Desktop\123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384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90" y="1554494"/>
            <a:ext cx="8229600" cy="4525963"/>
          </a:xfrm>
        </p:spPr>
        <p:txBody>
          <a:bodyPr/>
          <a:lstStyle/>
          <a:p>
            <a:pPr marL="0" indent="0" algn="thaiDist">
              <a:buNone/>
            </a:pP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3.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b="1" dirty="0" err="1" smtClean="0">
                <a:latin typeface="TH Sarabun New" pitchFamily="34" charset="-34"/>
                <a:cs typeface="TH Sarabun New" pitchFamily="34" charset="-34"/>
              </a:rPr>
              <a:t>พันธ</a:t>
            </a:r>
            <a:r>
              <a:rPr lang="th-TH" b="1" dirty="0" smtClean="0">
                <a:latin typeface="TH Sarabun New" pitchFamily="34" charset="-34"/>
                <a:cs typeface="TH Sarabun New" pitchFamily="34" charset="-34"/>
              </a:rPr>
              <a:t>กิจของสมาคมห้องสมุดฯ  </a:t>
            </a:r>
            <a:r>
              <a:rPr lang="th-TH" dirty="0" smtClean="0">
                <a:latin typeface="TH Sarabun New" pitchFamily="34" charset="-34"/>
                <a:cs typeface="TH Sarabun New" pitchFamily="34" charset="-34"/>
              </a:rPr>
              <a:t>สมาคมห้องสมุดฯ ทำหน้าที่เพื่อส่งเสริมความสามัคคีและเพื่อสงเคราะห์ซึ่งกันและกันในระหว่างสมาชิก ส่งเสริมการศึกษา เผยแพร่วิชาการ ส่งเสริมสถาบันห้องสมุดทั่วประเทศ การแลกเปลี่ยนกับสมาคมห้องสมุดอื่นทั้งในและต่างประเทศ ส่งเสริมสถานภาพบรรณารักษ์ให้มั่นคง และจำหน่ายวัสดุและครุภัณฑ์ห้องสมุด</a:t>
            </a:r>
            <a:endParaRPr lang="en-US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12710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2240799" y="12108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4475514" y="7714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>
            <a:off x="6773753" y="12108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19336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2247425" y="6084851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4482140" y="6080457"/>
            <a:ext cx="2304865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dministrator\Desktop\Untitled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604"/>
          <a:stretch/>
        </p:blipFill>
        <p:spPr bwMode="auto">
          <a:xfrm rot="10800000">
            <a:off x="6780379" y="6084851"/>
            <a:ext cx="2370247" cy="7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75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4. ภารกิจของสมาคมห้องสมุดฯ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ในช่วงทศวรรษแรกสมาคมห้องสมุดฯ ดำเนินงานประสบผลสำเร็จ เป็นอันมากในหลายเรื่อง เช่น การส่งเสริมการจัดตั้งห้องสมุด การส่งเสริมการศึกษาด้านห้องสมุด บรรณารักษศาสตร์ การจัดทำหนังสือเด็กที่เริ่มขึ้นเมื่อ พ.ศ.2502 ซึ่งเป็นปีที่รัฐบาลประกาศให้ พ.ศ.2500 เป็นวันเด็กแห่งชาติเป็นครั้งแรก การเผยแพร่ความรู้ การประชาสัมพันธ์ การจัดทำวารสารห้องสมุด จัดพิมพ์หนังสือคู่มือทางวิชาการ จัดทำมาตรฐานวิชาชีพ จัดทำจรรยาบรรณบรรณารักษ์ ความร่วมมือกับห้องสมุดหน่วยงานและองค์กรต่างประเทศ จัดตั้งชมรมต่างๆ ดำเนินงานโครงการต่างๆ เช่น โครงการปรับปรุงห้องสมุดโรงเรียน โครงการอบรมนักเรียนช่วยงานห้องสมุด</a:t>
            </a:r>
            <a:endParaRPr lang="en-US" sz="28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 rot="10800000">
            <a:off x="0" y="-13186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istrator\Desktop\Untitled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76"/>
          <a:stretch/>
        </p:blipFill>
        <p:spPr bwMode="auto">
          <a:xfrm>
            <a:off x="0" y="6291738"/>
            <a:ext cx="9144000" cy="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29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 New" pitchFamily="34" charset="-34"/>
                <a:cs typeface="TH Sarabun New" pitchFamily="34" charset="-34"/>
              </a:rPr>
              <a:t>5. สถานที่ตั้งของสมาคมห้องสมุดฯ </a:t>
            </a:r>
            <a:r>
              <a:rPr lang="th-TH" sz="2800" dirty="0" smtClean="0">
                <a:latin typeface="TH Sarabun New" pitchFamily="34" charset="-34"/>
                <a:cs typeface="TH Sarabun New" pitchFamily="34" charset="-34"/>
              </a:rPr>
              <a:t>ในระยะแรกเริ่มสมาคมห้องสมุดฯ ยังไม่มีที่ตั้งที่มั่นคง อาศัยอยู่ในบริเวณจุฬาลงกรณ์มหาวิทยาลัย และโยกย้ายหลายครั้งเช่น ไปอยู่บริเวณโรงเพาะชำ ตึกอนุสาสก ตึกสโมสรนิสิตเก่าจุฬาฯ หลังจากนั้นได้ย้ายไปอยู่ตึกอรทัยเทพกัญญา มหามกุฎราชวิทยาลัย วัดบวรนิเวศวิหาร หลังจากนั้นได้รับความอนุเคราะห์จากอธิบดีกรมศิลปากร นายธนิต อยู่โพธิ์ ให้ใช้สถานที่ภายในหอสมุดแห่งชาติระยะหนึ่ง</a:t>
            </a:r>
            <a:endParaRPr lang="en-US" sz="2800" b="1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8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6735" y="-1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 rot="10800000">
            <a:off x="0" y="0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ministrator\Desktop\12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737" y="6381327"/>
            <a:ext cx="4767263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nistrator\Desktop\123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34"/>
          <a:stretch/>
        </p:blipFill>
        <p:spPr bwMode="auto">
          <a:xfrm>
            <a:off x="2" y="6381328"/>
            <a:ext cx="457200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85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507604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ทศวรรษที่ 2 พ.ศ.2507 – 2516 </a:t>
            </a:r>
            <a:r>
              <a:rPr lang="th-TH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พระ</a:t>
            </a:r>
            <a:r>
              <a:rPr lang="th-TH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บารมีปกเกล้าฯชาวห้องสมุดสดใส</a:t>
            </a:r>
            <a:endParaRPr lang="en-US" sz="4800" b="1" dirty="0">
              <a:solidFill>
                <a:schemeClr val="accent1">
                  <a:lumMod val="40000"/>
                  <a:lumOff val="6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1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2228</Words>
  <Application>Microsoft Office PowerPoint</Application>
  <PresentationFormat>On-screen Show (4:3)</PresentationFormat>
  <Paragraphs>54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6 ทศวรรษ  สมาคมห้องสมุดแห่งประเทศไทยฯ*</vt:lpstr>
      <vt:lpstr>Slide 2</vt:lpstr>
      <vt:lpstr>ทศวรรษที่ 1 พ.ศ. 2497 – 2506  แรกหยั่งรากสมาคมห้องสมุดฯ</vt:lpstr>
      <vt:lpstr>Slide 4</vt:lpstr>
      <vt:lpstr>Slide 5</vt:lpstr>
      <vt:lpstr>Slide 6</vt:lpstr>
      <vt:lpstr>Slide 7</vt:lpstr>
      <vt:lpstr>Slide 8</vt:lpstr>
      <vt:lpstr>ทศวรรษที่ 2 พ.ศ.2507 – 2516  พระบารมีปกเกล้าฯชาวห้องสมุดสดใส</vt:lpstr>
      <vt:lpstr>Slide 10</vt:lpstr>
      <vt:lpstr>Slide 11</vt:lpstr>
      <vt:lpstr>Slide 12</vt:lpstr>
      <vt:lpstr>Slide 13</vt:lpstr>
      <vt:lpstr>ทศวรรษที่ 3 พ.ศ.2517 – 2526  พระราชูปถัมภ์ ในสมเด็จพระเทพรัตนราชสุดาฯ  สยามบรมราชกุมารี พระบารมีเสริมส่ง  ชาวห้องสมุดร่วมมือ ผู้ใช้ได้ประโยชน์ลึกซึ้งกว้างขวาง</vt:lpstr>
      <vt:lpstr>Slide 15</vt:lpstr>
      <vt:lpstr>Slide 16</vt:lpstr>
      <vt:lpstr>Slide 17</vt:lpstr>
      <vt:lpstr>Slide 18</vt:lpstr>
      <vt:lpstr>Slide 19</vt:lpstr>
      <vt:lpstr>Slide 20</vt:lpstr>
      <vt:lpstr>ทศวรรษที่ 4 พ.ศ.2527-2536  เทคโนโลยีสมัยใหม่เอื้อประโยชน์ต่อบริการสารสนเทศ</vt:lpstr>
      <vt:lpstr>Slide 22</vt:lpstr>
      <vt:lpstr>Slide 23</vt:lpstr>
      <vt:lpstr>ทศวรรษที่ 5 พ.ศ.2537-2546  ห้องสมุดไทยในเวทีนานาชาติ</vt:lpstr>
      <vt:lpstr>Slide 25</vt:lpstr>
      <vt:lpstr>Slide 26</vt:lpstr>
      <vt:lpstr>Slide 27</vt:lpstr>
      <vt:lpstr>ทศวรรษที่ 6 พ.ศ. 2547 – 2557  ห้องสมุดไทยไปสู่ประชาคมอาเซียน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ทศวรรษ สมาคมห้องสมุดแห่งประเทศไทยฯ</dc:title>
  <dc:creator>Windows User</dc:creator>
  <cp:lastModifiedBy>Klong7</cp:lastModifiedBy>
  <cp:revision>32</cp:revision>
  <cp:lastPrinted>2018-08-03T05:10:47Z</cp:lastPrinted>
  <dcterms:created xsi:type="dcterms:W3CDTF">2018-08-02T09:22:35Z</dcterms:created>
  <dcterms:modified xsi:type="dcterms:W3CDTF">2018-08-03T10:10:10Z</dcterms:modified>
</cp:coreProperties>
</file>