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0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9" autoAdjust="0"/>
    <p:restoredTop sz="92063" autoAdjust="0"/>
  </p:normalViewPr>
  <p:slideViewPr>
    <p:cSldViewPr>
      <p:cViewPr>
        <p:scale>
          <a:sx n="75" d="100"/>
          <a:sy n="75" d="100"/>
        </p:scale>
        <p:origin x="-1002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17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21814-1CB7-40AC-8807-04A4AB3084A4}" type="datetimeFigureOut">
              <a:rPr lang="th-TH" smtClean="0"/>
              <a:t>06/08/61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7BD36-798A-4633-981C-D51D70A375D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4383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7BD36-798A-4633-981C-D51D70A375D8}" type="slidenum">
              <a:rPr lang="th-TH" smtClean="0"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39610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                                                           </a:t>
            </a:r>
            <a:endParaRPr lang="th-TH" sz="8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7BD36-798A-4633-981C-D51D70A375D8}" type="slidenum">
              <a:rPr lang="th-TH" smtClean="0"/>
              <a:t>25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73364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ชื่อเรื่อง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2" name="ชื่อเรื่องรอง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B7498E-20EA-48D7-BA7D-034330F6D8CA}" type="datetimeFigureOut">
              <a:rPr lang="th-TH" smtClean="0"/>
              <a:t>06/08/61</a:t>
            </a:fld>
            <a:endParaRPr lang="th-TH"/>
          </a:p>
        </p:txBody>
      </p:sp>
      <p:sp>
        <p:nvSpPr>
          <p:cNvPr id="20" name="ตัวแทนท้ายกระดา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10" name="ตัวแทนหมายเลขภาพนิ่ง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80B4CC-EAC2-4C61-8099-F23014C761E1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วงรี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วงรี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B7498E-20EA-48D7-BA7D-034330F6D8CA}" type="datetimeFigureOut">
              <a:rPr lang="th-TH" smtClean="0"/>
              <a:t>06/08/61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80B4CC-EAC2-4C61-8099-F23014C761E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B7498E-20EA-48D7-BA7D-034330F6D8CA}" type="datetimeFigureOut">
              <a:rPr lang="th-TH" smtClean="0"/>
              <a:t>06/08/61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80B4CC-EAC2-4C61-8099-F23014C761E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B7498E-20EA-48D7-BA7D-034330F6D8CA}" type="datetimeFigureOut">
              <a:rPr lang="th-TH" smtClean="0"/>
              <a:t>06/08/61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80B4CC-EAC2-4C61-8099-F23014C761E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B7498E-20EA-48D7-BA7D-034330F6D8CA}" type="datetimeFigureOut">
              <a:rPr lang="th-TH" smtClean="0"/>
              <a:t>06/08/61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80B4CC-EAC2-4C61-8099-F23014C761E1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วงรี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วงรี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B7498E-20EA-48D7-BA7D-034330F6D8CA}" type="datetimeFigureOut">
              <a:rPr lang="th-TH" smtClean="0"/>
              <a:t>06/08/61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80B4CC-EAC2-4C61-8099-F23014C761E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เนื้อหา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B7498E-20EA-48D7-BA7D-034330F6D8CA}" type="datetimeFigureOut">
              <a:rPr lang="th-TH" smtClean="0"/>
              <a:t>06/08/61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80B4CC-EAC2-4C61-8099-F23014C761E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B7498E-20EA-48D7-BA7D-034330F6D8CA}" type="datetimeFigureOut">
              <a:rPr lang="th-TH" smtClean="0"/>
              <a:t>06/08/61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80B4CC-EAC2-4C61-8099-F23014C761E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B7498E-20EA-48D7-BA7D-034330F6D8CA}" type="datetimeFigureOut">
              <a:rPr lang="th-TH" smtClean="0"/>
              <a:t>06/08/61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80B4CC-EAC2-4C61-8099-F23014C761E1}" type="slidenum">
              <a:rPr lang="th-TH" smtClean="0"/>
              <a:t>‹#›</a:t>
            </a:fld>
            <a:endParaRPr lang="th-TH"/>
          </a:p>
        </p:txBody>
      </p:sp>
      <p:sp>
        <p:nvSpPr>
          <p:cNvPr id="6" name="สี่เหลี่ยมผืนผ้า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B7498E-20EA-48D7-BA7D-034330F6D8CA}" type="datetimeFigureOut">
              <a:rPr lang="th-TH" smtClean="0"/>
              <a:t>06/08/61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80B4CC-EAC2-4C61-8099-F23014C761E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B7498E-20EA-48D7-BA7D-034330F6D8CA}" type="datetimeFigureOut">
              <a:rPr lang="th-TH" smtClean="0"/>
              <a:t>06/08/61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80B4CC-EAC2-4C61-8099-F23014C761E1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9" name="แผนผังลำดับงาน: กระบวนการ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แผนผังลำดับงาน: กระบวนการ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วงกลม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วงรี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โดนัท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ตัวแทนชื่อเรื่อง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แทนข้อความ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24" name="ตัวแทนวันที่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6B7498E-20EA-48D7-BA7D-034330F6D8CA}" type="datetimeFigureOut">
              <a:rPr lang="th-TH" smtClean="0"/>
              <a:t>06/08/61</a:t>
            </a:fld>
            <a:endParaRPr lang="th-TH"/>
          </a:p>
        </p:txBody>
      </p:sp>
      <p:sp>
        <p:nvSpPr>
          <p:cNvPr id="10" name="ตัวแทนท้ายกระดา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h-TH"/>
          </a:p>
        </p:txBody>
      </p:sp>
      <p:sp>
        <p:nvSpPr>
          <p:cNvPr id="22" name="ตัวแทนหมายเลขภาพนิ่ง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F80B4CC-EAC2-4C61-8099-F23014C761E1}" type="slidenum">
              <a:rPr lang="th-TH" smtClean="0"/>
              <a:t>‹#›</a:t>
            </a:fld>
            <a:endParaRPr lang="th-TH"/>
          </a:p>
        </p:txBody>
      </p:sp>
      <p:sp>
        <p:nvSpPr>
          <p:cNvPr id="15" name="สี่เหลี่ยมผืนผ้า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b="1" dirty="0" smtClean="0"/>
              <a:t>การจัดหาทรัพยากรสารสนเทศ</a:t>
            </a:r>
            <a:endParaRPr lang="th-TH" b="1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475656" y="3933056"/>
            <a:ext cx="6400800" cy="175260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th-TH" sz="11200" b="1" dirty="0" smtClean="0">
                <a:solidFill>
                  <a:schemeClr val="tx1"/>
                </a:solidFill>
              </a:rPr>
              <a:t>การจัดหาหนังสือ</a:t>
            </a:r>
          </a:p>
          <a:p>
            <a:pPr algn="l"/>
            <a:r>
              <a:rPr lang="th-TH" sz="11200" dirty="0">
                <a:solidFill>
                  <a:schemeClr val="tx1"/>
                </a:solidFill>
              </a:rPr>
              <a:t> </a:t>
            </a:r>
            <a:r>
              <a:rPr lang="th-TH" sz="11200" dirty="0" smtClean="0">
                <a:solidFill>
                  <a:schemeClr val="tx1"/>
                </a:solidFill>
              </a:rPr>
              <a:t> </a:t>
            </a:r>
            <a:r>
              <a:rPr lang="en-US" sz="8000" dirty="0" smtClean="0">
                <a:solidFill>
                  <a:schemeClr val="tx1"/>
                </a:solidFill>
              </a:rPr>
              <a:t>1</a:t>
            </a:r>
            <a:r>
              <a:rPr lang="en-US" sz="11200" dirty="0" smtClean="0">
                <a:solidFill>
                  <a:schemeClr val="tx1"/>
                </a:solidFill>
              </a:rPr>
              <a:t>. </a:t>
            </a:r>
            <a:r>
              <a:rPr lang="th-TH" sz="11200" dirty="0" smtClean="0">
                <a:solidFill>
                  <a:schemeClr val="tx1"/>
                </a:solidFill>
              </a:rPr>
              <a:t>การคัดเลือกและประเมินคุณค่าหนังสือ</a:t>
            </a:r>
          </a:p>
          <a:p>
            <a:pPr algn="l"/>
            <a:r>
              <a:rPr lang="th-TH" sz="11200" dirty="0">
                <a:solidFill>
                  <a:schemeClr val="tx1"/>
                </a:solidFill>
              </a:rPr>
              <a:t> </a:t>
            </a:r>
            <a:r>
              <a:rPr lang="th-TH" sz="11200" dirty="0" smtClean="0">
                <a:solidFill>
                  <a:schemeClr val="tx1"/>
                </a:solidFill>
              </a:rPr>
              <a:t>       </a:t>
            </a:r>
            <a:r>
              <a:rPr lang="en-US" sz="8000" dirty="0" smtClean="0">
                <a:solidFill>
                  <a:schemeClr val="tx1"/>
                </a:solidFill>
                <a:cs typeface="+mj-cs"/>
              </a:rPr>
              <a:t>1)</a:t>
            </a:r>
            <a:r>
              <a:rPr lang="en-US" sz="11200" dirty="0" smtClean="0">
                <a:solidFill>
                  <a:schemeClr val="tx1"/>
                </a:solidFill>
              </a:rPr>
              <a:t> </a:t>
            </a:r>
            <a:r>
              <a:rPr lang="th-TH" sz="11200" dirty="0" smtClean="0">
                <a:solidFill>
                  <a:schemeClr val="tx1"/>
                </a:solidFill>
              </a:rPr>
              <a:t>ความน่าเชื่อถือ</a:t>
            </a:r>
          </a:p>
          <a:p>
            <a:pPr algn="l"/>
            <a:r>
              <a:rPr lang="th-TH" sz="11200" dirty="0">
                <a:solidFill>
                  <a:schemeClr val="tx1"/>
                </a:solidFill>
              </a:rPr>
              <a:t> </a:t>
            </a:r>
            <a:r>
              <a:rPr lang="th-TH" sz="11200" dirty="0" smtClean="0">
                <a:solidFill>
                  <a:schemeClr val="tx1"/>
                </a:solidFill>
              </a:rPr>
              <a:t>       </a:t>
            </a:r>
            <a:r>
              <a:rPr lang="en-US" sz="8000" dirty="0" smtClean="0">
                <a:solidFill>
                  <a:schemeClr val="tx1"/>
                </a:solidFill>
              </a:rPr>
              <a:t>2)</a:t>
            </a:r>
            <a:r>
              <a:rPr lang="en-US" sz="11200" dirty="0" smtClean="0">
                <a:solidFill>
                  <a:schemeClr val="tx1"/>
                </a:solidFill>
              </a:rPr>
              <a:t> </a:t>
            </a:r>
            <a:r>
              <a:rPr lang="th-TH" sz="11200" dirty="0" smtClean="0">
                <a:solidFill>
                  <a:schemeClr val="tx1"/>
                </a:solidFill>
              </a:rPr>
              <a:t>ขอบเขตเนื้อหาสาระ</a:t>
            </a:r>
          </a:p>
          <a:p>
            <a:pPr algn="l"/>
            <a:r>
              <a:rPr lang="th-TH" sz="11200" dirty="0">
                <a:solidFill>
                  <a:schemeClr val="tx1"/>
                </a:solidFill>
              </a:rPr>
              <a:t> </a:t>
            </a:r>
            <a:r>
              <a:rPr lang="th-TH" sz="11200" dirty="0" smtClean="0">
                <a:solidFill>
                  <a:schemeClr val="tx1"/>
                </a:solidFill>
              </a:rPr>
              <a:t>       </a:t>
            </a:r>
            <a:r>
              <a:rPr lang="en-US" sz="8000" dirty="0" smtClean="0">
                <a:solidFill>
                  <a:schemeClr val="tx1"/>
                </a:solidFill>
                <a:cs typeface="+mj-cs"/>
              </a:rPr>
              <a:t>3)</a:t>
            </a:r>
            <a:r>
              <a:rPr lang="en-US" sz="11200" dirty="0" smtClean="0">
                <a:solidFill>
                  <a:schemeClr val="tx1"/>
                </a:solidFill>
              </a:rPr>
              <a:t> </a:t>
            </a:r>
            <a:r>
              <a:rPr lang="th-TH" sz="11200" dirty="0" smtClean="0">
                <a:solidFill>
                  <a:schemeClr val="tx1"/>
                </a:solidFill>
              </a:rPr>
              <a:t>การนำเสนอเนื้อหา</a:t>
            </a:r>
          </a:p>
          <a:p>
            <a:pPr algn="l"/>
            <a:endParaRPr lang="th-T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4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>การดำเนินการจัดหาทรัพยากรสารสนเทศประเภทต่างๆ</a:t>
            </a:r>
            <a:endParaRPr lang="th-TH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h-TH" dirty="0" smtClean="0"/>
              <a:t>  </a:t>
            </a:r>
            <a:r>
              <a:rPr lang="en-US" b="1" i="1" dirty="0" smtClean="0"/>
              <a:t>-</a:t>
            </a:r>
            <a:r>
              <a:rPr lang="th-TH" b="1" i="1" dirty="0" smtClean="0"/>
              <a:t> รวบรวมและตรวจสอบรายการทรัพยากรสารสนเทศที่ต้องการ   </a:t>
            </a:r>
          </a:p>
          <a:p>
            <a:pPr marL="0" indent="0">
              <a:buNone/>
            </a:pPr>
            <a:r>
              <a:rPr lang="th-TH" b="1" i="1" dirty="0"/>
              <a:t> </a:t>
            </a:r>
            <a:r>
              <a:rPr lang="th-TH" b="1" i="1" dirty="0" smtClean="0"/>
              <a:t>     ซื้อ</a:t>
            </a:r>
          </a:p>
          <a:p>
            <a:pPr marL="0" indent="0">
              <a:buNone/>
            </a:pPr>
            <a:r>
              <a:rPr lang="en-US" b="1" i="1" dirty="0" smtClean="0"/>
              <a:t>  - </a:t>
            </a:r>
            <a:r>
              <a:rPr lang="th-TH" b="1" i="1" dirty="0" smtClean="0"/>
              <a:t>ดำเนินการตรวจสอบรายชื่อเพื่อป้องกันจัดหาซ้ำซ้อน</a:t>
            </a:r>
          </a:p>
          <a:p>
            <a:pPr marL="0" indent="0">
              <a:buNone/>
            </a:pPr>
            <a:r>
              <a:rPr lang="th-TH" b="1" i="1" dirty="0"/>
              <a:t> </a:t>
            </a:r>
            <a:r>
              <a:rPr lang="th-TH" b="1" i="1" dirty="0" smtClean="0"/>
              <a:t> </a:t>
            </a:r>
            <a:r>
              <a:rPr lang="en-US" b="1" i="1" dirty="0" smtClean="0"/>
              <a:t>-</a:t>
            </a:r>
            <a:r>
              <a:rPr lang="th-TH" b="1" i="1" dirty="0" smtClean="0"/>
              <a:t> ดำเนินการจัดหาโดยวิธีการต่างๆตามความเหมาะสม</a:t>
            </a:r>
          </a:p>
          <a:p>
            <a:pPr marL="0" indent="0">
              <a:buNone/>
            </a:pPr>
            <a:r>
              <a:rPr lang="th-TH" b="1" i="1" dirty="0"/>
              <a:t> </a:t>
            </a:r>
            <a:r>
              <a:rPr lang="th-TH" b="1" i="1" dirty="0" smtClean="0"/>
              <a:t> </a:t>
            </a:r>
            <a:r>
              <a:rPr lang="en-US" b="1" i="1" dirty="0" smtClean="0"/>
              <a:t>- </a:t>
            </a:r>
            <a:r>
              <a:rPr lang="th-TH" b="1" i="1" dirty="0" smtClean="0"/>
              <a:t>ตรวจรับทรัพยากรสารสนเทศให้ตรงตามความต้องการ สภาพ</a:t>
            </a:r>
          </a:p>
          <a:p>
            <a:pPr marL="0" indent="0">
              <a:buNone/>
            </a:pPr>
            <a:r>
              <a:rPr lang="th-TH" b="1" i="1" dirty="0"/>
              <a:t> </a:t>
            </a:r>
            <a:r>
              <a:rPr lang="th-TH" b="1" i="1" dirty="0" smtClean="0"/>
              <a:t>   สมบูรณ์</a:t>
            </a:r>
          </a:p>
          <a:p>
            <a:pPr marL="0" indent="0">
              <a:buNone/>
            </a:pPr>
            <a:r>
              <a:rPr lang="th-TH" b="1" i="1" dirty="0"/>
              <a:t> </a:t>
            </a:r>
            <a:r>
              <a:rPr lang="en-US" b="1" i="1" dirty="0" smtClean="0"/>
              <a:t>- </a:t>
            </a:r>
            <a:r>
              <a:rPr lang="th-TH" b="1" i="1" dirty="0" smtClean="0"/>
              <a:t>ลงทะเบียนและเตรียมตัวเล่มหรือวัสดุ ส่งไปจัดหมู่และทำรายการ</a:t>
            </a:r>
            <a:endParaRPr lang="th-TH" b="1" i="1" dirty="0"/>
          </a:p>
        </p:txBody>
      </p:sp>
    </p:spTree>
    <p:extLst>
      <p:ext uri="{BB962C8B-B14F-4D97-AF65-F5344CB8AC3E}">
        <p14:creationId xmlns:p14="http://schemas.microsoft.com/office/powerpoint/2010/main" val="281900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75656" y="0"/>
            <a:ext cx="7498080" cy="1143000"/>
          </a:xfrm>
        </p:spPr>
        <p:txBody>
          <a:bodyPr/>
          <a:lstStyle/>
          <a:p>
            <a:r>
              <a:rPr lang="th-TH" b="1" dirty="0" smtClean="0"/>
              <a:t>การลงทะเบียนทรัพยากรสารสนเทศ</a:t>
            </a:r>
            <a:endParaRPr lang="th-TH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75656" y="1052736"/>
            <a:ext cx="7498080" cy="4800600"/>
          </a:xfrm>
        </p:spPr>
        <p:txBody>
          <a:bodyPr/>
          <a:lstStyle/>
          <a:p>
            <a:pPr marL="0" indent="0">
              <a:buNone/>
            </a:pPr>
            <a:r>
              <a:rPr lang="th-TH" b="1" dirty="0" smtClean="0"/>
              <a:t>การลงทะเบียนหนังสือ</a:t>
            </a:r>
          </a:p>
          <a:p>
            <a:pPr marL="0" indent="0">
              <a:buNone/>
            </a:pPr>
            <a:r>
              <a:rPr lang="th-TH" b="1" dirty="0"/>
              <a:t> </a:t>
            </a:r>
            <a:r>
              <a:rPr lang="en-US" sz="2000" dirty="0" smtClean="0">
                <a:cs typeface="+mj-cs"/>
              </a:rPr>
              <a:t>1.</a:t>
            </a:r>
            <a:r>
              <a:rPr lang="en-US" dirty="0" smtClean="0"/>
              <a:t> </a:t>
            </a:r>
            <a:r>
              <a:rPr lang="th-TH" dirty="0" smtClean="0"/>
              <a:t>การประทับตราแสดงความเป็นเจ้าของ</a:t>
            </a:r>
          </a:p>
          <a:p>
            <a:pPr marL="0" indent="0">
              <a:buNone/>
            </a:pP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886833"/>
              </p:ext>
            </p:extLst>
          </p:nvPr>
        </p:nvGraphicFramePr>
        <p:xfrm>
          <a:off x="1259632" y="2276872"/>
          <a:ext cx="7056784" cy="4315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08"/>
                <a:gridCol w="3416176"/>
              </a:tblGrid>
              <a:tr h="230128"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ตำแหน่งที่ประทับ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ตราประทับ</a:t>
                      </a:r>
                      <a:r>
                        <a:rPr lang="en-US" sz="2400" dirty="0" smtClean="0"/>
                        <a:t>/</a:t>
                      </a:r>
                      <a:r>
                        <a:rPr lang="th-TH" sz="2400" dirty="0" smtClean="0"/>
                        <a:t>ข้อความที่ระบุ</a:t>
                      </a:r>
                      <a:endParaRPr lang="th-TH" sz="2400" dirty="0"/>
                    </a:p>
                  </a:txBody>
                  <a:tcPr/>
                </a:tc>
              </a:tr>
              <a:tr h="629202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cs typeface="+mj-cs"/>
                        </a:rPr>
                        <a:t>1.</a:t>
                      </a:r>
                      <a:r>
                        <a:rPr lang="en-US" sz="2400" dirty="0" smtClean="0"/>
                        <a:t> </a:t>
                      </a:r>
                      <a:r>
                        <a:rPr lang="th-TH" sz="2400" dirty="0" smtClean="0"/>
                        <a:t>หน้าปกใน </a:t>
                      </a:r>
                      <a:r>
                        <a:rPr lang="en-US" sz="2400" dirty="0" smtClean="0"/>
                        <a:t>(title</a:t>
                      </a:r>
                      <a:r>
                        <a:rPr lang="en-US" sz="2400" baseline="0" dirty="0" smtClean="0"/>
                        <a:t> page)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</a:t>
                      </a:r>
                      <a:r>
                        <a:rPr lang="th-TH" sz="2400" dirty="0" smtClean="0"/>
                        <a:t>ชื่อหน่วยงาน</a:t>
                      </a:r>
                      <a:endParaRPr lang="th-TH" sz="2400" dirty="0"/>
                    </a:p>
                  </a:txBody>
                  <a:tcPr/>
                </a:tc>
              </a:tr>
              <a:tr h="629202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cs typeface="+mj-cs"/>
                        </a:rPr>
                        <a:t>2</a:t>
                      </a:r>
                      <a:r>
                        <a:rPr lang="en-US" sz="2400" dirty="0" smtClean="0"/>
                        <a:t>. </a:t>
                      </a:r>
                      <a:r>
                        <a:rPr lang="th-TH" sz="2400" dirty="0" smtClean="0"/>
                        <a:t>หน้าหลังหน้าปกใน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</a:t>
                      </a:r>
                      <a:r>
                        <a:rPr lang="th-TH" sz="2400" dirty="0" smtClean="0"/>
                        <a:t>ข้อมูลเกี่ยวกับหนังสือ</a:t>
                      </a:r>
                      <a:endParaRPr lang="th-TH" sz="2400" dirty="0"/>
                    </a:p>
                  </a:txBody>
                  <a:tcPr/>
                </a:tc>
              </a:tr>
              <a:tr h="8953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cs typeface="+mj-cs"/>
                        </a:rPr>
                        <a:t>3.</a:t>
                      </a:r>
                      <a:r>
                        <a:rPr lang="en-US" sz="2400" dirty="0" smtClean="0"/>
                        <a:t> </a:t>
                      </a:r>
                      <a:r>
                        <a:rPr lang="th-TH" sz="2400" dirty="0" smtClean="0"/>
                        <a:t>หน้าลับเฉพาะ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</a:t>
                      </a:r>
                      <a:r>
                        <a:rPr lang="th-TH" sz="2400" dirty="0" smtClean="0"/>
                        <a:t>ชื่อหน่วยงาน</a:t>
                      </a:r>
                      <a:r>
                        <a:rPr lang="en-US" sz="2400" dirty="0" smtClean="0"/>
                        <a:t>/</a:t>
                      </a:r>
                      <a:r>
                        <a:rPr lang="th-TH" sz="2400" dirty="0" smtClean="0"/>
                        <a:t>วันที่และเลข</a:t>
                      </a:r>
                    </a:p>
                    <a:p>
                      <a:r>
                        <a:rPr lang="th-TH" sz="2400" dirty="0" smtClean="0"/>
                        <a:t>  ทะเบียน</a:t>
                      </a:r>
                      <a:endParaRPr lang="th-TH" sz="2400" dirty="0"/>
                    </a:p>
                  </a:txBody>
                  <a:tcPr/>
                </a:tc>
              </a:tr>
              <a:tr h="170412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cs typeface="+mj-cs"/>
                        </a:rPr>
                        <a:t>4</a:t>
                      </a:r>
                      <a:r>
                        <a:rPr lang="en-US" sz="2400" dirty="0" smtClean="0"/>
                        <a:t>. </a:t>
                      </a:r>
                      <a:r>
                        <a:rPr lang="th-TH" sz="2400" dirty="0" smtClean="0"/>
                        <a:t>หน้าสุดท้าย</a:t>
                      </a:r>
                    </a:p>
                    <a:p>
                      <a:endParaRPr lang="th-TH" sz="2400" dirty="0" smtClean="0"/>
                    </a:p>
                    <a:p>
                      <a:r>
                        <a:rPr lang="en-US" sz="2000" dirty="0" smtClean="0">
                          <a:cs typeface="+mj-cs"/>
                        </a:rPr>
                        <a:t>5.</a:t>
                      </a:r>
                      <a:r>
                        <a:rPr lang="en-US" sz="2000" baseline="0" dirty="0" smtClean="0">
                          <a:cs typeface="+mj-cs"/>
                        </a:rPr>
                        <a:t> </a:t>
                      </a:r>
                      <a:r>
                        <a:rPr lang="th-TH" sz="2400" baseline="0" dirty="0" smtClean="0"/>
                        <a:t>ขอบหนังสือทั้ง </a:t>
                      </a:r>
                      <a:r>
                        <a:rPr lang="en-US" sz="2000" baseline="0" dirty="0" smtClean="0">
                          <a:cs typeface="+mj-cs"/>
                        </a:rPr>
                        <a:t>3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th-TH" sz="2400" baseline="0" dirty="0" smtClean="0"/>
                        <a:t>ด้าน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Tx/>
                        <a:buChar char="-"/>
                      </a:pPr>
                      <a:r>
                        <a:rPr lang="th-TH" sz="2400" baseline="0" dirty="0" smtClean="0"/>
                        <a:t>ชื่อหน่วยงาน</a:t>
                      </a:r>
                      <a:r>
                        <a:rPr lang="en-US" sz="2400" baseline="0" dirty="0" smtClean="0"/>
                        <a:t>/</a:t>
                      </a:r>
                      <a:r>
                        <a:rPr lang="th-TH" sz="2400" baseline="0" dirty="0" err="1" smtClean="0"/>
                        <a:t>สติกเกอร์</a:t>
                      </a:r>
                      <a:r>
                        <a:rPr lang="th-TH" sz="2400" baseline="0" dirty="0" smtClean="0"/>
                        <a:t>บาร์</a:t>
                      </a:r>
                      <a:r>
                        <a:rPr lang="th-TH" sz="2400" baseline="0" dirty="0" err="1" smtClean="0"/>
                        <a:t>โค้ต</a:t>
                      </a:r>
                      <a:endParaRPr lang="th-TH" sz="2400" baseline="0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400" baseline="0" dirty="0" smtClean="0"/>
                        <a:t>-   </a:t>
                      </a:r>
                      <a:r>
                        <a:rPr lang="th-TH" sz="2400" baseline="0" dirty="0" smtClean="0"/>
                        <a:t>ชื่อหน่วยงาน</a:t>
                      </a:r>
                    </a:p>
                    <a:p>
                      <a:pPr marL="457200" indent="-457200">
                        <a:buFontTx/>
                        <a:buChar char="-"/>
                      </a:pPr>
                      <a:endParaRPr lang="th-TH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510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03648" y="476672"/>
            <a:ext cx="7498080" cy="4800600"/>
          </a:xfrm>
        </p:spPr>
        <p:txBody>
          <a:bodyPr/>
          <a:lstStyle/>
          <a:p>
            <a:pPr marL="0" indent="0">
              <a:buNone/>
            </a:pPr>
            <a:r>
              <a:rPr lang="th-TH" dirty="0" smtClean="0"/>
              <a:t>  </a:t>
            </a:r>
            <a:r>
              <a:rPr lang="en-US" sz="2000" dirty="0" smtClean="0">
                <a:cs typeface="+mj-cs"/>
              </a:rPr>
              <a:t>2.</a:t>
            </a:r>
            <a:r>
              <a:rPr lang="en-US" dirty="0" smtClean="0"/>
              <a:t> </a:t>
            </a:r>
            <a:r>
              <a:rPr lang="th-TH" dirty="0" smtClean="0"/>
              <a:t>การบันทึกข้อมูลเกี่ยวกับหนังสือและการรับหนังสือเข้าห้องสมุด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ตัวอย่างการลงทะเบียนรายการต่างๆเหมือนการทำข้อมูลประวัติการจัดหาของหนังสือแต่ละชื่อเรื่อง</a:t>
            </a:r>
          </a:p>
          <a:p>
            <a:pPr marL="0" indent="0">
              <a:buNone/>
            </a:pP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273170"/>
              </p:ext>
            </p:extLst>
          </p:nvPr>
        </p:nvGraphicFramePr>
        <p:xfrm>
          <a:off x="1619672" y="2708920"/>
          <a:ext cx="6552728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775828"/>
                <a:gridCol w="808348"/>
                <a:gridCol w="792088"/>
                <a:gridCol w="648072"/>
                <a:gridCol w="648072"/>
                <a:gridCol w="576064"/>
                <a:gridCol w="720080"/>
                <a:gridCol w="720080"/>
              </a:tblGrid>
              <a:tr h="1080120"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วันเดือนปี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เลขทะเบียน</a:t>
                      </a:r>
                      <a:r>
                        <a:rPr lang="en-US" sz="1800" dirty="0" smtClean="0"/>
                        <a:t>/</a:t>
                      </a:r>
                      <a:r>
                        <a:rPr lang="th-TH" sz="1800" dirty="0" smtClean="0"/>
                        <a:t>เลขบาร์</a:t>
                      </a:r>
                      <a:r>
                        <a:rPr lang="th-TH" sz="1800" dirty="0" err="1" smtClean="0"/>
                        <a:t>โค้ต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ชื่อผู้แต่ง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ชื่อเรื่อง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สำนักพิมพ์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ปีที่พิมพ์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ราคา</a:t>
                      </a:r>
                    </a:p>
                    <a:p>
                      <a:r>
                        <a:rPr lang="th-TH" sz="1800" dirty="0" smtClean="0"/>
                        <a:t>บาท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800" dirty="0" smtClean="0"/>
                    </a:p>
                    <a:p>
                      <a:r>
                        <a:rPr lang="th-TH" sz="1800" dirty="0" smtClean="0"/>
                        <a:t>สตางค์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หมายเหตุ</a:t>
                      </a:r>
                      <a:endParaRPr lang="th-TH" sz="1800" dirty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cs typeface="+mj-cs"/>
                        </a:rPr>
                        <a:t>31</a:t>
                      </a:r>
                      <a:r>
                        <a:rPr lang="en-US" sz="1800" baseline="0" dirty="0" smtClean="0">
                          <a:cs typeface="+mj-cs"/>
                        </a:rPr>
                        <a:t> </a:t>
                      </a:r>
                      <a:r>
                        <a:rPr lang="th-TH" sz="1800" baseline="0" dirty="0" err="1" smtClean="0"/>
                        <a:t>มีค</a:t>
                      </a:r>
                      <a:r>
                        <a:rPr lang="en-US" sz="1800" baseline="0" dirty="0" smtClean="0"/>
                        <a:t>.57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1/40330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พสุ</a:t>
                      </a:r>
                      <a:r>
                        <a:rPr lang="th-TH" sz="1800" baseline="0" dirty="0" smtClean="0"/>
                        <a:t> เดชะ</a:t>
                      </a:r>
                      <a:r>
                        <a:rPr lang="th-TH" sz="1800" baseline="0" dirty="0" err="1" smtClean="0"/>
                        <a:t>รินทร์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กลยุทธ์ใหม่ในการจัดการ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ผู้จัด</a:t>
                      </a:r>
                    </a:p>
                    <a:p>
                      <a:r>
                        <a:rPr lang="th-TH" sz="1800" dirty="0" smtClean="0"/>
                        <a:t>การ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2546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180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61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03648" y="260648"/>
            <a:ext cx="7498080" cy="4800600"/>
          </a:xfrm>
        </p:spPr>
        <p:txBody>
          <a:bodyPr/>
          <a:lstStyle/>
          <a:p>
            <a:pPr marL="0" indent="0">
              <a:buNone/>
            </a:pPr>
            <a:r>
              <a:rPr lang="th-TH" b="1" dirty="0" smtClean="0"/>
              <a:t>การลงทะเบียนสื่อโสตทัศน์และสื่ออิเล็กทรอนิกส์</a:t>
            </a:r>
          </a:p>
          <a:p>
            <a:pPr marL="0" indent="0">
              <a:buNone/>
            </a:pPr>
            <a:r>
              <a:rPr lang="th-TH" sz="2400" b="1" dirty="0"/>
              <a:t> </a:t>
            </a:r>
            <a:r>
              <a:rPr lang="th-TH" sz="2400" b="1" dirty="0" smtClean="0"/>
              <a:t> </a:t>
            </a:r>
            <a:r>
              <a:rPr lang="en-US" sz="2000" dirty="0" smtClean="0">
                <a:cs typeface="+mj-cs"/>
              </a:rPr>
              <a:t>1.</a:t>
            </a:r>
            <a:r>
              <a:rPr lang="th-TH" sz="2000" dirty="0" smtClean="0">
                <a:cs typeface="+mj-cs"/>
              </a:rPr>
              <a:t> </a:t>
            </a:r>
            <a:r>
              <a:rPr lang="th-TH" sz="2400" dirty="0" smtClean="0"/>
              <a:t>การลงทะเบียนสื่อโสตทัศน์และสื่ออิเล็กทรอนิกส์</a:t>
            </a:r>
          </a:p>
          <a:p>
            <a:pPr marL="0" indent="0">
              <a:buNone/>
            </a:pPr>
            <a:r>
              <a:rPr lang="th-TH" sz="2400" dirty="0"/>
              <a:t> </a:t>
            </a:r>
            <a:r>
              <a:rPr lang="th-TH" sz="2400" dirty="0" smtClean="0"/>
              <a:t>      สัญลักษณ์ที่ใช้มีลักษณะดังนี้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</a:t>
            </a: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804912"/>
              </p:ext>
            </p:extLst>
          </p:nvPr>
        </p:nvGraphicFramePr>
        <p:xfrm>
          <a:off x="1547664" y="1772816"/>
          <a:ext cx="6768751" cy="4865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9083"/>
                <a:gridCol w="1433418"/>
                <a:gridCol w="2256250"/>
              </a:tblGrid>
              <a:tr h="0">
                <a:tc>
                  <a:txBody>
                    <a:bodyPr/>
                    <a:lstStyle/>
                    <a:p>
                      <a:r>
                        <a:rPr lang="th-TH" sz="2800" dirty="0" smtClean="0"/>
                        <a:t>ประเภทของสื่อโสตทัศน์</a:t>
                      </a:r>
                      <a:endParaRPr lang="th-TH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 สัญลักษณ์       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เลขทะเบียน</a:t>
                      </a:r>
                      <a:endParaRPr lang="th-TH" dirty="0"/>
                    </a:p>
                  </a:txBody>
                  <a:tcPr/>
                </a:tc>
              </a:tr>
              <a:tr h="324719">
                <a:tc>
                  <a:txBody>
                    <a:bodyPr/>
                    <a:lstStyle/>
                    <a:p>
                      <a:r>
                        <a:rPr lang="th-TH" sz="2800" dirty="0" err="1" smtClean="0"/>
                        <a:t>วีดิ</a:t>
                      </a:r>
                      <a:r>
                        <a:rPr lang="th-TH" sz="2800" dirty="0" smtClean="0"/>
                        <a:t>ทัศน์</a:t>
                      </a:r>
                      <a:r>
                        <a:rPr lang="th-TH" sz="2000" dirty="0" smtClean="0"/>
                        <a:t> (</a:t>
                      </a:r>
                      <a:r>
                        <a:rPr lang="en-US" sz="2000" dirty="0" smtClean="0"/>
                        <a:t>Video Tapes)                         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VC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VC1,VC2, VC3</a:t>
                      </a:r>
                      <a:endParaRPr lang="th-TH" dirty="0"/>
                    </a:p>
                  </a:txBody>
                  <a:tcPr/>
                </a:tc>
              </a:tr>
              <a:tr h="592135">
                <a:tc>
                  <a:txBody>
                    <a:bodyPr/>
                    <a:lstStyle/>
                    <a:p>
                      <a:r>
                        <a:rPr lang="th-TH" dirty="0" smtClean="0"/>
                        <a:t>เทปตลับ</a:t>
                      </a:r>
                      <a:r>
                        <a:rPr lang="th-TH" baseline="0" dirty="0" smtClean="0"/>
                        <a:t> </a:t>
                      </a:r>
                      <a:r>
                        <a:rPr lang="en-US" baseline="0" dirty="0" smtClean="0"/>
                        <a:t>(Tape Cassette)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TC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TC1,TC2,</a:t>
                      </a:r>
                      <a:r>
                        <a:rPr lang="en-US" baseline="0" dirty="0" smtClean="0"/>
                        <a:t> TC3</a:t>
                      </a:r>
                      <a:endParaRPr lang="th-TH" dirty="0"/>
                    </a:p>
                  </a:txBody>
                  <a:tcPr/>
                </a:tc>
              </a:tr>
              <a:tr h="324719">
                <a:tc>
                  <a:txBody>
                    <a:bodyPr/>
                    <a:lstStyle/>
                    <a:p>
                      <a:r>
                        <a:rPr lang="th-TH" dirty="0" smtClean="0"/>
                        <a:t>ฟิล์มสตริป </a:t>
                      </a:r>
                      <a:r>
                        <a:rPr lang="en-US" dirty="0" smtClean="0"/>
                        <a:t>(Filmstrip)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FS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FS1,FS2,FS3</a:t>
                      </a:r>
                      <a:endParaRPr lang="th-TH" dirty="0"/>
                    </a:p>
                  </a:txBody>
                  <a:tcPr/>
                </a:tc>
              </a:tr>
              <a:tr h="324719">
                <a:tc>
                  <a:txBody>
                    <a:bodyPr/>
                    <a:lstStyle/>
                    <a:p>
                      <a:r>
                        <a:rPr lang="th-TH" dirty="0" smtClean="0"/>
                        <a:t>สไลด์ </a:t>
                      </a:r>
                      <a:r>
                        <a:rPr lang="en-US" dirty="0" smtClean="0"/>
                        <a:t>(Slide)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SL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SL1,SL2, SL3</a:t>
                      </a:r>
                      <a:endParaRPr lang="th-TH" dirty="0"/>
                    </a:p>
                  </a:txBody>
                  <a:tcPr/>
                </a:tc>
              </a:tr>
              <a:tr h="859551">
                <a:tc>
                  <a:txBody>
                    <a:bodyPr/>
                    <a:lstStyle/>
                    <a:p>
                      <a:r>
                        <a:rPr lang="th-TH" dirty="0" smtClean="0"/>
                        <a:t>ซีดีรอม</a:t>
                      </a:r>
                      <a:r>
                        <a:rPr lang="th-TH" baseline="0" dirty="0" smtClean="0"/>
                        <a:t> </a:t>
                      </a:r>
                      <a:r>
                        <a:rPr lang="en-US" baseline="0" dirty="0" smtClean="0"/>
                        <a:t>(Compact Disc)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CD-ROM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CD-ROM1,CD-ROM2,CD-ROM3</a:t>
                      </a:r>
                      <a:endParaRPr lang="th-TH" dirty="0"/>
                    </a:p>
                  </a:txBody>
                  <a:tcPr/>
                </a:tc>
              </a:tr>
              <a:tr h="324719">
                <a:tc>
                  <a:txBody>
                    <a:bodyPr/>
                    <a:lstStyle/>
                    <a:p>
                      <a:r>
                        <a:rPr lang="th-TH" dirty="0" smtClean="0"/>
                        <a:t>ซีดีออดิโอ</a:t>
                      </a:r>
                      <a:r>
                        <a:rPr lang="en-US" dirty="0" smtClean="0"/>
                        <a:t>(CD Audio)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CD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CD1,CD2,CD3</a:t>
                      </a:r>
                      <a:endParaRPr lang="th-TH" dirty="0"/>
                    </a:p>
                  </a:txBody>
                  <a:tcPr/>
                </a:tc>
              </a:tr>
              <a:tr h="324719">
                <a:tc>
                  <a:txBody>
                    <a:bodyPr/>
                    <a:lstStyle/>
                    <a:p>
                      <a:r>
                        <a:rPr lang="th-TH" dirty="0" smtClean="0"/>
                        <a:t>วิดีโอ</a:t>
                      </a:r>
                      <a:r>
                        <a:rPr lang="en-US" dirty="0" smtClean="0"/>
                        <a:t>-</a:t>
                      </a:r>
                      <a:r>
                        <a:rPr lang="th-TH" dirty="0" smtClean="0"/>
                        <a:t>ซีดี</a:t>
                      </a:r>
                      <a:r>
                        <a:rPr lang="th-TH" baseline="0" dirty="0" smtClean="0"/>
                        <a:t> </a:t>
                      </a:r>
                      <a:r>
                        <a:rPr lang="en-US" baseline="0" dirty="0" smtClean="0"/>
                        <a:t>(Video Disc)    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VCD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VCD1,VCD2,</a:t>
                      </a:r>
                    </a:p>
                    <a:p>
                      <a:r>
                        <a:rPr lang="en-US" dirty="0" smtClean="0"/>
                        <a:t>VCD3</a:t>
                      </a:r>
                      <a:endParaRPr lang="th-TH" dirty="0"/>
                    </a:p>
                  </a:txBody>
                  <a:tcPr/>
                </a:tc>
              </a:tr>
              <a:tr h="324719">
                <a:tc>
                  <a:txBody>
                    <a:bodyPr/>
                    <a:lstStyle/>
                    <a:p>
                      <a:r>
                        <a:rPr lang="th-TH" dirty="0" err="1" smtClean="0"/>
                        <a:t>วีดิทัศน์ดิจิทัล</a:t>
                      </a:r>
                      <a:r>
                        <a:rPr lang="th-TH" baseline="0" dirty="0" smtClean="0"/>
                        <a:t> </a:t>
                      </a:r>
                      <a:r>
                        <a:rPr lang="en-US" baseline="0" dirty="0" smtClean="0"/>
                        <a:t>(Digital Video Disc)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DVD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DVD1, DVD2,</a:t>
                      </a:r>
                    </a:p>
                    <a:p>
                      <a:r>
                        <a:rPr lang="en-US" dirty="0" smtClean="0"/>
                        <a:t>DVD3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817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th-TH" dirty="0" smtClean="0"/>
              <a:t>ตัวอย่างบัตรหลักฐานทะเบียนสื่อโสตทัศน์</a:t>
            </a: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394940"/>
              </p:ext>
            </p:extLst>
          </p:nvPr>
        </p:nvGraphicFramePr>
        <p:xfrm>
          <a:off x="1619672" y="2348880"/>
          <a:ext cx="609600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4079776"/>
              </a:tblGrid>
              <a:tr h="127392">
                <a:tc>
                  <a:txBody>
                    <a:bodyPr/>
                    <a:lstStyle/>
                    <a:p>
                      <a:r>
                        <a:rPr lang="th-TH" dirty="0" smtClean="0"/>
                        <a:t>รหัสโสตฯ </a:t>
                      </a:r>
                      <a:r>
                        <a:rPr lang="en-US" dirty="0" smtClean="0"/>
                        <a:t>VC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เลขทะเบียน  </a:t>
                      </a:r>
                      <a:r>
                        <a:rPr lang="en-US" dirty="0" smtClean="0"/>
                        <a:t>30/335</a:t>
                      </a:r>
                      <a:r>
                        <a:rPr lang="en-US" baseline="0" dirty="0" smtClean="0"/>
                        <a:t>  </a:t>
                      </a:r>
                      <a:r>
                        <a:rPr lang="th-TH" baseline="0" dirty="0" smtClean="0"/>
                        <a:t>รหัสชุดวิชา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วัน เดือน ปี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ชื่อผู้ผลิต         สตูดิโอ </a:t>
                      </a:r>
                      <a:r>
                        <a:rPr lang="en-US" dirty="0" smtClean="0"/>
                        <a:t>10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19 </a:t>
                      </a:r>
                      <a:r>
                        <a:rPr lang="th-TH" dirty="0" smtClean="0"/>
                        <a:t>ธันวาคม </a:t>
                      </a:r>
                      <a:r>
                        <a:rPr lang="en-US" dirty="0" smtClean="0"/>
                        <a:t>2555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จำนวน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รหัสผู้ผลิต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เสียง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r>
                        <a:rPr lang="th-TH" baseline="0" dirty="0" smtClean="0"/>
                        <a:t>สี</a:t>
                      </a:r>
                      <a:r>
                        <a:rPr lang="en-US" baseline="0" dirty="0" smtClean="0"/>
                        <a:t>, 1/2</a:t>
                      </a:r>
                      <a:r>
                        <a:rPr lang="th-TH" baseline="0" dirty="0" smtClean="0"/>
                        <a:t>นิ้ว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ชื่อเรื่อง </a:t>
                      </a:r>
                      <a:r>
                        <a:rPr lang="en-US" dirty="0" smtClean="0"/>
                        <a:t>1.</a:t>
                      </a:r>
                      <a:r>
                        <a:rPr lang="th-TH" dirty="0" smtClean="0"/>
                        <a:t>พระอัจฉริยภาพทางดนตรี </a:t>
                      </a:r>
                      <a:r>
                        <a:rPr lang="en-US" dirty="0" smtClean="0"/>
                        <a:t>(16</a:t>
                      </a:r>
                      <a:r>
                        <a:rPr lang="en-US" baseline="0" dirty="0" smtClean="0"/>
                        <a:t> </a:t>
                      </a:r>
                      <a:r>
                        <a:rPr lang="th-TH" baseline="0" dirty="0" smtClean="0"/>
                        <a:t>นาที</a:t>
                      </a:r>
                      <a:r>
                        <a:rPr lang="en-US" baseline="0" dirty="0" smtClean="0"/>
                        <a:t>)</a:t>
                      </a:r>
                    </a:p>
                    <a:p>
                      <a:r>
                        <a:rPr lang="en-US" baseline="0" dirty="0" smtClean="0"/>
                        <a:t>Fantasia on the themes of his Majesty King </a:t>
                      </a:r>
                      <a:r>
                        <a:rPr lang="en-US" baseline="0" dirty="0" err="1" smtClean="0"/>
                        <a:t>Bhumibol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826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8069958"/>
              </p:ext>
            </p:extLst>
          </p:nvPr>
        </p:nvGraphicFramePr>
        <p:xfrm>
          <a:off x="1435100" y="1447800"/>
          <a:ext cx="7499350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3597"/>
                <a:gridCol w="5455753"/>
              </a:tblGrid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ปีที่ผลิต</a:t>
                      </a:r>
                      <a:endParaRPr lang="th-TH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 </a:t>
                      </a:r>
                      <a:r>
                        <a:rPr lang="en-US" dirty="0" err="1" smtClean="0"/>
                        <a:t>Adulyadej</a:t>
                      </a:r>
                      <a:r>
                        <a:rPr lang="en-US" dirty="0" smtClean="0"/>
                        <a:t> (44 min.)</a:t>
                      </a:r>
                      <a:endParaRPr lang="th-TH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2530</a:t>
                      </a:r>
                      <a:endParaRPr lang="th-TH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แหล่งที่ได้มา</a:t>
                      </a:r>
                    </a:p>
                    <a:p>
                      <a:r>
                        <a:rPr lang="th-TH" dirty="0" smtClean="0"/>
                        <a:t>ซื้อจาก</a:t>
                      </a:r>
                      <a:r>
                        <a:rPr lang="th-TH" baseline="0" dirty="0" smtClean="0"/>
                        <a:t> ธ</a:t>
                      </a:r>
                      <a:r>
                        <a:rPr lang="en-US" baseline="0" dirty="0" smtClean="0"/>
                        <a:t>.</a:t>
                      </a:r>
                      <a:r>
                        <a:rPr lang="th-TH" baseline="0" dirty="0" smtClean="0"/>
                        <a:t>กรุงเทพ</a:t>
                      </a:r>
                      <a:endParaRPr lang="th-TH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หมายเหตุ ชื่อเรื่องที่ปรากฏบนกล่อง</a:t>
                      </a:r>
                      <a:r>
                        <a:rPr lang="en-US" dirty="0" smtClean="0"/>
                        <a:t>:</a:t>
                      </a:r>
                      <a:r>
                        <a:rPr lang="en-US" baseline="0" dirty="0" smtClean="0"/>
                        <a:t> Fantasia on the Themes of his Majesty King </a:t>
                      </a:r>
                      <a:r>
                        <a:rPr lang="en-US" baseline="0" dirty="0" err="1" smtClean="0"/>
                        <a:t>Bhumibol</a:t>
                      </a:r>
                      <a:endParaRPr lang="en-US" baseline="0" dirty="0" smtClean="0"/>
                    </a:p>
                    <a:p>
                      <a:r>
                        <a:rPr lang="en-US" baseline="0" dirty="0" err="1" smtClean="0"/>
                        <a:t>Adulyadej</a:t>
                      </a:r>
                      <a:r>
                        <a:rPr lang="en-US" baseline="0" dirty="0" smtClean="0"/>
                        <a:t> </a:t>
                      </a:r>
                      <a:endParaRPr lang="th-TH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ราคา </a:t>
                      </a:r>
                      <a:r>
                        <a:rPr lang="en-US" dirty="0" smtClean="0"/>
                        <a:t>1,000</a:t>
                      </a:r>
                      <a:r>
                        <a:rPr lang="en-US" baseline="0" dirty="0" smtClean="0"/>
                        <a:t> </a:t>
                      </a:r>
                      <a:r>
                        <a:rPr lang="th-TH" baseline="0" dirty="0" smtClean="0"/>
                        <a:t>บาท</a:t>
                      </a:r>
                      <a:endParaRPr lang="th-TH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AV. STOU.</a:t>
                      </a:r>
                      <a:endParaRPr lang="th-TH" dirty="0"/>
                    </a:p>
                  </a:txBody>
                  <a:tcPr marL="83326" marR="8332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434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ตัวอย่างการลงทะเบียนในสมุดทะเบียน</a:t>
            </a:r>
          </a:p>
          <a:p>
            <a:pPr marL="0" indent="0">
              <a:buNone/>
            </a:pP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388388"/>
              </p:ext>
            </p:extLst>
          </p:nvPr>
        </p:nvGraphicFramePr>
        <p:xfrm>
          <a:off x="1475656" y="2780928"/>
          <a:ext cx="7128792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1224136"/>
                <a:gridCol w="1080120"/>
                <a:gridCol w="720080"/>
                <a:gridCol w="864096"/>
                <a:gridCol w="1152128"/>
                <a:gridCol w="1152128"/>
              </a:tblGrid>
              <a:tr h="370840"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ลำดับที่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ชื่อเรื่อง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ชื่อผู้ผลิต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จำนวน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ราคา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วัสดุประกอบ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หมายเหตุ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การเพาะเห็ด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กรมวิชาการ กระทรวงเกษตรฯ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 </a:t>
                      </a:r>
                      <a:r>
                        <a:rPr lang="th-TH" sz="2000" dirty="0" smtClean="0"/>
                        <a:t>ชุด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1,000</a:t>
                      </a:r>
                    </a:p>
                    <a:p>
                      <a:r>
                        <a:rPr lang="th-TH" sz="2000" dirty="0" smtClean="0"/>
                        <a:t>บาท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คู่มือ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v.1-v.2</a:t>
                      </a:r>
                      <a:endParaRPr lang="th-TH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343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  </a:t>
            </a:r>
            <a:r>
              <a:rPr lang="en-US" sz="1800" dirty="0" smtClean="0">
                <a:cs typeface="+mj-cs"/>
              </a:rPr>
              <a:t>2.</a:t>
            </a:r>
            <a:r>
              <a:rPr lang="en-US" dirty="0" smtClean="0"/>
              <a:t> </a:t>
            </a:r>
            <a:r>
              <a:rPr lang="th-TH" dirty="0" smtClean="0"/>
              <a:t>การประทับตราสื่อโสตทัศน์และสื่ออิเล็กทรอนิกส์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</a:t>
            </a:r>
            <a:r>
              <a:rPr lang="en-US" sz="2000" dirty="0" smtClean="0">
                <a:cs typeface="+mj-cs"/>
              </a:rPr>
              <a:t>2.1</a:t>
            </a:r>
            <a:r>
              <a:rPr lang="en-US" dirty="0" smtClean="0"/>
              <a:t> </a:t>
            </a:r>
            <a:r>
              <a:rPr lang="th-TH" dirty="0" smtClean="0"/>
              <a:t>การประทับตรา</a:t>
            </a:r>
            <a:r>
              <a:rPr lang="en-US" dirty="0" smtClean="0"/>
              <a:t>/ </a:t>
            </a:r>
            <a:r>
              <a:rPr lang="th-TH" dirty="0" smtClean="0"/>
              <a:t>ข้อความสำหรับสื่อเดียว</a:t>
            </a:r>
          </a:p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011008"/>
              </p:ext>
            </p:extLst>
          </p:nvPr>
        </p:nvGraphicFramePr>
        <p:xfrm>
          <a:off x="1763688" y="2708920"/>
          <a:ext cx="6840760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1656184"/>
                <a:gridCol w="2232248"/>
                <a:gridCol w="2304256"/>
              </a:tblGrid>
              <a:tr h="142344">
                <a:tc>
                  <a:txBody>
                    <a:bodyPr/>
                    <a:lstStyle/>
                    <a:p>
                      <a:r>
                        <a:rPr lang="th-TH" dirty="0" smtClean="0"/>
                        <a:t>ที่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ประเภทสื่อ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ตำแหน่งที่ประทับ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ข้อความที่ประทับ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รูปภาพ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บริเวณที่ว่างด้านบน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ชื่อหน่วยงาน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แผนที่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บริเวณที่ว่างด้านบน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ชื่อหน่วยงาน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ลูกโลก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ที่ฐานรอง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สติ๊กเกอร์ชื่อหน่วยงาน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04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75656" y="332656"/>
            <a:ext cx="7498080" cy="4800600"/>
          </a:xfrm>
        </p:spPr>
        <p:txBody>
          <a:bodyPr/>
          <a:lstStyle/>
          <a:p>
            <a:pPr marL="0" indent="0">
              <a:buNone/>
            </a:pPr>
            <a:r>
              <a:rPr lang="th-TH" dirty="0" smtClean="0"/>
              <a:t>   </a:t>
            </a:r>
            <a:r>
              <a:rPr lang="en-US" sz="2000" dirty="0" smtClean="0">
                <a:cs typeface="+mj-cs"/>
              </a:rPr>
              <a:t>2.2</a:t>
            </a:r>
            <a:r>
              <a:rPr lang="en-US" dirty="0" smtClean="0"/>
              <a:t> </a:t>
            </a:r>
            <a:r>
              <a:rPr lang="th-TH" dirty="0" smtClean="0"/>
              <a:t>การประทับตรา</a:t>
            </a:r>
            <a:r>
              <a:rPr lang="en-US" dirty="0" smtClean="0"/>
              <a:t>/</a:t>
            </a:r>
            <a:r>
              <a:rPr lang="th-TH" dirty="0" smtClean="0"/>
              <a:t>ข้อความสำหรับสื่อที่มีบรรจุภัณฑ์</a:t>
            </a: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751850"/>
              </p:ext>
            </p:extLst>
          </p:nvPr>
        </p:nvGraphicFramePr>
        <p:xfrm>
          <a:off x="1547664" y="1052736"/>
          <a:ext cx="7008440" cy="563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2016224"/>
                <a:gridCol w="2088232"/>
                <a:gridCol w="2232248"/>
              </a:tblGrid>
              <a:tr h="0"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ที่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ประเภทสื่อ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ตำแหน่งที่ประทับ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ข้อความที่ประทับ</a:t>
                      </a:r>
                      <a:endParaRPr lang="th-TH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cs typeface="+mj-cs"/>
                        </a:rPr>
                        <a:t>1.</a:t>
                      </a:r>
                      <a:endParaRPr lang="th-TH" sz="18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err="1" smtClean="0"/>
                        <a:t>วีดิ</a:t>
                      </a:r>
                      <a:r>
                        <a:rPr lang="th-TH" sz="2000" dirty="0" smtClean="0"/>
                        <a:t>ทัศน์</a:t>
                      </a:r>
                      <a:r>
                        <a:rPr lang="en-US" sz="2000" dirty="0" smtClean="0"/>
                        <a:t>(Video</a:t>
                      </a:r>
                      <a:r>
                        <a:rPr lang="en-US" sz="2000" baseline="0" dirty="0" smtClean="0"/>
                        <a:t> Tapes)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-</a:t>
                      </a:r>
                      <a:r>
                        <a:rPr lang="th-TH" sz="2000" dirty="0" smtClean="0"/>
                        <a:t>ด้านหน้ากล่อง</a:t>
                      </a:r>
                    </a:p>
                    <a:p>
                      <a:r>
                        <a:rPr lang="en-US" sz="2000" dirty="0" smtClean="0"/>
                        <a:t>-</a:t>
                      </a:r>
                      <a:r>
                        <a:rPr lang="th-TH" sz="2000" dirty="0" smtClean="0"/>
                        <a:t>ด้านหลังกล่อง</a:t>
                      </a:r>
                    </a:p>
                    <a:p>
                      <a:r>
                        <a:rPr lang="en-US" sz="2000" dirty="0" smtClean="0"/>
                        <a:t>-</a:t>
                      </a:r>
                      <a:r>
                        <a:rPr lang="th-TH" sz="2000" dirty="0" smtClean="0"/>
                        <a:t>บริเวณสันกล่อง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-</a:t>
                      </a:r>
                      <a:r>
                        <a:rPr lang="th-TH" sz="2000" dirty="0" smtClean="0"/>
                        <a:t>เลขเรียกและรายการเนื้อหาสติ๊กเกอร์บาร์โค้ด</a:t>
                      </a:r>
                    </a:p>
                    <a:p>
                      <a:r>
                        <a:rPr lang="en-US" sz="2000" dirty="0" smtClean="0"/>
                        <a:t>-</a:t>
                      </a:r>
                      <a:r>
                        <a:rPr lang="th-TH" sz="2000" dirty="0" smtClean="0"/>
                        <a:t>ชื่อหน่วยงาน</a:t>
                      </a:r>
                    </a:p>
                    <a:p>
                      <a:r>
                        <a:rPr lang="en-US" sz="2000" dirty="0" smtClean="0"/>
                        <a:t>-</a:t>
                      </a:r>
                      <a:r>
                        <a:rPr lang="th-TH" sz="2000" dirty="0" smtClean="0"/>
                        <a:t>เลขเรียกและชื่อเรื่อง</a:t>
                      </a:r>
                      <a:endParaRPr lang="th-TH" sz="2000" dirty="0"/>
                    </a:p>
                  </a:txBody>
                  <a:tcPr/>
                </a:tc>
              </a:tr>
              <a:tr h="1278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cs typeface="+mj-cs"/>
                        </a:rPr>
                        <a:t>2.</a:t>
                      </a:r>
                      <a:endParaRPr lang="th-TH" sz="18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เทปบันทึกเสียง</a:t>
                      </a:r>
                      <a:r>
                        <a:rPr lang="en-US" sz="2000" dirty="0" smtClean="0"/>
                        <a:t>(Tape</a:t>
                      </a:r>
                      <a:r>
                        <a:rPr lang="en-US" sz="2000" baseline="0" dirty="0" smtClean="0"/>
                        <a:t> Cassette)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-</a:t>
                      </a:r>
                      <a:r>
                        <a:rPr lang="th-TH" sz="2000" dirty="0" smtClean="0"/>
                        <a:t>ตัวเทป</a:t>
                      </a:r>
                    </a:p>
                    <a:p>
                      <a:r>
                        <a:rPr lang="en-US" sz="2000" dirty="0" smtClean="0"/>
                        <a:t>-</a:t>
                      </a:r>
                      <a:r>
                        <a:rPr lang="th-TH" sz="2000" dirty="0" smtClean="0"/>
                        <a:t>หลังกล่อง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Tx/>
                        <a:buChar char="-"/>
                      </a:pPr>
                      <a:r>
                        <a:rPr lang="th-TH" sz="2000" dirty="0" smtClean="0"/>
                        <a:t>เลขเรียก</a:t>
                      </a: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th-TH" sz="2000" dirty="0" smtClean="0"/>
                        <a:t>สติ๊กเกอร์บาร์โค้ด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cs typeface="+mj-cs"/>
                        </a:rPr>
                        <a:t>3.</a:t>
                      </a:r>
                      <a:endParaRPr lang="th-TH" sz="18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ฟิล์มสตริป </a:t>
                      </a:r>
                      <a:r>
                        <a:rPr lang="en-US" sz="2000" dirty="0" smtClean="0"/>
                        <a:t>(Filmstrip)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-</a:t>
                      </a:r>
                      <a:r>
                        <a:rPr lang="th-TH" sz="2000" dirty="0" smtClean="0"/>
                        <a:t>ด้านหน้ากล่อง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-</a:t>
                      </a:r>
                      <a:r>
                        <a:rPr lang="th-TH" sz="2000" dirty="0" smtClean="0"/>
                        <a:t>รายการเนื้อหา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cs typeface="+mj-cs"/>
                        </a:rPr>
                        <a:t>4.</a:t>
                      </a:r>
                      <a:endParaRPr lang="th-TH" sz="18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สไลด์ </a:t>
                      </a:r>
                      <a:r>
                        <a:rPr lang="en-US" sz="2000" dirty="0" smtClean="0"/>
                        <a:t>(Slide)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-</a:t>
                      </a:r>
                      <a:r>
                        <a:rPr lang="th-TH" sz="2000" dirty="0" smtClean="0"/>
                        <a:t>หน้ากล่อง</a:t>
                      </a:r>
                    </a:p>
                    <a:p>
                      <a:r>
                        <a:rPr lang="en-US" sz="2000" dirty="0" smtClean="0"/>
                        <a:t>-</a:t>
                      </a:r>
                      <a:r>
                        <a:rPr lang="th-TH" sz="2000" dirty="0" smtClean="0"/>
                        <a:t>กรอบแผ่น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-</a:t>
                      </a:r>
                      <a:r>
                        <a:rPr lang="th-TH" sz="2000" dirty="0" smtClean="0"/>
                        <a:t>รายการเนื้อหาและเลขเรียก</a:t>
                      </a:r>
                    </a:p>
                    <a:p>
                      <a:r>
                        <a:rPr lang="en-US" sz="2000" dirty="0" smtClean="0"/>
                        <a:t>-</a:t>
                      </a:r>
                      <a:r>
                        <a:rPr lang="th-TH" sz="2000" dirty="0" smtClean="0"/>
                        <a:t>หมายเลขลำดับกรอบภาพ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5.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ซีดีออดิโอ </a:t>
                      </a:r>
                      <a:r>
                        <a:rPr lang="en-US" sz="2000" dirty="0" smtClean="0"/>
                        <a:t>(CD Audio)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Tx/>
                        <a:buChar char="-"/>
                      </a:pPr>
                      <a:r>
                        <a:rPr lang="th-TH" sz="2000" baseline="0" dirty="0" smtClean="0"/>
                        <a:t>หน้ากล่อง</a:t>
                      </a: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th-TH" sz="2000" baseline="0" dirty="0" smtClean="0"/>
                        <a:t>ด้านหลังกล่อง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Tx/>
                        <a:buChar char="-"/>
                      </a:pPr>
                      <a:r>
                        <a:rPr lang="th-TH" sz="2000" dirty="0" smtClean="0"/>
                        <a:t>เลขเรียกและชื่อหน่วยงาน</a:t>
                      </a: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th-TH" sz="2000" dirty="0" smtClean="0"/>
                        <a:t>ชื่อหน่วยงาน</a:t>
                      </a:r>
                      <a:r>
                        <a:rPr lang="th-TH" sz="2000" baseline="0" dirty="0" smtClean="0"/>
                        <a:t> บัตรกำหนดส่ง</a:t>
                      </a: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th-TH" sz="2000" baseline="0" dirty="0" smtClean="0"/>
                        <a:t>สติ๊กเกอร์บาร์โค้ด</a:t>
                      </a:r>
                      <a:endParaRPr lang="th-TH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992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75656" y="116632"/>
            <a:ext cx="7498080" cy="4800600"/>
          </a:xfrm>
        </p:spPr>
        <p:txBody>
          <a:bodyPr/>
          <a:lstStyle/>
          <a:p>
            <a:pPr marL="0" indent="0">
              <a:buNone/>
            </a:pPr>
            <a:r>
              <a:rPr lang="th-TH" sz="2000" dirty="0" smtClean="0">
                <a:cs typeface="+mj-cs"/>
              </a:rPr>
              <a:t>  </a:t>
            </a:r>
            <a:r>
              <a:rPr lang="en-US" sz="2000" dirty="0" smtClean="0">
                <a:cs typeface="+mj-cs"/>
              </a:rPr>
              <a:t>2.3 </a:t>
            </a:r>
            <a:r>
              <a:rPr lang="th-TH" dirty="0" smtClean="0"/>
              <a:t>การประทับตรา</a:t>
            </a:r>
            <a:r>
              <a:rPr lang="en-US" dirty="0" smtClean="0"/>
              <a:t>/</a:t>
            </a:r>
            <a:r>
              <a:rPr lang="th-TH" dirty="0" smtClean="0"/>
              <a:t>ข้อความสำหรับสื่อที่มีวัสดุประกอบ</a:t>
            </a: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230149"/>
              </p:ext>
            </p:extLst>
          </p:nvPr>
        </p:nvGraphicFramePr>
        <p:xfrm>
          <a:off x="1403648" y="764704"/>
          <a:ext cx="7560840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2399928"/>
                <a:gridCol w="2208584"/>
                <a:gridCol w="2304256"/>
              </a:tblGrid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ที่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ประเภทสื่อ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ตำแหน่งที่ประทับ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ข้อความที่ประทับ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เทปบันทึกเสียง</a:t>
                      </a:r>
                      <a:r>
                        <a:rPr lang="en-US" dirty="0" smtClean="0"/>
                        <a:t>(Tape</a:t>
                      </a:r>
                      <a:r>
                        <a:rPr lang="en-US" baseline="0" dirty="0" smtClean="0"/>
                        <a:t> Cassette)</a:t>
                      </a:r>
                    </a:p>
                    <a:p>
                      <a:r>
                        <a:rPr lang="en-US" baseline="0" dirty="0" smtClean="0"/>
                        <a:t>-</a:t>
                      </a:r>
                      <a:r>
                        <a:rPr lang="th-TH" baseline="0" dirty="0" smtClean="0"/>
                        <a:t>คู่มือ                           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 smtClean="0"/>
                    </a:p>
                    <a:p>
                      <a:endParaRPr lang="th-TH" dirty="0" smtClean="0"/>
                    </a:p>
                    <a:p>
                      <a:r>
                        <a:rPr lang="en-US" dirty="0" smtClean="0"/>
                        <a:t>-</a:t>
                      </a:r>
                      <a:r>
                        <a:rPr lang="th-TH" dirty="0" smtClean="0"/>
                        <a:t>หน้าปกในด้านบน</a:t>
                      </a:r>
                    </a:p>
                    <a:p>
                      <a:r>
                        <a:rPr lang="en-US" dirty="0" smtClean="0"/>
                        <a:t>-</a:t>
                      </a:r>
                      <a:r>
                        <a:rPr lang="th-TH" dirty="0" smtClean="0"/>
                        <a:t>ด้านหลังหน้าปกใน</a:t>
                      </a:r>
                    </a:p>
                    <a:p>
                      <a:r>
                        <a:rPr lang="en-US" dirty="0" smtClean="0"/>
                        <a:t>-</a:t>
                      </a:r>
                      <a:r>
                        <a:rPr lang="th-TH" dirty="0" smtClean="0"/>
                        <a:t>หน้าสุดท้าย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 smtClean="0"/>
                    </a:p>
                    <a:p>
                      <a:endParaRPr lang="th-TH" dirty="0" smtClean="0"/>
                    </a:p>
                    <a:p>
                      <a:r>
                        <a:rPr lang="en-US" dirty="0" smtClean="0"/>
                        <a:t>-</a:t>
                      </a:r>
                      <a:r>
                        <a:rPr lang="th-TH" dirty="0" smtClean="0"/>
                        <a:t>ชื่อหน่วยงาน</a:t>
                      </a:r>
                    </a:p>
                    <a:p>
                      <a:r>
                        <a:rPr lang="th-TH" dirty="0" smtClean="0"/>
                        <a:t>ข้อมูลเกี่ยวกับสื่อ</a:t>
                      </a:r>
                    </a:p>
                    <a:p>
                      <a:r>
                        <a:rPr lang="en-US" dirty="0" smtClean="0"/>
                        <a:t>-</a:t>
                      </a:r>
                      <a:r>
                        <a:rPr lang="th-TH" dirty="0" smtClean="0"/>
                        <a:t>ชื่อหน่วยงาน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  <a:r>
                        <a:rPr lang="en-US" baseline="0" dirty="0" smtClean="0"/>
                        <a:t>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สไลด์ </a:t>
                      </a:r>
                      <a:r>
                        <a:rPr lang="en-US" dirty="0" smtClean="0"/>
                        <a:t>(Slide)</a:t>
                      </a:r>
                    </a:p>
                    <a:p>
                      <a:r>
                        <a:rPr lang="en-US" dirty="0" smtClean="0"/>
                        <a:t>-</a:t>
                      </a:r>
                      <a:r>
                        <a:rPr lang="th-TH" dirty="0" smtClean="0"/>
                        <a:t>เทปบันทึกเสียง</a:t>
                      </a:r>
                    </a:p>
                    <a:p>
                      <a:endParaRPr lang="th-TH" dirty="0" smtClean="0"/>
                    </a:p>
                    <a:p>
                      <a:r>
                        <a:rPr lang="en-US" dirty="0" smtClean="0"/>
                        <a:t>-</a:t>
                      </a:r>
                      <a:r>
                        <a:rPr lang="th-TH" dirty="0" smtClean="0"/>
                        <a:t>คู่มือ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 smtClean="0"/>
                    </a:p>
                    <a:p>
                      <a:r>
                        <a:rPr lang="en-US" dirty="0" smtClean="0"/>
                        <a:t>-</a:t>
                      </a:r>
                      <a:r>
                        <a:rPr lang="th-TH" dirty="0" smtClean="0"/>
                        <a:t>ตัวเทป</a:t>
                      </a:r>
                    </a:p>
                    <a:p>
                      <a:r>
                        <a:rPr lang="en-US" dirty="0" smtClean="0"/>
                        <a:t>-</a:t>
                      </a:r>
                      <a:r>
                        <a:rPr lang="th-TH" dirty="0" smtClean="0"/>
                        <a:t>หลังกล่อง</a:t>
                      </a:r>
                    </a:p>
                    <a:p>
                      <a:r>
                        <a:rPr lang="en-US" dirty="0" smtClean="0"/>
                        <a:t>-</a:t>
                      </a:r>
                      <a:r>
                        <a:rPr lang="th-TH" dirty="0" smtClean="0"/>
                        <a:t>ด้านหลังหน้าปกใน</a:t>
                      </a:r>
                    </a:p>
                    <a:p>
                      <a:r>
                        <a:rPr lang="en-US" dirty="0" smtClean="0"/>
                        <a:t>-</a:t>
                      </a:r>
                      <a:r>
                        <a:rPr lang="th-TH" dirty="0" smtClean="0"/>
                        <a:t>หน้าสุดท้าย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 smtClean="0"/>
                    </a:p>
                    <a:p>
                      <a:r>
                        <a:rPr lang="en-US" dirty="0" smtClean="0"/>
                        <a:t>-</a:t>
                      </a:r>
                      <a:r>
                        <a:rPr lang="th-TH" dirty="0" smtClean="0"/>
                        <a:t>เลขเรียก</a:t>
                      </a:r>
                    </a:p>
                    <a:p>
                      <a:r>
                        <a:rPr lang="en-US" dirty="0" smtClean="0"/>
                        <a:t>-</a:t>
                      </a:r>
                      <a:r>
                        <a:rPr lang="th-TH" dirty="0" smtClean="0"/>
                        <a:t>สติ๊กเกอร์บาร์โค้ด</a:t>
                      </a:r>
                    </a:p>
                    <a:p>
                      <a:r>
                        <a:rPr lang="en-US" dirty="0" smtClean="0"/>
                        <a:t>-</a:t>
                      </a:r>
                      <a:r>
                        <a:rPr lang="th-TH" dirty="0" smtClean="0"/>
                        <a:t>ชื่อหน่วยงาน</a:t>
                      </a:r>
                    </a:p>
                    <a:p>
                      <a:r>
                        <a:rPr lang="en-US" dirty="0" smtClean="0"/>
                        <a:t>-</a:t>
                      </a:r>
                      <a:r>
                        <a:rPr lang="th-TH" dirty="0" smtClean="0"/>
                        <a:t>ข้อมูลเกี่ยวกับสื่อ</a:t>
                      </a:r>
                    </a:p>
                    <a:p>
                      <a:r>
                        <a:rPr lang="en-US" dirty="0" smtClean="0"/>
                        <a:t>-</a:t>
                      </a:r>
                      <a:r>
                        <a:rPr lang="th-TH" dirty="0" smtClean="0"/>
                        <a:t>ชื่อหน่วยงาน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3.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ฟิล์มสตริป</a:t>
                      </a:r>
                      <a:r>
                        <a:rPr lang="en-US" dirty="0" smtClean="0"/>
                        <a:t>(Filmstrip)</a:t>
                      </a:r>
                    </a:p>
                    <a:p>
                      <a:r>
                        <a:rPr lang="en-US" dirty="0" smtClean="0"/>
                        <a:t>-</a:t>
                      </a:r>
                      <a:r>
                        <a:rPr lang="th-TH" dirty="0" smtClean="0"/>
                        <a:t>เทปเสียง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 smtClean="0"/>
                    </a:p>
                    <a:p>
                      <a:endParaRPr lang="th-TH" dirty="0" smtClean="0"/>
                    </a:p>
                    <a:p>
                      <a:r>
                        <a:rPr lang="en-US" dirty="0" smtClean="0"/>
                        <a:t>-</a:t>
                      </a:r>
                      <a:r>
                        <a:rPr lang="th-TH" dirty="0" smtClean="0"/>
                        <a:t>ด้านหน้าเทป</a:t>
                      </a:r>
                    </a:p>
                    <a:p>
                      <a:r>
                        <a:rPr lang="en-US" dirty="0" smtClean="0"/>
                        <a:t>-</a:t>
                      </a:r>
                      <a:r>
                        <a:rPr lang="th-TH" dirty="0" smtClean="0"/>
                        <a:t>ด้านหลังเทป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 smtClean="0"/>
                    </a:p>
                    <a:p>
                      <a:endParaRPr lang="th-TH" dirty="0" smtClean="0"/>
                    </a:p>
                    <a:p>
                      <a:r>
                        <a:rPr lang="en-US" dirty="0" smtClean="0"/>
                        <a:t>-</a:t>
                      </a:r>
                      <a:r>
                        <a:rPr lang="th-TH" dirty="0" smtClean="0"/>
                        <a:t>เลขเรียก</a:t>
                      </a:r>
                    </a:p>
                    <a:p>
                      <a:r>
                        <a:rPr lang="en-US" dirty="0" smtClean="0"/>
                        <a:t>-</a:t>
                      </a:r>
                      <a:r>
                        <a:rPr lang="th-TH" dirty="0" smtClean="0"/>
                        <a:t>ชื่อหน่วยงาน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048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03648" y="1196752"/>
            <a:ext cx="7498080" cy="4800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h-TH" dirty="0" smtClean="0"/>
              <a:t>      </a:t>
            </a:r>
            <a:r>
              <a:rPr lang="en-US" sz="2200" dirty="0" smtClean="0">
                <a:cs typeface="+mj-cs"/>
              </a:rPr>
              <a:t>4)</a:t>
            </a:r>
            <a:r>
              <a:rPr lang="en-US" dirty="0" smtClean="0"/>
              <a:t> </a:t>
            </a:r>
            <a:r>
              <a:rPr lang="th-TH" dirty="0" smtClean="0"/>
              <a:t>รูปเล่มและรูปแบบ</a:t>
            </a:r>
          </a:p>
          <a:p>
            <a:pPr marL="0" indent="0">
              <a:buNone/>
            </a:pPr>
            <a:r>
              <a:rPr lang="en-US" sz="2200" dirty="0" smtClean="0">
                <a:cs typeface="+mj-cs"/>
              </a:rPr>
              <a:t>2.</a:t>
            </a:r>
            <a:r>
              <a:rPr lang="en-US" dirty="0" smtClean="0"/>
              <a:t> </a:t>
            </a:r>
            <a:r>
              <a:rPr lang="th-TH" b="1" dirty="0" smtClean="0"/>
              <a:t>คู่มือที่ใช้ในการพิจารณาคัดเลือกหนังสือ</a:t>
            </a:r>
          </a:p>
          <a:p>
            <a:pPr marL="0" indent="0">
              <a:buNone/>
            </a:pPr>
            <a:r>
              <a:rPr lang="th-TH" b="1" dirty="0"/>
              <a:t> </a:t>
            </a:r>
            <a:r>
              <a:rPr lang="th-TH" b="1" dirty="0" smtClean="0"/>
              <a:t>     </a:t>
            </a:r>
            <a:r>
              <a:rPr lang="en-US" sz="2200" dirty="0" smtClean="0">
                <a:cs typeface="+mj-cs"/>
              </a:rPr>
              <a:t>1)</a:t>
            </a:r>
            <a:r>
              <a:rPr lang="en-US" dirty="0" smtClean="0"/>
              <a:t> </a:t>
            </a:r>
            <a:r>
              <a:rPr lang="th-TH" dirty="0" smtClean="0"/>
              <a:t>บรรณานุกรม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</a:t>
            </a:r>
            <a:r>
              <a:rPr lang="en-US" sz="2200" dirty="0" smtClean="0">
                <a:cs typeface="+mj-cs"/>
              </a:rPr>
              <a:t>2)</a:t>
            </a:r>
            <a:r>
              <a:rPr lang="en-US" dirty="0" smtClean="0"/>
              <a:t> </a:t>
            </a:r>
            <a:r>
              <a:rPr lang="th-TH" dirty="0" smtClean="0"/>
              <a:t>บรรณนิทัศน์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</a:t>
            </a:r>
            <a:r>
              <a:rPr lang="en-US" sz="2200" dirty="0" smtClean="0">
                <a:cs typeface="+mj-cs"/>
              </a:rPr>
              <a:t>3)</a:t>
            </a:r>
            <a:r>
              <a:rPr lang="en-US" dirty="0" smtClean="0"/>
              <a:t> </a:t>
            </a:r>
            <a:r>
              <a:rPr lang="th-TH" dirty="0" smtClean="0"/>
              <a:t>รายการหนังสือ</a:t>
            </a:r>
          </a:p>
          <a:p>
            <a:pPr marL="0" indent="0">
              <a:buNone/>
            </a:pPr>
            <a:r>
              <a:rPr lang="en-US" sz="2200" dirty="0" smtClean="0">
                <a:cs typeface="+mj-cs"/>
              </a:rPr>
              <a:t>3.</a:t>
            </a:r>
            <a:r>
              <a:rPr lang="en-US" dirty="0" smtClean="0"/>
              <a:t> </a:t>
            </a:r>
            <a:r>
              <a:rPr lang="th-TH" dirty="0" smtClean="0"/>
              <a:t>วิธีการจัดหาหนังสือ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</a:t>
            </a:r>
            <a:r>
              <a:rPr lang="en-US" sz="2200" dirty="0" smtClean="0">
                <a:cs typeface="+mj-cs"/>
              </a:rPr>
              <a:t>1)</a:t>
            </a:r>
            <a:r>
              <a:rPr lang="en-US" dirty="0" smtClean="0"/>
              <a:t> </a:t>
            </a:r>
            <a:r>
              <a:rPr lang="th-TH" dirty="0" smtClean="0"/>
              <a:t>การจัดซื้อ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</a:t>
            </a:r>
            <a:r>
              <a:rPr lang="th-TH" dirty="0"/>
              <a:t> </a:t>
            </a:r>
            <a:r>
              <a:rPr lang="th-TH" dirty="0" smtClean="0"/>
              <a:t>     </a:t>
            </a:r>
            <a:r>
              <a:rPr lang="en-US" sz="2200" dirty="0" smtClean="0">
                <a:cs typeface="+mj-cs"/>
              </a:rPr>
              <a:t>(1)</a:t>
            </a:r>
            <a:r>
              <a:rPr lang="en-US" dirty="0" smtClean="0"/>
              <a:t> </a:t>
            </a:r>
            <a:r>
              <a:rPr lang="th-TH" dirty="0" smtClean="0"/>
              <a:t>การจัดซื้อโดยตรงจากผู้ผลิต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      </a:t>
            </a:r>
            <a:r>
              <a:rPr lang="en-US" sz="2200" dirty="0" smtClean="0">
                <a:cs typeface="+mj-cs"/>
              </a:rPr>
              <a:t>(2)</a:t>
            </a:r>
            <a:r>
              <a:rPr lang="en-US" dirty="0" smtClean="0"/>
              <a:t> </a:t>
            </a:r>
            <a:r>
              <a:rPr lang="th-TH" dirty="0" smtClean="0"/>
              <a:t>การจัดซื้อผ่านตัวแทนจำหน่าย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4911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การลงทะเบียนวารสาร</a:t>
            </a:r>
            <a:endParaRPr lang="th-TH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2000" dirty="0" smtClean="0">
                <a:cs typeface="+mj-cs"/>
              </a:rPr>
              <a:t>1.</a:t>
            </a:r>
            <a:r>
              <a:rPr lang="en-US" dirty="0" smtClean="0"/>
              <a:t> </a:t>
            </a:r>
            <a:r>
              <a:rPr lang="th-TH" dirty="0" smtClean="0"/>
              <a:t>การลงทะเบียนวารสาร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ตารางแสดงการลงทะเบียนวารสาร</a:t>
            </a: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467639"/>
              </p:ext>
            </p:extLst>
          </p:nvPr>
        </p:nvGraphicFramePr>
        <p:xfrm>
          <a:off x="1763688" y="3068960"/>
          <a:ext cx="684076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576064"/>
                <a:gridCol w="504056"/>
                <a:gridCol w="504056"/>
                <a:gridCol w="576064"/>
                <a:gridCol w="576064"/>
                <a:gridCol w="504056"/>
                <a:gridCol w="504056"/>
                <a:gridCol w="421113"/>
                <a:gridCol w="514991"/>
                <a:gridCol w="504056"/>
                <a:gridCol w="504056"/>
                <a:gridCol w="576064"/>
              </a:tblGrid>
              <a:tr h="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ม</a:t>
                      </a:r>
                      <a:r>
                        <a:rPr lang="en-US" sz="2000" dirty="0" smtClean="0"/>
                        <a:t>.</a:t>
                      </a:r>
                      <a:r>
                        <a:rPr lang="th-TH" sz="2000" dirty="0" smtClean="0"/>
                        <a:t>ค</a:t>
                      </a:r>
                      <a:r>
                        <a:rPr lang="en-US" sz="2000" dirty="0" smtClean="0"/>
                        <a:t>.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ก</a:t>
                      </a:r>
                      <a:r>
                        <a:rPr lang="en-US" sz="2000" dirty="0" smtClean="0"/>
                        <a:t>.</a:t>
                      </a:r>
                      <a:r>
                        <a:rPr lang="th-TH" sz="2000" dirty="0" smtClean="0"/>
                        <a:t>พ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มี</a:t>
                      </a:r>
                      <a:r>
                        <a:rPr lang="en-US" sz="2000" dirty="0" smtClean="0"/>
                        <a:t>.</a:t>
                      </a:r>
                      <a:r>
                        <a:rPr lang="th-TH" sz="2000" dirty="0" smtClean="0"/>
                        <a:t>ค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เม</a:t>
                      </a:r>
                      <a:r>
                        <a:rPr lang="en-US" sz="2000" dirty="0" smtClean="0"/>
                        <a:t>.</a:t>
                      </a:r>
                      <a:r>
                        <a:rPr lang="th-TH" sz="2000" dirty="0" smtClean="0"/>
                        <a:t>ย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พ</a:t>
                      </a:r>
                      <a:r>
                        <a:rPr lang="en-US" sz="2000" dirty="0" smtClean="0"/>
                        <a:t>.</a:t>
                      </a:r>
                      <a:r>
                        <a:rPr lang="th-TH" sz="2000" dirty="0" smtClean="0"/>
                        <a:t>ค</a:t>
                      </a:r>
                      <a:r>
                        <a:rPr lang="en-US" sz="2000" dirty="0" smtClean="0"/>
                        <a:t>.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มิ</a:t>
                      </a:r>
                      <a:r>
                        <a:rPr lang="en-US" sz="2000" dirty="0" smtClean="0"/>
                        <a:t>.</a:t>
                      </a:r>
                      <a:r>
                        <a:rPr lang="th-TH" sz="2000" dirty="0" smtClean="0"/>
                        <a:t>ย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ก</a:t>
                      </a:r>
                      <a:r>
                        <a:rPr lang="en-US" sz="2000" dirty="0" smtClean="0"/>
                        <a:t>.</a:t>
                      </a:r>
                      <a:r>
                        <a:rPr lang="th-TH" sz="2000" dirty="0" smtClean="0"/>
                        <a:t>ค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err="1" smtClean="0"/>
                        <a:t>สค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err="1" smtClean="0"/>
                        <a:t>กย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err="1" smtClean="0"/>
                        <a:t>ตค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 </a:t>
                      </a:r>
                      <a:r>
                        <a:rPr lang="th-TH" sz="2000" dirty="0" err="1" smtClean="0"/>
                        <a:t>พย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err="1" smtClean="0"/>
                        <a:t>ธค</a:t>
                      </a:r>
                      <a:r>
                        <a:rPr lang="en-US" sz="2000" dirty="0" smtClean="0"/>
                        <a:t>.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ฉ</a:t>
                      </a:r>
                      <a:r>
                        <a:rPr lang="en-US" sz="2000" dirty="0" smtClean="0"/>
                        <a:t>.</a:t>
                      </a:r>
                      <a:r>
                        <a:rPr lang="en-US" sz="1600" dirty="0" smtClean="0"/>
                        <a:t>11</a:t>
                      </a:r>
                      <a:r>
                        <a:rPr lang="en-US" sz="1600" baseline="0" dirty="0" smtClean="0"/>
                        <a:t> 7/1/55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ฉ</a:t>
                      </a:r>
                      <a:r>
                        <a:rPr lang="en-US" dirty="0" smtClean="0"/>
                        <a:t>.</a:t>
                      </a:r>
                      <a:r>
                        <a:rPr lang="en-US" sz="2000" dirty="0" smtClean="0"/>
                        <a:t>112</a:t>
                      </a:r>
                      <a:r>
                        <a:rPr lang="en-US" sz="2000" baseline="0" dirty="0" smtClean="0"/>
                        <a:t> 8/1/55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52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75656" y="1052736"/>
            <a:ext cx="7498080" cy="4800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sz="2000" dirty="0" smtClean="0">
                <a:cs typeface="+mj-cs"/>
              </a:rPr>
              <a:t>1.</a:t>
            </a:r>
            <a:r>
              <a:rPr lang="en-US" dirty="0" smtClean="0"/>
              <a:t> </a:t>
            </a:r>
            <a:r>
              <a:rPr lang="th-TH" dirty="0" smtClean="0"/>
              <a:t>ประทับตราตัวเล่มวารสาร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  ตารางแสดงการประทับตราตัวเล่มวารสาร</a:t>
            </a: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493293"/>
              </p:ext>
            </p:extLst>
          </p:nvPr>
        </p:nvGraphicFramePr>
        <p:xfrm>
          <a:off x="1475656" y="2852935"/>
          <a:ext cx="6336704" cy="2830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2"/>
                <a:gridCol w="3168352"/>
              </a:tblGrid>
              <a:tr h="375308">
                <a:tc>
                  <a:txBody>
                    <a:bodyPr/>
                    <a:lstStyle/>
                    <a:p>
                      <a:r>
                        <a:rPr lang="th-TH" dirty="0" smtClean="0"/>
                        <a:t>  ตำแหน่งที่ประทับ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ข้อความที่ประทับ</a:t>
                      </a:r>
                      <a:endParaRPr lang="th-TH" dirty="0"/>
                    </a:p>
                  </a:txBody>
                  <a:tcPr/>
                </a:tc>
              </a:tr>
              <a:tr h="380521">
                <a:tc>
                  <a:txBody>
                    <a:bodyPr/>
                    <a:lstStyle/>
                    <a:p>
                      <a:r>
                        <a:rPr lang="en-US" dirty="0" smtClean="0"/>
                        <a:t>1. </a:t>
                      </a:r>
                      <a:r>
                        <a:rPr lang="th-TH" dirty="0" smtClean="0"/>
                        <a:t>ปกหน้า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baseline="0" dirty="0" smtClean="0"/>
                        <a:t> </a:t>
                      </a:r>
                      <a:r>
                        <a:rPr lang="th-TH" baseline="0" dirty="0" smtClean="0"/>
                        <a:t>ชื่อหน่วยงาน</a:t>
                      </a:r>
                      <a:endParaRPr lang="th-TH" dirty="0"/>
                    </a:p>
                  </a:txBody>
                  <a:tcPr/>
                </a:tc>
              </a:tr>
              <a:tr h="656789"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  <a:r>
                        <a:rPr lang="th-TH" dirty="0" smtClean="0"/>
                        <a:t>หน้าปกในด้านบน (หน้า</a:t>
                      </a:r>
                    </a:p>
                    <a:p>
                      <a:r>
                        <a:rPr lang="th-TH" dirty="0" smtClean="0"/>
                        <a:t>    บรรณาธิการ)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th-TH" dirty="0" smtClean="0"/>
                        <a:t>ชื่อหน่วยงาน</a:t>
                      </a:r>
                      <a:endParaRPr lang="th-TH" dirty="0"/>
                    </a:p>
                  </a:txBody>
                  <a:tcPr/>
                </a:tc>
              </a:tr>
              <a:tr h="380521">
                <a:tc>
                  <a:txBody>
                    <a:bodyPr/>
                    <a:lstStyle/>
                    <a:p>
                      <a:r>
                        <a:rPr lang="en-US" dirty="0" smtClean="0"/>
                        <a:t>3.</a:t>
                      </a:r>
                      <a:r>
                        <a:rPr lang="en-US" baseline="0" dirty="0" smtClean="0"/>
                        <a:t> </a:t>
                      </a:r>
                      <a:r>
                        <a:rPr lang="th-TH" baseline="0" dirty="0" smtClean="0"/>
                        <a:t>หน้าลับเฉพาะ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th-TH" dirty="0" smtClean="0"/>
                        <a:t>ชื่อหน่วยงาน</a:t>
                      </a:r>
                      <a:endParaRPr lang="th-TH" dirty="0"/>
                    </a:p>
                  </a:txBody>
                  <a:tcPr/>
                </a:tc>
              </a:tr>
              <a:tr h="380521">
                <a:tc>
                  <a:txBody>
                    <a:bodyPr/>
                    <a:lstStyle/>
                    <a:p>
                      <a:r>
                        <a:rPr lang="en-US" dirty="0" smtClean="0"/>
                        <a:t>4.</a:t>
                      </a:r>
                      <a:r>
                        <a:rPr lang="en-US" baseline="0" dirty="0" smtClean="0"/>
                        <a:t> </a:t>
                      </a:r>
                      <a:r>
                        <a:rPr lang="th-TH" baseline="0" dirty="0" smtClean="0"/>
                        <a:t>หน้าสุดท้ายที่มีข้อความ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th-TH" dirty="0" smtClean="0"/>
                        <a:t>ชื่อหน่วยงาน</a:t>
                      </a:r>
                      <a:endParaRPr lang="th-TH" dirty="0"/>
                    </a:p>
                  </a:txBody>
                  <a:tcPr/>
                </a:tc>
              </a:tr>
              <a:tr h="656789">
                <a:tc>
                  <a:txBody>
                    <a:bodyPr/>
                    <a:lstStyle/>
                    <a:p>
                      <a:r>
                        <a:rPr lang="en-US" dirty="0" smtClean="0"/>
                        <a:t>5. </a:t>
                      </a:r>
                      <a:r>
                        <a:rPr lang="th-TH" dirty="0" smtClean="0"/>
                        <a:t>ที่ขอบหนังสือทั้ง </a:t>
                      </a:r>
                      <a:r>
                        <a:rPr lang="en-US" dirty="0" smtClean="0"/>
                        <a:t>3 </a:t>
                      </a:r>
                      <a:r>
                        <a:rPr lang="th-TH" dirty="0" smtClean="0"/>
                        <a:t>ด้าน</a:t>
                      </a:r>
                    </a:p>
                    <a:p>
                      <a:r>
                        <a:rPr lang="en-US" dirty="0" smtClean="0"/>
                        <a:t>6.</a:t>
                      </a:r>
                      <a:r>
                        <a:rPr lang="en-US" baseline="0" dirty="0" smtClean="0"/>
                        <a:t> </a:t>
                      </a:r>
                      <a:r>
                        <a:rPr lang="th-TH" baseline="0" dirty="0" smtClean="0"/>
                        <a:t>หน้าใบรองปกด้านบน</a:t>
                      </a:r>
                      <a:endParaRPr lang="th-TH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th-TH" dirty="0" smtClean="0"/>
                        <a:t>ชื่อหน่วยงาน</a:t>
                      </a:r>
                    </a:p>
                    <a:p>
                      <a:r>
                        <a:rPr lang="en-US" dirty="0" smtClean="0"/>
                        <a:t>-</a:t>
                      </a:r>
                      <a:r>
                        <a:rPr lang="th-TH" dirty="0" smtClean="0"/>
                        <a:t>ติดสติ๊กเกอร์บาร์โค้ด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285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การลงทะเบียนหนังสือพิมพ์</a:t>
            </a:r>
            <a:endParaRPr lang="th-TH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z="2200" dirty="0" smtClean="0">
                <a:cs typeface="+mj-cs"/>
              </a:rPr>
              <a:t>1.</a:t>
            </a:r>
            <a:r>
              <a:rPr lang="en-US" dirty="0" smtClean="0"/>
              <a:t> </a:t>
            </a:r>
            <a:r>
              <a:rPr lang="th-TH" dirty="0" smtClean="0"/>
              <a:t>ประเภทของหนังสือพิมพ์</a:t>
            </a:r>
            <a:r>
              <a:rPr lang="en-US" dirty="0" smtClean="0"/>
              <a:t>- </a:t>
            </a:r>
            <a:r>
              <a:rPr lang="th-TH" dirty="0" smtClean="0"/>
              <a:t>หนังสือพิมพ์รายวัน และรายสัปดาห์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</a:t>
            </a:r>
            <a:r>
              <a:rPr lang="en-US" sz="2200" dirty="0" smtClean="0">
                <a:cs typeface="+mj-cs"/>
              </a:rPr>
              <a:t>2.</a:t>
            </a:r>
            <a:r>
              <a:rPr lang="en-US" dirty="0" smtClean="0"/>
              <a:t>  </a:t>
            </a:r>
            <a:r>
              <a:rPr lang="th-TH" dirty="0" smtClean="0"/>
              <a:t>ขั้นตอนการลงทะเบียนหนังสือพิมพ์และการรับหนังสือพิมพ์เข้า 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   ห้องสมุด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   ขั้นตอนการลงทะเบียนหนังสือพิมพ์มีดังนี้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</a:t>
            </a:r>
            <a:r>
              <a:rPr lang="en-US" sz="2200" i="1" dirty="0" smtClean="0">
                <a:cs typeface="+mj-cs"/>
              </a:rPr>
              <a:t>2.1</a:t>
            </a:r>
            <a:r>
              <a:rPr lang="en-US" i="1" dirty="0" smtClean="0"/>
              <a:t> </a:t>
            </a:r>
            <a:r>
              <a:rPr lang="th-TH" i="1" dirty="0" smtClean="0"/>
              <a:t>ตรวจสอบชื่อเรื่องจากใบนำส่ง</a:t>
            </a:r>
          </a:p>
          <a:p>
            <a:pPr marL="0" indent="0">
              <a:buNone/>
            </a:pPr>
            <a:r>
              <a:rPr lang="th-TH" i="1" dirty="0"/>
              <a:t> </a:t>
            </a:r>
            <a:r>
              <a:rPr lang="th-TH" i="1" dirty="0" smtClean="0"/>
              <a:t>     </a:t>
            </a:r>
            <a:r>
              <a:rPr lang="en-US" sz="2200" i="1" dirty="0" smtClean="0">
                <a:cs typeface="+mj-cs"/>
              </a:rPr>
              <a:t>2.2</a:t>
            </a:r>
            <a:r>
              <a:rPr lang="en-US" i="1" dirty="0" smtClean="0"/>
              <a:t> </a:t>
            </a:r>
            <a:r>
              <a:rPr lang="th-TH" i="1" dirty="0" smtClean="0"/>
              <a:t>ลงทะเบียนในแบบฟอร์มซึ่งเป็นบัตรแข็งขนาด </a:t>
            </a:r>
            <a:r>
              <a:rPr lang="en-US" sz="2200" i="1" dirty="0" smtClean="0">
                <a:cs typeface="+mj-cs"/>
              </a:rPr>
              <a:t>7x8</a:t>
            </a:r>
            <a:r>
              <a:rPr lang="th-TH" i="1" dirty="0" smtClean="0"/>
              <a:t> นิ้ว</a:t>
            </a:r>
          </a:p>
          <a:p>
            <a:pPr marL="0" indent="0">
              <a:buNone/>
            </a:pPr>
            <a:r>
              <a:rPr lang="th-TH" i="1" dirty="0"/>
              <a:t> </a:t>
            </a:r>
            <a:r>
              <a:rPr lang="th-TH" i="1" dirty="0" smtClean="0"/>
              <a:t>    </a:t>
            </a:r>
            <a:r>
              <a:rPr lang="en-US" sz="2200" i="1" dirty="0" smtClean="0">
                <a:cs typeface="+mj-cs"/>
              </a:rPr>
              <a:t>2.3 </a:t>
            </a:r>
            <a:r>
              <a:rPr lang="en-US" i="1" dirty="0" smtClean="0"/>
              <a:t> </a:t>
            </a:r>
            <a:r>
              <a:rPr lang="th-TH" i="1" dirty="0" smtClean="0"/>
              <a:t>หนังสือพิมพ์จะประทับตราก่อนออกให้บริการ จะประทับตราชื่อหน่วยงานเป็นตราเดียวกับที่ใช้ประทับตราหนังสือ</a:t>
            </a:r>
          </a:p>
          <a:p>
            <a:pPr marL="0" indent="0">
              <a:buNone/>
            </a:pPr>
            <a:r>
              <a:rPr lang="th-TH" i="1" dirty="0"/>
              <a:t> </a:t>
            </a:r>
            <a:r>
              <a:rPr lang="th-TH" i="1" dirty="0" smtClean="0"/>
              <a:t>   </a:t>
            </a:r>
            <a:r>
              <a:rPr lang="en-US" sz="2200" i="1" dirty="0" smtClean="0">
                <a:cs typeface="+mj-cs"/>
              </a:rPr>
              <a:t>2.4 </a:t>
            </a:r>
            <a:r>
              <a:rPr lang="en-US" i="1" dirty="0" smtClean="0"/>
              <a:t> </a:t>
            </a:r>
            <a:r>
              <a:rPr lang="th-TH" i="1" dirty="0" smtClean="0"/>
              <a:t>นำตัวเล่มออกให้บริการ โดยใส่ไม้แขวน</a:t>
            </a:r>
            <a:endParaRPr lang="th-TH" i="1" dirty="0"/>
          </a:p>
        </p:txBody>
      </p:sp>
    </p:spTree>
    <p:extLst>
      <p:ext uri="{BB962C8B-B14F-4D97-AF65-F5344CB8AC3E}">
        <p14:creationId xmlns:p14="http://schemas.microsoft.com/office/powerpoint/2010/main" val="153202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   </a:t>
            </a:r>
            <a:r>
              <a:rPr lang="en-US" sz="2000" dirty="0" smtClean="0">
                <a:cs typeface="+mj-cs"/>
              </a:rPr>
              <a:t>3.</a:t>
            </a:r>
            <a:r>
              <a:rPr lang="en-US" dirty="0" smtClean="0"/>
              <a:t> </a:t>
            </a:r>
            <a:r>
              <a:rPr lang="th-TH" dirty="0" smtClean="0"/>
              <a:t>การประทับตราหนังสือพิมพ์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 </a:t>
            </a:r>
            <a:r>
              <a:rPr lang="en-US" sz="2000" dirty="0" smtClean="0">
                <a:cs typeface="+mj-cs"/>
              </a:rPr>
              <a:t>3.1</a:t>
            </a:r>
            <a:r>
              <a:rPr lang="en-US" dirty="0" smtClean="0"/>
              <a:t> </a:t>
            </a:r>
            <a:r>
              <a:rPr lang="th-TH" dirty="0" smtClean="0"/>
              <a:t>การประทับตราหนังสือพิมพ์รายวัน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         ตารางแสดงการประทับตราหนังสือพิมพ์</a:t>
            </a: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255845"/>
              </p:ext>
            </p:extLst>
          </p:nvPr>
        </p:nvGraphicFramePr>
        <p:xfrm>
          <a:off x="2339752" y="3645024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  <a:gridCol w="2711624"/>
              </a:tblGrid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ตำแหน่งที่ประทับ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ข้อความที่ประทับ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 </a:t>
                      </a:r>
                      <a:r>
                        <a:rPr lang="th-TH" dirty="0" smtClean="0"/>
                        <a:t>หน้าแรกบริเวณที่ว่างด้านบน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th-TH" dirty="0" smtClean="0"/>
                        <a:t>ชื่อหน่วยงาน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253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75656" y="692696"/>
            <a:ext cx="7498080" cy="4800600"/>
          </a:xfrm>
        </p:spPr>
        <p:txBody>
          <a:bodyPr/>
          <a:lstStyle/>
          <a:p>
            <a:pPr marL="0" indent="0">
              <a:buNone/>
            </a:pPr>
            <a:r>
              <a:rPr lang="th-TH" sz="2000" dirty="0" smtClean="0">
                <a:cs typeface="+mj-cs"/>
              </a:rPr>
              <a:t>   </a:t>
            </a:r>
            <a:r>
              <a:rPr lang="en-US" sz="2000" dirty="0" smtClean="0">
                <a:cs typeface="+mj-cs"/>
              </a:rPr>
              <a:t>3.2 </a:t>
            </a:r>
            <a:r>
              <a:rPr lang="th-TH" dirty="0" smtClean="0"/>
              <a:t>การประทับตราหนังสือพิมพ์รายสัปดาห์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     ตารางแสดงการประทับตราหนังสือพิมพ์รายสัปดาห์</a:t>
            </a: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217694"/>
              </p:ext>
            </p:extLst>
          </p:nvPr>
        </p:nvGraphicFramePr>
        <p:xfrm>
          <a:off x="1763688" y="2420888"/>
          <a:ext cx="60960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42344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cs typeface="+mj-cs"/>
                        </a:rPr>
                        <a:t>   ตำแหน่งที่ประทับ</a:t>
                      </a:r>
                      <a:endParaRPr lang="th-TH" sz="2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cs typeface="+mj-cs"/>
                        </a:rPr>
                        <a:t>  ข้อความที่ประทับ</a:t>
                      </a:r>
                      <a:endParaRPr lang="th-TH" sz="2000" dirty="0">
                        <a:cs typeface="+mj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cs typeface="+mj-cs"/>
                        </a:rPr>
                        <a:t>1.</a:t>
                      </a:r>
                      <a:r>
                        <a:rPr lang="th-TH" sz="2800" dirty="0" smtClean="0">
                          <a:cs typeface="+mj-cs"/>
                        </a:rPr>
                        <a:t>หน้าปก</a:t>
                      </a:r>
                      <a:endParaRPr lang="th-TH" sz="28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cs typeface="+mj-cs"/>
                        </a:rPr>
                        <a:t>-</a:t>
                      </a:r>
                      <a:r>
                        <a:rPr lang="th-TH" sz="2800" dirty="0" smtClean="0">
                          <a:cs typeface="+mj-cs"/>
                        </a:rPr>
                        <a:t>ชื่อหน่วยงาน</a:t>
                      </a:r>
                      <a:endParaRPr lang="th-TH" sz="2800" dirty="0">
                        <a:cs typeface="+mj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cs typeface="+mj-cs"/>
                        </a:rPr>
                        <a:t>2. </a:t>
                      </a:r>
                      <a:r>
                        <a:rPr lang="th-TH" sz="2800" dirty="0" smtClean="0">
                          <a:cs typeface="+mj-cs"/>
                        </a:rPr>
                        <a:t>หน้าปกใน</a:t>
                      </a:r>
                      <a:endParaRPr lang="th-TH" sz="28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cs typeface="+mj-cs"/>
                        </a:rPr>
                        <a:t>-</a:t>
                      </a:r>
                      <a:r>
                        <a:rPr lang="th-TH" sz="2800" dirty="0" smtClean="0">
                          <a:cs typeface="+mj-cs"/>
                        </a:rPr>
                        <a:t>ชื่อหน่วยงาน</a:t>
                      </a:r>
                      <a:r>
                        <a:rPr lang="th-TH" sz="2800" baseline="0" dirty="0" smtClean="0">
                          <a:cs typeface="+mj-cs"/>
                        </a:rPr>
                        <a:t> สติ๊กเกอร์  </a:t>
                      </a:r>
                    </a:p>
                    <a:p>
                      <a:r>
                        <a:rPr lang="th-TH" sz="2800" baseline="0" dirty="0" smtClean="0">
                          <a:cs typeface="+mj-cs"/>
                        </a:rPr>
                        <a:t>  บาร์โค้ด</a:t>
                      </a:r>
                      <a:endParaRPr lang="th-TH" sz="2800" dirty="0">
                        <a:cs typeface="+mj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cs typeface="+mj-cs"/>
                        </a:rPr>
                        <a:t>3. </a:t>
                      </a:r>
                      <a:r>
                        <a:rPr lang="th-TH" sz="2800" dirty="0" smtClean="0">
                          <a:cs typeface="+mj-cs"/>
                        </a:rPr>
                        <a:t>หน้าลับเฉพาะ</a:t>
                      </a:r>
                      <a:endParaRPr lang="th-TH" sz="28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cs typeface="+mj-cs"/>
                        </a:rPr>
                        <a:t>-</a:t>
                      </a:r>
                      <a:r>
                        <a:rPr lang="th-TH" sz="2800" dirty="0" smtClean="0">
                          <a:cs typeface="+mj-cs"/>
                        </a:rPr>
                        <a:t>ชื่อหน่วยงาน</a:t>
                      </a:r>
                      <a:endParaRPr lang="th-TH" sz="2800" dirty="0">
                        <a:cs typeface="+mj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cs typeface="+mj-cs"/>
                        </a:rPr>
                        <a:t>4. </a:t>
                      </a:r>
                      <a:r>
                        <a:rPr lang="th-TH" sz="2800" dirty="0" smtClean="0">
                          <a:cs typeface="+mj-cs"/>
                        </a:rPr>
                        <a:t>หน้าสุดท้าย</a:t>
                      </a:r>
                      <a:endParaRPr lang="th-TH" sz="28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cs typeface="+mj-cs"/>
                        </a:rPr>
                        <a:t>-</a:t>
                      </a:r>
                      <a:r>
                        <a:rPr lang="th-TH" sz="2800" dirty="0" smtClean="0">
                          <a:cs typeface="+mj-cs"/>
                        </a:rPr>
                        <a:t>ชื่อหน่วยงาน</a:t>
                      </a:r>
                      <a:endParaRPr lang="th-TH" sz="2800" dirty="0">
                        <a:cs typeface="+mj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248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 smtClean="0"/>
              <a:t>                     จบแล้วค่ะ</a:t>
            </a:r>
            <a:endParaRPr lang="th-TH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th-TH" dirty="0" smtClean="0"/>
          </a:p>
          <a:p>
            <a:pPr marL="82296" indent="0">
              <a:buNone/>
            </a:pPr>
            <a:endParaRPr lang="th-TH" dirty="0" smtClean="0"/>
          </a:p>
          <a:p>
            <a:pPr marL="82296" indent="0">
              <a:buNone/>
            </a:pPr>
            <a:endParaRPr lang="th-TH" dirty="0"/>
          </a:p>
          <a:p>
            <a:pPr marL="82296" indent="0">
              <a:buNone/>
            </a:pPr>
            <a:r>
              <a:rPr lang="th-TH" smtClean="0"/>
              <a:t>                               </a:t>
            </a:r>
            <a:endParaRPr lang="th-TH" sz="8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46" y="1497054"/>
            <a:ext cx="8128000" cy="6888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19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03648" y="1052736"/>
            <a:ext cx="7498080" cy="4800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h-TH" dirty="0" smtClean="0"/>
              <a:t>      </a:t>
            </a:r>
            <a:r>
              <a:rPr lang="en-US" sz="2400" dirty="0" smtClean="0">
                <a:cs typeface="+mj-cs"/>
              </a:rPr>
              <a:t>(3)</a:t>
            </a:r>
            <a:r>
              <a:rPr lang="en-US" dirty="0" smtClean="0"/>
              <a:t> </a:t>
            </a:r>
            <a:r>
              <a:rPr lang="th-TH" dirty="0" smtClean="0"/>
              <a:t>การจัดซื้อจากร้านหนังสือ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</a:t>
            </a:r>
            <a:r>
              <a:rPr lang="en-US" sz="2400" dirty="0" smtClean="0">
                <a:cs typeface="+mj-cs"/>
              </a:rPr>
              <a:t>(4)</a:t>
            </a:r>
            <a:r>
              <a:rPr lang="en-US" dirty="0" smtClean="0"/>
              <a:t> </a:t>
            </a:r>
            <a:r>
              <a:rPr lang="th-TH" dirty="0" smtClean="0"/>
              <a:t>การจัดซื้อผ่านเว็บไซต์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</a:t>
            </a:r>
            <a:r>
              <a:rPr lang="en-US" sz="2400" dirty="0" smtClean="0">
                <a:cs typeface="+mj-cs"/>
              </a:rPr>
              <a:t>2)</a:t>
            </a:r>
            <a:r>
              <a:rPr lang="en-US" dirty="0" smtClean="0"/>
              <a:t> </a:t>
            </a:r>
            <a:r>
              <a:rPr lang="th-TH" dirty="0" smtClean="0"/>
              <a:t>การขอรับอภินันทนาการ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</a:t>
            </a:r>
            <a:r>
              <a:rPr lang="en-US" sz="2400" dirty="0" smtClean="0">
                <a:cs typeface="+mj-cs"/>
              </a:rPr>
              <a:t>(1)</a:t>
            </a:r>
            <a:r>
              <a:rPr lang="en-US" dirty="0" smtClean="0"/>
              <a:t> </a:t>
            </a:r>
            <a:r>
              <a:rPr lang="th-TH" dirty="0" smtClean="0"/>
              <a:t>เกณฑ์การคัดเลือกหนังสืออภินันทนาการ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</a:t>
            </a:r>
            <a:r>
              <a:rPr lang="en-US" sz="2400" dirty="0" smtClean="0">
                <a:cs typeface="+mj-cs"/>
              </a:rPr>
              <a:t>(2)</a:t>
            </a:r>
            <a:r>
              <a:rPr lang="en-US" dirty="0" smtClean="0"/>
              <a:t> </a:t>
            </a:r>
            <a:r>
              <a:rPr lang="th-TH" dirty="0" smtClean="0"/>
              <a:t>วิธีการขอรับอภินันทนาการ</a:t>
            </a:r>
          </a:p>
          <a:p>
            <a:pPr marL="0" indent="0">
              <a:buNone/>
            </a:pPr>
            <a:r>
              <a:rPr lang="th-TH" b="1" dirty="0" smtClean="0"/>
              <a:t>การจัดหาวารสาร</a:t>
            </a:r>
          </a:p>
          <a:p>
            <a:pPr marL="0" indent="0">
              <a:buNone/>
            </a:pPr>
            <a:r>
              <a:rPr lang="th-TH" b="1" dirty="0"/>
              <a:t> </a:t>
            </a:r>
            <a:r>
              <a:rPr lang="th-TH" b="1" dirty="0" smtClean="0"/>
              <a:t> </a:t>
            </a:r>
            <a:r>
              <a:rPr lang="en-US" sz="2400" i="1" dirty="0" smtClean="0">
                <a:cs typeface="+mj-cs"/>
              </a:rPr>
              <a:t>1.</a:t>
            </a:r>
            <a:r>
              <a:rPr lang="en-US" i="1" dirty="0" smtClean="0"/>
              <a:t> </a:t>
            </a:r>
            <a:r>
              <a:rPr lang="th-TH" i="1" dirty="0" smtClean="0"/>
              <a:t>การคัดเลือกและประเมินคุณค่าวารสาร</a:t>
            </a:r>
          </a:p>
          <a:p>
            <a:pPr marL="0" indent="0">
              <a:buNone/>
            </a:pPr>
            <a:r>
              <a:rPr lang="th-TH" i="1" dirty="0"/>
              <a:t> </a:t>
            </a:r>
            <a:r>
              <a:rPr lang="th-TH" i="1" dirty="0" smtClean="0"/>
              <a:t>    </a:t>
            </a:r>
            <a:r>
              <a:rPr lang="en-US" sz="2400" dirty="0" smtClean="0">
                <a:cs typeface="+mj-cs"/>
              </a:rPr>
              <a:t>1)</a:t>
            </a:r>
            <a:r>
              <a:rPr lang="en-US" dirty="0" smtClean="0"/>
              <a:t> </a:t>
            </a:r>
            <a:r>
              <a:rPr lang="th-TH" dirty="0" smtClean="0"/>
              <a:t>ความน่าเชื่อถือ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</a:t>
            </a:r>
            <a:r>
              <a:rPr lang="en-US" sz="2400" dirty="0" smtClean="0">
                <a:cs typeface="+mj-cs"/>
              </a:rPr>
              <a:t>2) </a:t>
            </a:r>
            <a:r>
              <a:rPr lang="th-TH" dirty="0" smtClean="0"/>
              <a:t>ขอบเขตเนื้อหาสาระ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</a:t>
            </a:r>
            <a:r>
              <a:rPr lang="th-TH" dirty="0"/>
              <a:t> </a:t>
            </a:r>
            <a:r>
              <a:rPr lang="en-US" sz="2400" dirty="0" smtClean="0">
                <a:cs typeface="+mj-cs"/>
              </a:rPr>
              <a:t>3)</a:t>
            </a:r>
            <a:r>
              <a:rPr lang="en-US" dirty="0" smtClean="0"/>
              <a:t> </a:t>
            </a:r>
            <a:r>
              <a:rPr lang="th-TH" dirty="0" smtClean="0"/>
              <a:t>การนำเสนอเนื้อหา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</a:t>
            </a:r>
            <a:r>
              <a:rPr lang="th-TH" dirty="0"/>
              <a:t> </a:t>
            </a:r>
            <a:r>
              <a:rPr lang="en-US" sz="2400" dirty="0" smtClean="0">
                <a:cs typeface="+mj-cs"/>
              </a:rPr>
              <a:t>4)</a:t>
            </a:r>
            <a:r>
              <a:rPr lang="en-US" dirty="0" smtClean="0"/>
              <a:t> </a:t>
            </a:r>
            <a:r>
              <a:rPr lang="th-TH" dirty="0" smtClean="0"/>
              <a:t>ลักษณะทางกายภาพ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6701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03648" y="1196752"/>
            <a:ext cx="7498080" cy="4800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h-TH" dirty="0" smtClean="0"/>
              <a:t>  </a:t>
            </a:r>
            <a:r>
              <a:rPr lang="en-US" sz="2200" i="1" dirty="0" smtClean="0">
                <a:cs typeface="+mj-cs"/>
              </a:rPr>
              <a:t>2.</a:t>
            </a:r>
            <a:r>
              <a:rPr lang="en-US" i="1" dirty="0" smtClean="0"/>
              <a:t> </a:t>
            </a:r>
            <a:r>
              <a:rPr lang="th-TH" i="1" dirty="0" smtClean="0"/>
              <a:t>วิธีการจัดหาวารสาร</a:t>
            </a:r>
            <a:endParaRPr lang="th-TH" dirty="0" smtClean="0"/>
          </a:p>
          <a:p>
            <a:pPr marL="0" indent="0">
              <a:buNone/>
            </a:pPr>
            <a:r>
              <a:rPr lang="th-TH" i="1" dirty="0"/>
              <a:t> </a:t>
            </a:r>
            <a:r>
              <a:rPr lang="th-TH" i="1" dirty="0" smtClean="0"/>
              <a:t>    </a:t>
            </a:r>
            <a:r>
              <a:rPr lang="en-US" sz="2200" dirty="0" smtClean="0">
                <a:cs typeface="+mj-cs"/>
              </a:rPr>
              <a:t>1)</a:t>
            </a:r>
            <a:r>
              <a:rPr lang="en-US" dirty="0" smtClean="0"/>
              <a:t> </a:t>
            </a:r>
            <a:r>
              <a:rPr lang="th-TH" dirty="0" smtClean="0"/>
              <a:t>การบอกรับเป็นสมาชิก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 </a:t>
            </a:r>
            <a:r>
              <a:rPr lang="en-US" sz="2200" dirty="0" smtClean="0">
                <a:cs typeface="+mj-cs"/>
              </a:rPr>
              <a:t>(1)</a:t>
            </a:r>
            <a:r>
              <a:rPr lang="en-US" dirty="0" smtClean="0"/>
              <a:t> </a:t>
            </a:r>
            <a:r>
              <a:rPr lang="th-TH" dirty="0" smtClean="0"/>
              <a:t>การบอกรับโดยตรงจากสำนักพิมพ์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 </a:t>
            </a:r>
            <a:r>
              <a:rPr lang="en-US" sz="2200" dirty="0" smtClean="0">
                <a:cs typeface="+mj-cs"/>
              </a:rPr>
              <a:t>(2)</a:t>
            </a:r>
            <a:r>
              <a:rPr lang="en-US" dirty="0" smtClean="0"/>
              <a:t> </a:t>
            </a:r>
            <a:r>
              <a:rPr lang="th-TH" dirty="0" smtClean="0"/>
              <a:t>การบอกรับผ่านตัวแทนจำหน่าย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</a:t>
            </a:r>
            <a:r>
              <a:rPr lang="en-US" sz="2200" dirty="0" smtClean="0">
                <a:cs typeface="+mj-cs"/>
              </a:rPr>
              <a:t>2)</a:t>
            </a:r>
            <a:r>
              <a:rPr lang="en-US" dirty="0" smtClean="0"/>
              <a:t> </a:t>
            </a:r>
            <a:r>
              <a:rPr lang="th-TH" dirty="0" smtClean="0"/>
              <a:t>การสมัครเป็นสมาชิกสมาคมวิชาการ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</a:t>
            </a:r>
            <a:r>
              <a:rPr lang="en-US" sz="2200" dirty="0" smtClean="0">
                <a:cs typeface="+mj-cs"/>
              </a:rPr>
              <a:t>3)</a:t>
            </a:r>
            <a:r>
              <a:rPr lang="en-US" dirty="0" smtClean="0"/>
              <a:t> </a:t>
            </a:r>
            <a:r>
              <a:rPr lang="th-TH" dirty="0" smtClean="0"/>
              <a:t>การได้รับวารสารเป็นอภินันทนาการ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</a:t>
            </a:r>
            <a:r>
              <a:rPr lang="th-TH" dirty="0"/>
              <a:t> </a:t>
            </a:r>
            <a:r>
              <a:rPr lang="en-US" sz="2200" dirty="0" smtClean="0">
                <a:cs typeface="+mj-cs"/>
              </a:rPr>
              <a:t>4) </a:t>
            </a:r>
            <a:r>
              <a:rPr lang="th-TH" dirty="0" smtClean="0"/>
              <a:t>การแลกเปลี่ยนวารสาร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   </a:t>
            </a:r>
            <a:r>
              <a:rPr lang="en-US" dirty="0" smtClean="0"/>
              <a:t>- </a:t>
            </a:r>
            <a:r>
              <a:rPr lang="th-TH" dirty="0" smtClean="0"/>
              <a:t>การจัดหาวารสารฉบับพิมพ์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   </a:t>
            </a:r>
            <a:r>
              <a:rPr lang="en-US" dirty="0" smtClean="0"/>
              <a:t>- </a:t>
            </a:r>
            <a:r>
              <a:rPr lang="th-TH" dirty="0" smtClean="0"/>
              <a:t>การจัดหาวารสารอิเล็กทรอนิกส์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78527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03648" y="1340768"/>
            <a:ext cx="7498080" cy="4800600"/>
          </a:xfrm>
        </p:spPr>
        <p:txBody>
          <a:bodyPr/>
          <a:lstStyle/>
          <a:p>
            <a:pPr marL="0" indent="0">
              <a:buNone/>
            </a:pPr>
            <a:r>
              <a:rPr lang="th-TH" b="1" dirty="0" smtClean="0"/>
              <a:t>การจัดหาหนังสือพิมพ์</a:t>
            </a:r>
          </a:p>
          <a:p>
            <a:pPr marL="0" indent="0">
              <a:buNone/>
            </a:pPr>
            <a:r>
              <a:rPr lang="th-TH" sz="2000" dirty="0">
                <a:cs typeface="+mj-cs"/>
              </a:rPr>
              <a:t> </a:t>
            </a:r>
            <a:r>
              <a:rPr lang="th-TH" sz="2000" dirty="0" smtClean="0">
                <a:cs typeface="+mj-cs"/>
              </a:rPr>
              <a:t>  </a:t>
            </a:r>
            <a:r>
              <a:rPr lang="en-US" sz="2000" dirty="0" smtClean="0">
                <a:cs typeface="+mj-cs"/>
              </a:rPr>
              <a:t>1.</a:t>
            </a:r>
            <a:r>
              <a:rPr lang="th-TH" dirty="0" smtClean="0"/>
              <a:t> การเลือกและประเมินคุณค่าหนังสือพิมพ์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 </a:t>
            </a:r>
            <a:r>
              <a:rPr lang="en-US" sz="2000" dirty="0" smtClean="0">
                <a:cs typeface="+mj-cs"/>
              </a:rPr>
              <a:t>1)</a:t>
            </a:r>
            <a:r>
              <a:rPr lang="en-US" dirty="0" smtClean="0"/>
              <a:t> </a:t>
            </a:r>
            <a:r>
              <a:rPr lang="th-TH" dirty="0" smtClean="0"/>
              <a:t>ข่าว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 </a:t>
            </a:r>
            <a:r>
              <a:rPr lang="en-US" sz="2000" dirty="0" smtClean="0">
                <a:cs typeface="+mj-cs"/>
              </a:rPr>
              <a:t>2)</a:t>
            </a:r>
            <a:r>
              <a:rPr lang="en-US" dirty="0" smtClean="0"/>
              <a:t> </a:t>
            </a:r>
            <a:r>
              <a:rPr lang="th-TH" dirty="0" smtClean="0"/>
              <a:t>บทบรรณาธิการ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 </a:t>
            </a:r>
            <a:r>
              <a:rPr lang="en-US" sz="2000" dirty="0" smtClean="0">
                <a:cs typeface="+mj-cs"/>
              </a:rPr>
              <a:t>3)</a:t>
            </a:r>
            <a:r>
              <a:rPr lang="en-US" dirty="0" smtClean="0"/>
              <a:t> </a:t>
            </a:r>
            <a:r>
              <a:rPr lang="th-TH" dirty="0" smtClean="0"/>
              <a:t>บทความ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</a:t>
            </a:r>
            <a:r>
              <a:rPr lang="th-TH" dirty="0"/>
              <a:t> </a:t>
            </a:r>
            <a:r>
              <a:rPr lang="en-US" sz="2000" dirty="0" smtClean="0">
                <a:cs typeface="+mj-cs"/>
              </a:rPr>
              <a:t>4)</a:t>
            </a:r>
            <a:r>
              <a:rPr lang="en-US" dirty="0" smtClean="0"/>
              <a:t> </a:t>
            </a:r>
            <a:r>
              <a:rPr lang="th-TH" dirty="0" smtClean="0"/>
              <a:t>คอลัมน์เบ็ดเตล็ด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 </a:t>
            </a:r>
            <a:r>
              <a:rPr lang="en-US" sz="2000" dirty="0" smtClean="0">
                <a:cs typeface="+mj-cs"/>
              </a:rPr>
              <a:t>5)</a:t>
            </a:r>
            <a:r>
              <a:rPr lang="en-US" dirty="0" smtClean="0"/>
              <a:t> </a:t>
            </a:r>
            <a:r>
              <a:rPr lang="th-TH" dirty="0" smtClean="0"/>
              <a:t>ภาพข่าวและโฆษณา</a:t>
            </a:r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4408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31640" y="980728"/>
            <a:ext cx="7498080" cy="4800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h-TH" sz="2800" dirty="0" smtClean="0"/>
              <a:t>  </a:t>
            </a:r>
            <a:r>
              <a:rPr lang="en-US" sz="2800" i="1" dirty="0" smtClean="0"/>
              <a:t>2. </a:t>
            </a:r>
            <a:r>
              <a:rPr lang="th-TH" sz="2800" i="1" dirty="0" smtClean="0"/>
              <a:t>วิธีการจัดหาหนังสือพิมพ์</a:t>
            </a:r>
            <a:r>
              <a:rPr lang="en-US" sz="2800" i="1" dirty="0" smtClean="0"/>
              <a:t>- </a:t>
            </a:r>
            <a:r>
              <a:rPr lang="th-TH" sz="2800" dirty="0" smtClean="0"/>
              <a:t>การบอกรับหนังสือพิมพ์จะมีขั้นตอนคล้ายคลึงกับการบอกรับวารสาร โดยวิธีการบอกรับผ่านร้านจำหน่ายหนังสือ ซึ่งเป็นวิธีที่สะดวกที่สุด ปัจจุบันหนังสือพิมพ์ออนไลน์หรือหนังสือพิมพ์อิเล็กทรอนิกส์ได้รับความนิยม เนื่องจากสะดวกและรวดเร็วในการเข้าถึงข้อมูลข่าวสาร อีกทั้งให้บริการโดยไม่คิด</a:t>
            </a:r>
            <a:r>
              <a:rPr lang="th-TH" sz="2800" dirty="0" err="1" smtClean="0"/>
              <a:t>มุล</a:t>
            </a:r>
            <a:r>
              <a:rPr lang="th-TH" sz="2800" dirty="0" smtClean="0"/>
              <a:t>ค่า</a:t>
            </a:r>
          </a:p>
          <a:p>
            <a:pPr marL="0" indent="0">
              <a:buNone/>
            </a:pPr>
            <a:r>
              <a:rPr lang="th-TH" sz="2800" i="1" dirty="0"/>
              <a:t> </a:t>
            </a:r>
            <a:r>
              <a:rPr lang="th-TH" sz="2800" i="1" dirty="0" smtClean="0"/>
              <a:t>  </a:t>
            </a:r>
            <a:r>
              <a:rPr lang="en-US" sz="2800" i="1" dirty="0" smtClean="0"/>
              <a:t>3. </a:t>
            </a:r>
            <a:r>
              <a:rPr lang="th-TH" sz="2800" i="1" dirty="0" smtClean="0"/>
              <a:t>คู่มือในการพิจารณาคัดเลือกวารสารและหนังสือพิมพ์</a:t>
            </a:r>
          </a:p>
          <a:p>
            <a:pPr marL="0" indent="0">
              <a:buNone/>
            </a:pPr>
            <a:r>
              <a:rPr lang="th-TH" sz="2800" i="1" dirty="0"/>
              <a:t> </a:t>
            </a:r>
            <a:r>
              <a:rPr lang="th-TH" sz="2800" i="1" dirty="0" smtClean="0"/>
              <a:t>      </a:t>
            </a:r>
            <a:r>
              <a:rPr lang="en-US" sz="2800" i="1" dirty="0" smtClean="0"/>
              <a:t>1)</a:t>
            </a:r>
            <a:r>
              <a:rPr lang="th-TH" sz="2800" i="1" dirty="0"/>
              <a:t> </a:t>
            </a:r>
            <a:r>
              <a:rPr lang="en-US" sz="2800" i="1" dirty="0" smtClean="0"/>
              <a:t>Journal Link</a:t>
            </a:r>
          </a:p>
          <a:p>
            <a:pPr marL="0" indent="0">
              <a:buNone/>
            </a:pPr>
            <a:r>
              <a:rPr lang="en-US" sz="2800" i="1" dirty="0"/>
              <a:t> </a:t>
            </a:r>
            <a:r>
              <a:rPr lang="en-US" sz="2800" i="1" dirty="0" smtClean="0"/>
              <a:t>     2) Ulrich’s International Periodicals Directory</a:t>
            </a:r>
          </a:p>
          <a:p>
            <a:pPr marL="0" indent="0">
              <a:buNone/>
            </a:pPr>
            <a:r>
              <a:rPr lang="en-US" sz="2800" i="1" dirty="0"/>
              <a:t> </a:t>
            </a:r>
            <a:r>
              <a:rPr lang="en-US" sz="2800" i="1" dirty="0" smtClean="0"/>
              <a:t>     3) </a:t>
            </a:r>
            <a:r>
              <a:rPr lang="th-TH" sz="2800" i="1" dirty="0" smtClean="0"/>
              <a:t>ฐานข้อมูลวารสารวิชาการของศูนย์ดรรชนีการอ้างอิงวารสารไทย </a:t>
            </a:r>
            <a:r>
              <a:rPr lang="en-US" sz="2800" i="1" dirty="0" smtClean="0"/>
              <a:t>(Thai-Journal Citation Index Center-TCI)</a:t>
            </a:r>
          </a:p>
          <a:p>
            <a:pPr marL="0" indent="0">
              <a:buNone/>
            </a:pPr>
            <a:r>
              <a:rPr lang="en-US" sz="2800" i="1" dirty="0"/>
              <a:t> </a:t>
            </a:r>
            <a:r>
              <a:rPr lang="en-US" sz="2800" i="1" dirty="0" smtClean="0"/>
              <a:t>   </a:t>
            </a:r>
            <a:endParaRPr lang="th-TH" sz="2800" i="1" dirty="0"/>
          </a:p>
        </p:txBody>
      </p:sp>
    </p:spTree>
    <p:extLst>
      <p:ext uri="{BB962C8B-B14F-4D97-AF65-F5344CB8AC3E}">
        <p14:creationId xmlns:p14="http://schemas.microsoft.com/office/powerpoint/2010/main" val="162975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75656" y="1124744"/>
            <a:ext cx="7498080" cy="4800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h-TH" b="1" dirty="0" smtClean="0"/>
              <a:t>การจัดหาสื่อโสตทัศน์</a:t>
            </a:r>
          </a:p>
          <a:p>
            <a:pPr marL="0" indent="0">
              <a:buNone/>
            </a:pPr>
            <a:r>
              <a:rPr lang="th-TH" b="1" dirty="0"/>
              <a:t> </a:t>
            </a:r>
            <a:r>
              <a:rPr lang="th-TH" b="1" dirty="0" smtClean="0"/>
              <a:t>  </a:t>
            </a:r>
            <a:r>
              <a:rPr lang="en-US" dirty="0" smtClean="0"/>
              <a:t>1. </a:t>
            </a:r>
            <a:r>
              <a:rPr lang="th-TH" dirty="0" smtClean="0"/>
              <a:t>การคัดเลือกและประเมินคุณค่าสื่อโสตทัศน์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  </a:t>
            </a:r>
            <a:r>
              <a:rPr lang="en-US" dirty="0" smtClean="0"/>
              <a:t>1) </a:t>
            </a:r>
            <a:r>
              <a:rPr lang="th-TH" dirty="0" smtClean="0"/>
              <a:t>ความน่าเชื่อถือ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  </a:t>
            </a:r>
            <a:r>
              <a:rPr lang="en-US" dirty="0" smtClean="0"/>
              <a:t>2) </a:t>
            </a:r>
            <a:r>
              <a:rPr lang="th-TH" dirty="0" smtClean="0"/>
              <a:t>ขอบเขตเนื้อหาสาระ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  </a:t>
            </a:r>
            <a:r>
              <a:rPr lang="en-US" dirty="0" smtClean="0"/>
              <a:t>3) </a:t>
            </a:r>
            <a:r>
              <a:rPr lang="th-TH" dirty="0" smtClean="0"/>
              <a:t>เทคนิคการผลิต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  </a:t>
            </a:r>
            <a:r>
              <a:rPr lang="en-US" dirty="0" smtClean="0"/>
              <a:t>4) </a:t>
            </a:r>
            <a:r>
              <a:rPr lang="th-TH" dirty="0" smtClean="0"/>
              <a:t>ความเหมาะสมในการนำมาใช้งาน</a:t>
            </a:r>
          </a:p>
          <a:p>
            <a:pPr marL="0" indent="0">
              <a:buNone/>
            </a:pPr>
            <a:r>
              <a:rPr lang="th-TH" dirty="0">
                <a:solidFill>
                  <a:srgbClr val="FF0000"/>
                </a:solidFill>
              </a:rPr>
              <a:t> </a:t>
            </a:r>
            <a:r>
              <a:rPr lang="th-TH" dirty="0" smtClean="0">
                <a:solidFill>
                  <a:srgbClr val="FF0000"/>
                </a:solidFill>
              </a:rPr>
              <a:t>  </a:t>
            </a:r>
            <a:r>
              <a:rPr lang="en-US" dirty="0" smtClean="0"/>
              <a:t>2. </a:t>
            </a:r>
            <a:r>
              <a:rPr lang="th-TH" dirty="0" smtClean="0"/>
              <a:t>วิธีการจัดหาสื่อโสตทัศน์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  </a:t>
            </a:r>
            <a:r>
              <a:rPr lang="en-US" dirty="0" smtClean="0"/>
              <a:t>1) </a:t>
            </a:r>
            <a:r>
              <a:rPr lang="th-TH" dirty="0" smtClean="0"/>
              <a:t>การจัดซื้อ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  </a:t>
            </a:r>
            <a:r>
              <a:rPr lang="en-US" dirty="0" smtClean="0"/>
              <a:t>2) </a:t>
            </a:r>
            <a:r>
              <a:rPr lang="th-TH" dirty="0" smtClean="0"/>
              <a:t>การขออภินันทนาการ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  </a:t>
            </a:r>
            <a:r>
              <a:rPr lang="en-US" dirty="0" smtClean="0"/>
              <a:t>3) </a:t>
            </a:r>
            <a:r>
              <a:rPr lang="th-TH" dirty="0" smtClean="0"/>
              <a:t>การสำเนา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  </a:t>
            </a:r>
            <a:r>
              <a:rPr lang="en-US" dirty="0" smtClean="0"/>
              <a:t>4)</a:t>
            </a:r>
            <a:r>
              <a:rPr lang="th-TH" dirty="0" smtClean="0"/>
              <a:t> การแลกเปลี่ยน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  </a:t>
            </a:r>
            <a:r>
              <a:rPr lang="en-US" dirty="0" smtClean="0"/>
              <a:t>5) </a:t>
            </a:r>
            <a:r>
              <a:rPr lang="th-TH" dirty="0" smtClean="0"/>
              <a:t>การผลิต</a:t>
            </a:r>
          </a:p>
          <a:p>
            <a:pPr marL="0" indent="0">
              <a:buNone/>
            </a:pPr>
            <a:r>
              <a:rPr lang="th-TH" dirty="0">
                <a:solidFill>
                  <a:srgbClr val="FF0000"/>
                </a:solidFill>
              </a:rPr>
              <a:t> </a:t>
            </a:r>
            <a:r>
              <a:rPr lang="th-TH" dirty="0" smtClean="0">
                <a:solidFill>
                  <a:srgbClr val="FF0000"/>
                </a:solidFill>
              </a:rPr>
              <a:t>   </a:t>
            </a:r>
            <a:endParaRPr lang="th-TH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71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03648" y="908720"/>
            <a:ext cx="7498080" cy="4800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h-TH" dirty="0" smtClean="0"/>
              <a:t>  </a:t>
            </a:r>
            <a:r>
              <a:rPr lang="en-US" i="1" dirty="0" smtClean="0"/>
              <a:t>3. </a:t>
            </a:r>
            <a:r>
              <a:rPr lang="th-TH" i="1" dirty="0" smtClean="0"/>
              <a:t>คู่มือที่ใช้ในการพิจารณาคัดเลือกสื่อโสตทัศน์</a:t>
            </a:r>
          </a:p>
          <a:p>
            <a:pPr marL="0" indent="0">
              <a:buNone/>
            </a:pPr>
            <a:r>
              <a:rPr lang="th-TH" i="1" dirty="0"/>
              <a:t> </a:t>
            </a:r>
            <a:r>
              <a:rPr lang="th-TH" i="1" dirty="0" smtClean="0"/>
              <a:t>    </a:t>
            </a:r>
            <a:r>
              <a:rPr lang="en-US" i="1" dirty="0" smtClean="0"/>
              <a:t>1) </a:t>
            </a:r>
            <a:r>
              <a:rPr lang="th-TH" i="1" dirty="0" smtClean="0"/>
              <a:t>บรรณานุกรม</a:t>
            </a:r>
            <a:r>
              <a:rPr lang="en-US" i="1" dirty="0" smtClean="0"/>
              <a:t>/</a:t>
            </a:r>
            <a:r>
              <a:rPr lang="th-TH" i="1" dirty="0" smtClean="0"/>
              <a:t>บรรณนิทัศน์</a:t>
            </a:r>
          </a:p>
          <a:p>
            <a:pPr marL="0" indent="0">
              <a:buNone/>
            </a:pPr>
            <a:r>
              <a:rPr lang="th-TH" i="1" dirty="0"/>
              <a:t> </a:t>
            </a:r>
            <a:r>
              <a:rPr lang="th-TH" i="1" dirty="0" smtClean="0"/>
              <a:t>    </a:t>
            </a:r>
            <a:r>
              <a:rPr lang="en-US" i="1" dirty="0" smtClean="0"/>
              <a:t>2) </a:t>
            </a:r>
            <a:r>
              <a:rPr lang="th-TH" i="1" dirty="0" smtClean="0"/>
              <a:t>บทวิจารณ์</a:t>
            </a:r>
          </a:p>
          <a:p>
            <a:pPr marL="0" indent="0">
              <a:buNone/>
            </a:pPr>
            <a:r>
              <a:rPr lang="th-TH" i="1" dirty="0">
                <a:solidFill>
                  <a:srgbClr val="FF0000"/>
                </a:solidFill>
              </a:rPr>
              <a:t> </a:t>
            </a:r>
            <a:r>
              <a:rPr lang="th-TH" i="1" dirty="0" smtClean="0">
                <a:solidFill>
                  <a:srgbClr val="FF0000"/>
                </a:solidFill>
              </a:rPr>
              <a:t>    </a:t>
            </a:r>
            <a:r>
              <a:rPr lang="en-US" i="1" dirty="0" smtClean="0"/>
              <a:t>3) </a:t>
            </a:r>
            <a:r>
              <a:rPr lang="th-TH" i="1" dirty="0" smtClean="0"/>
              <a:t>สื่อโฆษณาประชาสัมพันธ์</a:t>
            </a:r>
          </a:p>
          <a:p>
            <a:pPr marL="0" indent="0">
              <a:buNone/>
            </a:pPr>
            <a:r>
              <a:rPr lang="th-TH" i="1" dirty="0">
                <a:solidFill>
                  <a:srgbClr val="FF0000"/>
                </a:solidFill>
              </a:rPr>
              <a:t> </a:t>
            </a:r>
            <a:r>
              <a:rPr lang="th-TH" i="1" dirty="0" smtClean="0">
                <a:solidFill>
                  <a:srgbClr val="FF0000"/>
                </a:solidFill>
              </a:rPr>
              <a:t>    </a:t>
            </a:r>
            <a:r>
              <a:rPr lang="en-US" i="1" dirty="0" smtClean="0"/>
              <a:t>4) </a:t>
            </a:r>
            <a:r>
              <a:rPr lang="th-TH" i="1" dirty="0" smtClean="0"/>
              <a:t>เว็บไซต์</a:t>
            </a:r>
          </a:p>
          <a:p>
            <a:pPr marL="0" indent="0">
              <a:buNone/>
            </a:pPr>
            <a:r>
              <a:rPr lang="th-TH" b="1" dirty="0" smtClean="0"/>
              <a:t>การจัดหาสื่ออิเล็กทรอนิกส์</a:t>
            </a:r>
            <a:endParaRPr lang="th-TH" dirty="0" smtClean="0"/>
          </a:p>
          <a:p>
            <a:pPr marL="0" indent="0">
              <a:buNone/>
            </a:pPr>
            <a:r>
              <a:rPr lang="th-TH" b="1" dirty="0"/>
              <a:t> </a:t>
            </a:r>
            <a:r>
              <a:rPr lang="th-TH" b="1" dirty="0" smtClean="0"/>
              <a:t> </a:t>
            </a:r>
            <a:r>
              <a:rPr lang="en-US" dirty="0" smtClean="0"/>
              <a:t>1. </a:t>
            </a:r>
            <a:r>
              <a:rPr lang="th-TH" dirty="0" smtClean="0"/>
              <a:t>การคัดเลือกและประเมินคุณค่าสื่ออิเล็กทรอนิกส์</a:t>
            </a:r>
          </a:p>
          <a:p>
            <a:pPr marL="0" indent="0">
              <a:buNone/>
            </a:pPr>
            <a:r>
              <a:rPr lang="th-TH" i="1" dirty="0"/>
              <a:t> </a:t>
            </a:r>
            <a:r>
              <a:rPr lang="th-TH" i="1" dirty="0" smtClean="0"/>
              <a:t>     </a:t>
            </a:r>
            <a:r>
              <a:rPr lang="en-US" i="1" dirty="0" smtClean="0"/>
              <a:t>1) </a:t>
            </a:r>
            <a:r>
              <a:rPr lang="th-TH" i="1" dirty="0" smtClean="0"/>
              <a:t>ความน่าเชื่อถือของผู้ผลิตและผู้ให้บริการ</a:t>
            </a:r>
          </a:p>
          <a:p>
            <a:pPr marL="0" indent="0">
              <a:buNone/>
            </a:pPr>
            <a:r>
              <a:rPr lang="th-TH" i="1" dirty="0"/>
              <a:t> </a:t>
            </a:r>
            <a:r>
              <a:rPr lang="th-TH" i="1" dirty="0" smtClean="0"/>
              <a:t>     </a:t>
            </a:r>
            <a:r>
              <a:rPr lang="en-US" i="1" dirty="0" smtClean="0"/>
              <a:t>2) </a:t>
            </a:r>
            <a:r>
              <a:rPr lang="th-TH" i="1" dirty="0" smtClean="0"/>
              <a:t>ขอบเขตเนื้อหาสาระ</a:t>
            </a:r>
          </a:p>
          <a:p>
            <a:pPr marL="0" indent="0">
              <a:buNone/>
            </a:pPr>
            <a:r>
              <a:rPr lang="th-TH" i="1" dirty="0">
                <a:solidFill>
                  <a:srgbClr val="FF0000"/>
                </a:solidFill>
              </a:rPr>
              <a:t> </a:t>
            </a:r>
            <a:r>
              <a:rPr lang="th-TH" i="1" dirty="0" smtClean="0">
                <a:solidFill>
                  <a:srgbClr val="FF0000"/>
                </a:solidFill>
              </a:rPr>
              <a:t>    </a:t>
            </a:r>
            <a:r>
              <a:rPr lang="en-US" i="1" dirty="0" smtClean="0"/>
              <a:t>3) </a:t>
            </a:r>
            <a:r>
              <a:rPr lang="th-TH" i="1" dirty="0" smtClean="0"/>
              <a:t>การเข้าถึงและการค้นคืนสารสนเทศ</a:t>
            </a:r>
          </a:p>
          <a:p>
            <a:pPr marL="0" indent="0">
              <a:buNone/>
            </a:pPr>
            <a:r>
              <a:rPr lang="th-TH" i="1" dirty="0"/>
              <a:t> </a:t>
            </a:r>
            <a:r>
              <a:rPr lang="th-TH" i="1" dirty="0" smtClean="0"/>
              <a:t>   </a:t>
            </a:r>
            <a:r>
              <a:rPr lang="en-US" i="1" dirty="0" smtClean="0"/>
              <a:t>4) </a:t>
            </a:r>
            <a:r>
              <a:rPr lang="th-TH" i="1" dirty="0" smtClean="0"/>
              <a:t>ราคาและเงื่อนไขการใช้บริการ</a:t>
            </a:r>
            <a:endParaRPr lang="th-TH" i="1" dirty="0"/>
          </a:p>
        </p:txBody>
      </p:sp>
    </p:spTree>
    <p:extLst>
      <p:ext uri="{BB962C8B-B14F-4D97-AF65-F5344CB8AC3E}">
        <p14:creationId xmlns:p14="http://schemas.microsoft.com/office/powerpoint/2010/main" val="68608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03648" y="1124744"/>
            <a:ext cx="7498080" cy="4800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h-TH" sz="2200" dirty="0" smtClean="0">
                <a:cs typeface="+mj-cs"/>
              </a:rPr>
              <a:t> </a:t>
            </a:r>
            <a:r>
              <a:rPr lang="th-TH" sz="2200" dirty="0">
                <a:cs typeface="+mj-cs"/>
              </a:rPr>
              <a:t> </a:t>
            </a:r>
            <a:r>
              <a:rPr lang="en-US" sz="2200" dirty="0" smtClean="0">
                <a:cs typeface="+mj-cs"/>
              </a:rPr>
              <a:t>2.</a:t>
            </a:r>
            <a:r>
              <a:rPr lang="en-US" dirty="0" smtClean="0"/>
              <a:t> </a:t>
            </a:r>
            <a:r>
              <a:rPr lang="th-TH" dirty="0" smtClean="0"/>
              <a:t>วิธีการจัดหาสื่ออิเล็กทรอนิกส์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  </a:t>
            </a:r>
            <a:r>
              <a:rPr lang="en-US" sz="2200" i="1" dirty="0" smtClean="0">
                <a:cs typeface="+mj-cs"/>
              </a:rPr>
              <a:t>1) </a:t>
            </a:r>
            <a:r>
              <a:rPr lang="th-TH" i="1" dirty="0" smtClean="0"/>
              <a:t>การซื้อ</a:t>
            </a:r>
          </a:p>
          <a:p>
            <a:pPr marL="0" indent="0">
              <a:buNone/>
            </a:pPr>
            <a:r>
              <a:rPr lang="th-TH" i="1" dirty="0"/>
              <a:t> </a:t>
            </a:r>
            <a:r>
              <a:rPr lang="th-TH" i="1" dirty="0" smtClean="0"/>
              <a:t>     </a:t>
            </a:r>
            <a:r>
              <a:rPr lang="en-US" sz="2200" i="1" dirty="0" smtClean="0">
                <a:cs typeface="+mj-cs"/>
              </a:rPr>
              <a:t>2)</a:t>
            </a:r>
            <a:r>
              <a:rPr lang="en-US" i="1" dirty="0" smtClean="0"/>
              <a:t> </a:t>
            </a:r>
            <a:r>
              <a:rPr lang="th-TH" i="1" dirty="0" smtClean="0"/>
              <a:t>การบอกรับอย่างต่อเนื่อง</a:t>
            </a:r>
          </a:p>
          <a:p>
            <a:pPr marL="0" indent="0">
              <a:buNone/>
            </a:pPr>
            <a:r>
              <a:rPr lang="th-TH" i="1" dirty="0"/>
              <a:t> </a:t>
            </a:r>
            <a:r>
              <a:rPr lang="th-TH" i="1" dirty="0" smtClean="0"/>
              <a:t>    </a:t>
            </a:r>
            <a:r>
              <a:rPr lang="en-US" sz="2200" i="1" dirty="0" smtClean="0">
                <a:cs typeface="+mj-cs"/>
              </a:rPr>
              <a:t>3)</a:t>
            </a:r>
            <a:r>
              <a:rPr lang="en-US" i="1" dirty="0" smtClean="0"/>
              <a:t> </a:t>
            </a:r>
            <a:r>
              <a:rPr lang="th-TH" i="1" dirty="0" smtClean="0"/>
              <a:t>การจัดหาแบบภาคี</a:t>
            </a:r>
          </a:p>
          <a:p>
            <a:pPr marL="0" indent="0">
              <a:buNone/>
            </a:pPr>
            <a:r>
              <a:rPr lang="th-TH" i="1" dirty="0"/>
              <a:t> </a:t>
            </a:r>
            <a:r>
              <a:rPr lang="th-TH" i="1" dirty="0" smtClean="0"/>
              <a:t> </a:t>
            </a:r>
            <a:r>
              <a:rPr lang="en-US" sz="2200" dirty="0" smtClean="0">
                <a:cs typeface="+mj-cs"/>
              </a:rPr>
              <a:t>3.</a:t>
            </a:r>
            <a:r>
              <a:rPr lang="th-TH" dirty="0" smtClean="0"/>
              <a:t> คู่มือในการพิจารณาคัดเลือกสื่ออิเล็กทรอนิกส์</a:t>
            </a:r>
          </a:p>
          <a:p>
            <a:pPr marL="0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</a:t>
            </a:r>
            <a:r>
              <a:rPr lang="en-US" sz="2200" i="1" dirty="0" smtClean="0">
                <a:cs typeface="+mj-cs"/>
              </a:rPr>
              <a:t>1) </a:t>
            </a:r>
            <a:r>
              <a:rPr lang="th-TH" i="1" dirty="0" smtClean="0"/>
              <a:t>บรรณานุกรม</a:t>
            </a:r>
          </a:p>
          <a:p>
            <a:pPr marL="0" indent="0">
              <a:buNone/>
            </a:pPr>
            <a:r>
              <a:rPr lang="th-TH" i="1" dirty="0"/>
              <a:t> </a:t>
            </a:r>
            <a:r>
              <a:rPr lang="th-TH" i="1" dirty="0" smtClean="0"/>
              <a:t>    </a:t>
            </a:r>
            <a:r>
              <a:rPr lang="en-US" sz="2200" i="1" dirty="0" smtClean="0">
                <a:cs typeface="+mj-cs"/>
              </a:rPr>
              <a:t>2)</a:t>
            </a:r>
            <a:r>
              <a:rPr lang="en-US" i="1" dirty="0" smtClean="0"/>
              <a:t> </a:t>
            </a:r>
            <a:r>
              <a:rPr lang="th-TH" i="1" dirty="0" smtClean="0"/>
              <a:t>บทวิจารณ์</a:t>
            </a:r>
          </a:p>
          <a:p>
            <a:pPr marL="0" indent="0">
              <a:buNone/>
            </a:pPr>
            <a:r>
              <a:rPr lang="th-TH" i="1" dirty="0"/>
              <a:t> </a:t>
            </a:r>
            <a:r>
              <a:rPr lang="th-TH" i="1" dirty="0" smtClean="0"/>
              <a:t>    </a:t>
            </a:r>
            <a:r>
              <a:rPr lang="en-US" sz="2200" i="1" dirty="0" smtClean="0">
                <a:cs typeface="+mj-cs"/>
              </a:rPr>
              <a:t>3) </a:t>
            </a:r>
            <a:r>
              <a:rPr lang="th-TH" i="1" dirty="0" smtClean="0"/>
              <a:t>สื่อโฆษณาประชาสัมพันธ์</a:t>
            </a:r>
          </a:p>
          <a:p>
            <a:pPr marL="0" indent="0">
              <a:buNone/>
            </a:pPr>
            <a:r>
              <a:rPr lang="th-TH" i="1" dirty="0"/>
              <a:t> </a:t>
            </a:r>
            <a:r>
              <a:rPr lang="th-TH" i="1" dirty="0" smtClean="0"/>
              <a:t>    </a:t>
            </a:r>
            <a:r>
              <a:rPr lang="en-US" sz="2200" i="1" dirty="0" smtClean="0">
                <a:cs typeface="+mj-cs"/>
              </a:rPr>
              <a:t>4)</a:t>
            </a:r>
            <a:r>
              <a:rPr lang="en-US" i="1" dirty="0" smtClean="0"/>
              <a:t> </a:t>
            </a:r>
            <a:r>
              <a:rPr lang="th-TH" i="1" dirty="0" smtClean="0"/>
              <a:t>เว็บไซต์</a:t>
            </a:r>
          </a:p>
          <a:p>
            <a:pPr marL="0" indent="0">
              <a:buNone/>
            </a:pPr>
            <a:endParaRPr lang="th-TH" i="1" dirty="0"/>
          </a:p>
        </p:txBody>
      </p:sp>
    </p:spTree>
    <p:extLst>
      <p:ext uri="{BB962C8B-B14F-4D97-AF65-F5344CB8AC3E}">
        <p14:creationId xmlns:p14="http://schemas.microsoft.com/office/powerpoint/2010/main" val="423519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จุดที่สุด">
  <a:themeElements>
    <a:clrScheme name="จุดที่สุด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จุดที่สุด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จุดที่สุด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376</TotalTime>
  <Words>1667</Words>
  <Application>Microsoft Office PowerPoint</Application>
  <PresentationFormat>On-screen Show (4:3)</PresentationFormat>
  <Paragraphs>372</Paragraphs>
  <Slides>25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จุดที่สุด</vt:lpstr>
      <vt:lpstr>การจัดหาทรัพยากรสารสนเทศ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การดำเนินการจัดหาทรัพยากรสารสนเทศประเภทต่างๆ</vt:lpstr>
      <vt:lpstr>การลงทะเบียนทรัพยากรสารสนเทศ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การลงทะเบียนวารสาร</vt:lpstr>
      <vt:lpstr>PowerPoint Presentation</vt:lpstr>
      <vt:lpstr>การลงทะเบียนหนังสือพิมพ์</vt:lpstr>
      <vt:lpstr>PowerPoint Presentation</vt:lpstr>
      <vt:lpstr>PowerPoint Presentation</vt:lpstr>
      <vt:lpstr>                     จบแล้วค่ะ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การจัดหาทรัพยากรสารสนเทศ</dc:title>
  <dc:creator>Windows User</dc:creator>
  <cp:lastModifiedBy>ASUS</cp:lastModifiedBy>
  <cp:revision>40</cp:revision>
  <dcterms:created xsi:type="dcterms:W3CDTF">2014-03-29T17:37:34Z</dcterms:created>
  <dcterms:modified xsi:type="dcterms:W3CDTF">2018-08-05T23:02:33Z</dcterms:modified>
</cp:coreProperties>
</file>