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94" r:id="rId10"/>
    <p:sldId id="295" r:id="rId11"/>
    <p:sldId id="296" r:id="rId12"/>
    <p:sldId id="297" r:id="rId13"/>
    <p:sldId id="258" r:id="rId14"/>
    <p:sldId id="298" r:id="rId15"/>
    <p:sldId id="299" r:id="rId16"/>
    <p:sldId id="259" r:id="rId17"/>
    <p:sldId id="271" r:id="rId18"/>
    <p:sldId id="30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60" r:id="rId37"/>
    <p:sldId id="261" r:id="rId38"/>
    <p:sldId id="269" r:id="rId39"/>
    <p:sldId id="289" r:id="rId40"/>
    <p:sldId id="290" r:id="rId41"/>
    <p:sldId id="291" r:id="rId42"/>
    <p:sldId id="292" r:id="rId43"/>
    <p:sldId id="262" r:id="rId44"/>
    <p:sldId id="300" r:id="rId4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3CD03-9F01-4540-BDF2-A18CB4A4B469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41E6-2C2A-49C8-9FA3-6E922EB9F84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3872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41E6-2C2A-49C8-9FA3-6E922EB9F84E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1194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607E51-810A-4379-A8DC-647594710BBA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803A29-1392-485F-8D6E-41716EDCE69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host2.car.chula.ac.th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29761"/>
          </a:xfrm>
        </p:spPr>
        <p:txBody>
          <a:bodyPr/>
          <a:lstStyle/>
          <a:p>
            <a:r>
              <a:rPr lang="th-TH" b="1" dirty="0" smtClean="0"/>
              <a:t>การจัดหมู่และลงรายการทรัพยากรสารสนเทศ</a:t>
            </a:r>
            <a:endParaRPr lang="th-TH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2924944"/>
            <a:ext cx="5328592" cy="2016224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</a:rPr>
              <a:t>1.  ความหมาย</a:t>
            </a:r>
          </a:p>
          <a:p>
            <a:pPr algn="l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2.  ความสำคัญ</a:t>
            </a:r>
          </a:p>
          <a:p>
            <a:pPr marL="514350" indent="-514350" algn="l"/>
            <a:r>
              <a:rPr lang="th-TH" sz="3600" b="1" dirty="0">
                <a:solidFill>
                  <a:schemeClr val="tx1"/>
                </a:solidFill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</a:rPr>
              <a:t>2.1  ความสำคัญต่อผู้ใช้บริการ</a:t>
            </a:r>
          </a:p>
          <a:p>
            <a:pPr marL="514350" indent="-514350" algn="l"/>
            <a:endParaRPr lang="th-TH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9" y="980728"/>
            <a:ext cx="4536503" cy="4525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52736"/>
            <a:ext cx="4248472" cy="45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9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4669577" cy="490019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980728"/>
            <a:ext cx="3851920" cy="48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3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26" y="1196752"/>
            <a:ext cx="3888432" cy="48281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196752"/>
            <a:ext cx="4680520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7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4. </a:t>
            </a:r>
            <a:r>
              <a:rPr lang="th-TH" b="1" dirty="0" smtClean="0"/>
              <a:t>การเลือกและการกำหนดรูปแบบของรายการเข้าถึง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 </a:t>
            </a:r>
            <a:r>
              <a:rPr lang="en-US" b="1" dirty="0" smtClean="0"/>
              <a:t>-</a:t>
            </a:r>
            <a:r>
              <a:rPr lang="th-TH" b="1" dirty="0" smtClean="0"/>
              <a:t>การเลือกรายการเขาถึง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 </a:t>
            </a:r>
            <a:r>
              <a:rPr lang="en-US" b="1" dirty="0" smtClean="0"/>
              <a:t>-</a:t>
            </a:r>
            <a:r>
              <a:rPr lang="th-TH" b="1" dirty="0" smtClean="0"/>
              <a:t>การกำหนดรายการเข้าถึง</a:t>
            </a:r>
          </a:p>
          <a:p>
            <a:pPr>
              <a:buNone/>
            </a:pPr>
            <a:r>
              <a:rPr lang="en-US" b="1" dirty="0" smtClean="0"/>
              <a:t>5. </a:t>
            </a:r>
            <a:r>
              <a:rPr lang="th-TH" b="1" dirty="0" smtClean="0"/>
              <a:t>การกำหนดเลขหมู่และหัวเรื่องในระเบียนรายการ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</a:t>
            </a:r>
            <a:r>
              <a:rPr lang="en-US" b="1" dirty="0" smtClean="0"/>
              <a:t>- </a:t>
            </a:r>
            <a:r>
              <a:rPr lang="th-TH" b="1" dirty="0" smtClean="0"/>
              <a:t>การกำหนดเลขหมู่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</a:t>
            </a:r>
            <a:r>
              <a:rPr lang="en-US" b="1" dirty="0" smtClean="0"/>
              <a:t>-</a:t>
            </a:r>
            <a:r>
              <a:rPr lang="th-TH" b="1" dirty="0" smtClean="0"/>
              <a:t>การจัดหมวดหมู่ตามลำดับเหตุการณ์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</a:t>
            </a:r>
            <a:r>
              <a:rPr lang="en-US" b="1" dirty="0" smtClean="0"/>
              <a:t>-</a:t>
            </a:r>
            <a:r>
              <a:rPr lang="th-TH" b="1" dirty="0" smtClean="0"/>
              <a:t>การจัดกลุ่มตามประเภททรัพยากรสารสนเทศ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</a:t>
            </a:r>
            <a:r>
              <a:rPr lang="en-US" b="1" dirty="0" smtClean="0"/>
              <a:t>-</a:t>
            </a:r>
            <a:r>
              <a:rPr lang="th-TH" b="1" dirty="0" smtClean="0"/>
              <a:t>การจัดหมวดหมู่ตามลำดับหมายเลข</a:t>
            </a:r>
          </a:p>
          <a:p>
            <a:pPr>
              <a:buNone/>
            </a:pPr>
            <a:r>
              <a:rPr lang="en-US" b="1" dirty="0" smtClean="0"/>
              <a:t> -</a:t>
            </a:r>
            <a:r>
              <a:rPr lang="th-TH" b="1" dirty="0" smtClean="0"/>
              <a:t>การจัดกลุ่มตามแหล่งที่มา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52736"/>
            <a:ext cx="4021505" cy="4525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624" y="1124744"/>
            <a:ext cx="3816424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2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4669577" cy="51162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908720"/>
            <a:ext cx="3744416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2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 </a:t>
            </a:r>
            <a:r>
              <a:rPr lang="en-US" dirty="0" smtClean="0"/>
              <a:t>6</a:t>
            </a:r>
            <a:r>
              <a:rPr lang="en-US" b="1" dirty="0" smtClean="0"/>
              <a:t>. </a:t>
            </a:r>
            <a:r>
              <a:rPr lang="th-TH" b="1" dirty="0" smtClean="0"/>
              <a:t>การลงรายการเลขหมู่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en-US" b="1" dirty="0" smtClean="0"/>
              <a:t>7. </a:t>
            </a:r>
            <a:r>
              <a:rPr lang="th-TH" b="1" dirty="0" smtClean="0"/>
              <a:t>ระบบการจัดหมู่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 </a:t>
            </a:r>
            <a:r>
              <a:rPr lang="en-US" b="1" dirty="0" smtClean="0"/>
              <a:t>-</a:t>
            </a:r>
            <a:r>
              <a:rPr lang="th-TH" b="1" dirty="0" smtClean="0"/>
              <a:t>การเลือกใช้ระบบการจัดหมู่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 </a:t>
            </a:r>
            <a:r>
              <a:rPr lang="en-US" b="1" dirty="0" smtClean="0"/>
              <a:t>-</a:t>
            </a:r>
            <a:r>
              <a:rPr lang="th-TH" b="1" dirty="0" smtClean="0"/>
              <a:t>หลักเกณฑ์ในการสร้างเลขหมู่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</a:t>
            </a:r>
            <a:r>
              <a:rPr lang="en-US" b="1" dirty="0" smtClean="0"/>
              <a:t>8. </a:t>
            </a:r>
            <a:r>
              <a:rPr lang="th-TH" b="1" dirty="0" smtClean="0"/>
              <a:t>หัวเรื่องและการกำหนดหัวเรื่อง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  </a:t>
            </a:r>
            <a:r>
              <a:rPr lang="en-US" b="1" dirty="0" smtClean="0"/>
              <a:t>-</a:t>
            </a:r>
            <a:r>
              <a:rPr lang="th-TH" b="1" dirty="0" smtClean="0"/>
              <a:t>ความหมาย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 </a:t>
            </a:r>
            <a:r>
              <a:rPr lang="en-US" b="1" dirty="0" smtClean="0"/>
              <a:t>-</a:t>
            </a:r>
            <a:r>
              <a:rPr lang="th-TH" b="1" dirty="0" smtClean="0"/>
              <a:t>การกำหนดหัวเรื่อง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 </a:t>
            </a:r>
            <a:r>
              <a:rPr lang="en-US" b="1" dirty="0" smtClean="0"/>
              <a:t>-</a:t>
            </a:r>
            <a:r>
              <a:rPr lang="th-TH" b="1" dirty="0" smtClean="0"/>
              <a:t>คู่มือการกำหนดหัวเรื่อง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/>
              <a:t/>
            </a:r>
            <a:br>
              <a:rPr lang="th-TH" b="1" dirty="0"/>
            </a:br>
            <a:r>
              <a:rPr lang="en-US" dirty="0"/>
              <a:t/>
            </a:r>
            <a:br>
              <a:rPr lang="en-US" dirty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8032406" cy="1199704"/>
          </a:xfrm>
        </p:spPr>
        <p:txBody>
          <a:bodyPr>
            <a:noAutofit/>
          </a:bodyPr>
          <a:lstStyle/>
          <a:p>
            <a:pPr algn="l"/>
            <a:r>
              <a:rPr lang="th-TH" sz="4000" dirty="0" smtClean="0"/>
              <a:t>1. </a:t>
            </a:r>
            <a:r>
              <a:rPr lang="th-TH" sz="4000" b="1" dirty="0"/>
              <a:t>หัวเรื่อง</a:t>
            </a:r>
            <a:endParaRPr lang="en-US" sz="4000" dirty="0"/>
          </a:p>
          <a:p>
            <a:pPr algn="l"/>
            <a:r>
              <a:rPr lang="th-TH" sz="4000" dirty="0" smtClean="0"/>
              <a:t>    1.1 </a:t>
            </a:r>
            <a:r>
              <a:rPr lang="th-TH" sz="4000" b="1" dirty="0"/>
              <a:t>. ความหมายของหัว</a:t>
            </a:r>
            <a:r>
              <a:rPr lang="th-TH" sz="4000" b="1" dirty="0" smtClean="0"/>
              <a:t>เรื่อง</a:t>
            </a:r>
            <a:endParaRPr lang="th-TH" sz="4000" dirty="0" smtClean="0"/>
          </a:p>
          <a:p>
            <a:pPr algn="l"/>
            <a:r>
              <a:rPr lang="th-TH" sz="4000" dirty="0"/>
              <a:t> </a:t>
            </a:r>
            <a:r>
              <a:rPr lang="th-TH" sz="4000" dirty="0" smtClean="0"/>
              <a:t>   1.2   </a:t>
            </a:r>
            <a:r>
              <a:rPr lang="th-TH" sz="4000" b="1" dirty="0"/>
              <a:t>ความสำคัญของหัว</a:t>
            </a:r>
            <a:r>
              <a:rPr lang="th-TH" sz="4000" b="1" dirty="0" smtClean="0"/>
              <a:t>เรื่อง</a:t>
            </a:r>
          </a:p>
          <a:p>
            <a:pPr algn="l"/>
            <a:r>
              <a:rPr lang="th-TH" sz="4000" b="1" dirty="0"/>
              <a:t> </a:t>
            </a:r>
            <a:r>
              <a:rPr lang="th-TH" sz="4000" b="1" dirty="0" smtClean="0"/>
              <a:t>         1.2.1 </a:t>
            </a:r>
            <a:r>
              <a:rPr lang="th-TH" sz="4000" b="1" dirty="0"/>
              <a:t>ด้านการจัดหาทรัพยากรสารสนเทศ</a:t>
            </a:r>
            <a:r>
              <a:rPr lang="th-TH" sz="4000" dirty="0"/>
              <a:t> </a:t>
            </a:r>
            <a:endParaRPr lang="th-TH" sz="4000" dirty="0" smtClean="0"/>
          </a:p>
          <a:p>
            <a:pPr algn="l"/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xmlns="" val="3648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358246" cy="5072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/>
              <a:t>      1.2.2 </a:t>
            </a:r>
            <a:r>
              <a:rPr lang="th-TH" sz="2800" b="1" dirty="0" smtClean="0"/>
              <a:t>ด้าน</a:t>
            </a:r>
            <a:r>
              <a:rPr lang="th-TH" sz="2800" b="1" dirty="0"/>
              <a:t>การจัดเก็บทรัพยากรสารสนเทศ </a:t>
            </a:r>
            <a:endParaRPr lang="th-TH" sz="2800" b="1" dirty="0" smtClean="0"/>
          </a:p>
          <a:p>
            <a:pPr marL="0" indent="0">
              <a:buNone/>
            </a:pPr>
            <a:r>
              <a:rPr lang="th-TH" sz="2800" b="1" dirty="0"/>
              <a:t> </a:t>
            </a:r>
            <a:r>
              <a:rPr lang="th-TH" sz="2800" b="1" dirty="0" smtClean="0"/>
              <a:t>    1.2.3 </a:t>
            </a:r>
            <a:r>
              <a:rPr lang="th-TH" sz="2800" b="1" dirty="0"/>
              <a:t>ด้านการบริการสารสนเทศ </a:t>
            </a:r>
            <a:endParaRPr lang="th-TH" sz="2800" b="1" dirty="0" smtClean="0"/>
          </a:p>
          <a:p>
            <a:pPr marL="0" indent="0">
              <a:buNone/>
            </a:pPr>
            <a:r>
              <a:rPr lang="th-TH" sz="2800" b="1" dirty="0"/>
              <a:t> </a:t>
            </a:r>
            <a:r>
              <a:rPr lang="th-TH" sz="2800" b="1" dirty="0" smtClean="0"/>
              <a:t>  3. ลักษณะ</a:t>
            </a:r>
            <a:r>
              <a:rPr lang="th-TH" sz="2800" b="1" dirty="0"/>
              <a:t>ของหัว</a:t>
            </a:r>
            <a:r>
              <a:rPr lang="th-TH" sz="2800" b="1" dirty="0" smtClean="0"/>
              <a:t>เรื่อง</a:t>
            </a:r>
          </a:p>
          <a:p>
            <a:pPr marL="0" indent="0">
              <a:buNone/>
            </a:pPr>
            <a:r>
              <a:rPr lang="th-TH" sz="2800" b="1" dirty="0"/>
              <a:t> </a:t>
            </a:r>
            <a:r>
              <a:rPr lang="th-TH" sz="2800" b="1" dirty="0" smtClean="0"/>
              <a:t>     3.1</a:t>
            </a:r>
            <a:r>
              <a:rPr lang="en-US" sz="2800" dirty="0" smtClean="0"/>
              <a:t> </a:t>
            </a:r>
            <a:r>
              <a:rPr lang="th-TH" sz="2800" b="1" dirty="0"/>
              <a:t>เป็นคำนามคำเดียว </a:t>
            </a:r>
            <a:endParaRPr lang="th-TH" sz="2800" b="1" dirty="0" smtClean="0"/>
          </a:p>
          <a:p>
            <a:pPr marL="0" indent="0">
              <a:buNone/>
            </a:pPr>
            <a:r>
              <a:rPr lang="th-TH" sz="2800" b="1" dirty="0"/>
              <a:t> </a:t>
            </a:r>
            <a:r>
              <a:rPr lang="th-TH" sz="2800" b="1" dirty="0" smtClean="0"/>
              <a:t>     3.2 </a:t>
            </a:r>
            <a:r>
              <a:rPr lang="th-TH" sz="2800" b="1" dirty="0"/>
              <a:t>เป็นคำหรือวลีที่เชื่อมด้วยบุพบทหรือสันธาน </a:t>
            </a:r>
            <a:endParaRPr lang="th-TH" sz="2800" b="1" dirty="0" smtClean="0"/>
          </a:p>
          <a:p>
            <a:pPr marL="0" indent="0">
              <a:buNone/>
            </a:pPr>
            <a:r>
              <a:rPr lang="th-TH" sz="2800" b="1" dirty="0"/>
              <a:t> </a:t>
            </a:r>
            <a:r>
              <a:rPr lang="th-TH" sz="2800" b="1" dirty="0" smtClean="0"/>
              <a:t>     3.3 </a:t>
            </a:r>
            <a:r>
              <a:rPr lang="th-TH" sz="2800" b="1" dirty="0"/>
              <a:t>เป็นคำที่ตามด้วยหัวเรื่องย่อยเพื่อบ่งชี้ความเฉพาะเจาะจง </a:t>
            </a:r>
            <a:endParaRPr lang="th-TH" sz="2800" b="1" dirty="0" smtClean="0"/>
          </a:p>
          <a:p>
            <a:pPr marL="0" indent="0">
              <a:buNone/>
            </a:pPr>
            <a:r>
              <a:rPr lang="th-TH" sz="2800" b="1" dirty="0"/>
              <a:t> </a:t>
            </a:r>
            <a:r>
              <a:rPr lang="th-TH" sz="2800" b="1" dirty="0" smtClean="0"/>
              <a:t>     3.4 </a:t>
            </a:r>
            <a:r>
              <a:rPr lang="th-TH" sz="2800" b="1" dirty="0"/>
              <a:t>เป็นคำ กลุ่มคำ หรือวลี ที่มีคำขยายความในวงเล็บ เพื่ออธิบายขยายความหรือมิให้เกิดความ</a:t>
            </a:r>
            <a:r>
              <a:rPr lang="th-TH" sz="2800" b="1" dirty="0" smtClean="0"/>
              <a:t>สับสนใน</a:t>
            </a:r>
            <a:r>
              <a:rPr lang="th-TH" sz="2800" b="1" dirty="0" smtClean="0"/>
              <a:t>ความหมาย</a:t>
            </a:r>
          </a:p>
          <a:p>
            <a:pPr marL="0" indent="0">
              <a:buNone/>
            </a:pPr>
            <a:r>
              <a:rPr lang="th-TH" sz="2800" b="1" dirty="0"/>
              <a:t> </a:t>
            </a:r>
            <a:r>
              <a:rPr lang="th-TH" sz="2800" b="1" dirty="0" smtClean="0"/>
              <a:t>     3.5 </a:t>
            </a:r>
            <a:r>
              <a:rPr lang="th-TH" sz="2800" b="1" dirty="0"/>
              <a:t>เป็นคำ กลุ่มคำ หรือวลี ที่มีการกลับคำหรือเรียงลำดับใหม่โดยใช้จุลภาค</a:t>
            </a:r>
            <a:r>
              <a:rPr lang="th-TH" sz="2800" b="1" dirty="0" smtClean="0"/>
              <a:t>คั่น</a:t>
            </a:r>
          </a:p>
          <a:p>
            <a:pPr marL="0" indent="0">
              <a:buNone/>
            </a:pPr>
            <a:r>
              <a:rPr lang="th-TH" sz="2800" b="1" dirty="0"/>
              <a:t> </a:t>
            </a:r>
            <a:r>
              <a:rPr lang="th-TH" sz="2800" b="1" dirty="0" smtClean="0"/>
              <a:t>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xmlns="" val="41008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3600" dirty="0" smtClean="0">
                <a:latin typeface="TH Sarabun New" pitchFamily="34" charset="-34"/>
                <a:cs typeface="TH Sarabun New" pitchFamily="34" charset="-34"/>
              </a:rPr>
              <a:t>2.2	</a:t>
            </a: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ความสำคัญต่อเจ้าหน้าที่ห้องสมุด</a:t>
            </a:r>
          </a:p>
          <a:p>
            <a:pPr>
              <a:buNone/>
            </a:pPr>
            <a:r>
              <a:rPr lang="en-US" sz="3600" b="1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2.3	ความสำคัญต่อห้องสมุด</a:t>
            </a:r>
          </a:p>
          <a:p>
            <a:pPr>
              <a:buNone/>
            </a:pP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3.	ลักษณะของการจัดหมู่และลงรายการทรัพยากรสารสนเทศ3.1	การลงรายการข้อมูลเชิงพรรณนา</a:t>
            </a:r>
          </a:p>
          <a:p>
            <a:pPr>
              <a:buNone/>
            </a:pP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		-  โครงสร้างข้อมูลทางบรรณานุกรมแบบเอเอซี</a:t>
            </a:r>
            <a:r>
              <a:rPr lang="th-TH" sz="3600" b="1" dirty="0" err="1" smtClean="0">
                <a:latin typeface="TH Sarabun New" pitchFamily="34" charset="-34"/>
                <a:cs typeface="TH Sarabun New" pitchFamily="34" charset="-34"/>
              </a:rPr>
              <a:t>อาร์</a:t>
            </a: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ทู</a:t>
            </a:r>
            <a:r>
              <a:rPr lang="th-TH" sz="3600" b="1" dirty="0" err="1" smtClean="0">
                <a:latin typeface="TH Sarabun New" pitchFamily="34" charset="-34"/>
                <a:cs typeface="TH Sarabun New" pitchFamily="34" charset="-34"/>
              </a:rPr>
              <a:t>อาร์</a:t>
            </a: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400" b="1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2400" b="1" dirty="0" smtClean="0">
                <a:latin typeface="TH Sarabun New" pitchFamily="34" charset="-34"/>
                <a:cs typeface="TH Sarabun New" pitchFamily="34" charset="-34"/>
              </a:rPr>
              <a:t>AACR2R-Anglo-American Cataloging Rules.  2</a:t>
            </a:r>
            <a:r>
              <a:rPr lang="en-US" sz="2400" b="1" baseline="30000" dirty="0" smtClean="0">
                <a:latin typeface="TH Sarabun New" pitchFamily="34" charset="-34"/>
                <a:cs typeface="TH Sarabun New" pitchFamily="34" charset="-34"/>
              </a:rPr>
              <a:t>nd</a:t>
            </a:r>
            <a:r>
              <a:rPr lang="en-US" sz="2400" b="1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400" b="1" dirty="0" err="1" smtClean="0">
                <a:latin typeface="TH Sarabun New" pitchFamily="34" charset="-34"/>
                <a:cs typeface="TH Sarabun New" pitchFamily="34" charset="-34"/>
              </a:rPr>
              <a:t>ed</a:t>
            </a:r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)</a:t>
            </a:r>
            <a:endParaRPr lang="th-TH" sz="2400" b="1" dirty="0" smtClean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36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en-US" sz="3600" b="1" dirty="0" smtClean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36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 โครงสร้างระเบียนรายการตามมาตรฐานการลงรายการรูปแบบ</a:t>
            </a:r>
            <a:r>
              <a:rPr lang="th-TH" sz="3600" b="1" dirty="0">
                <a:latin typeface="TH Sarabun New" pitchFamily="34" charset="-34"/>
                <a:cs typeface="TH Sarabun New" pitchFamily="34" charset="-34"/>
              </a:rPr>
              <a:t>มาร์ค </a:t>
            </a:r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2400" b="1" dirty="0">
                <a:latin typeface="TH Sarabun New" pitchFamily="34" charset="-34"/>
                <a:cs typeface="TH Sarabun New" pitchFamily="34" charset="-34"/>
              </a:rPr>
              <a:t>MARC-Machine Readable </a:t>
            </a:r>
            <a:r>
              <a:rPr lang="en-US" sz="2400" b="1" dirty="0" smtClean="0">
                <a:latin typeface="TH Sarabun New" pitchFamily="34" charset="-34"/>
                <a:cs typeface="TH Sarabun New" pitchFamily="34" charset="-34"/>
              </a:rPr>
              <a:t>Cataloging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)</a:t>
            </a:r>
            <a:endParaRPr lang="th-TH" sz="2400" b="1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sz="3600" b="1" dirty="0" smtClean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3600" b="1" dirty="0"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99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   </a:t>
            </a:r>
            <a:r>
              <a:rPr lang="th-TH" b="1" dirty="0" smtClean="0"/>
              <a:t>4.</a:t>
            </a:r>
            <a:r>
              <a:rPr lang="th-TH" b="1" dirty="0"/>
              <a:t> โครงสร้างความสัมพันธ์ของหัวเรื่อง</a:t>
            </a:r>
            <a:endParaRPr lang="en-US" b="1" dirty="0"/>
          </a:p>
          <a:p>
            <a:pPr marL="0" indent="0">
              <a:buNone/>
            </a:pPr>
            <a:r>
              <a:rPr lang="th-TH" b="1" dirty="0" smtClean="0"/>
              <a:t>       4.1 หัว</a:t>
            </a:r>
            <a:r>
              <a:rPr lang="th-TH" b="1" dirty="0"/>
              <a:t>เรื่องโดยทั่วไปมีหลักการระบุความสัมพันธ์ระหว่างหัวเรื่องหลักและหัวเรื่องที่เกี่ยวข้อง ส่วนใหญ่จะใช้สัญลักษณ์ </a:t>
            </a:r>
            <a:r>
              <a:rPr lang="th-TH" b="1" dirty="0" smtClean="0"/>
              <a:t>ดังนี้</a:t>
            </a:r>
          </a:p>
          <a:p>
            <a:pPr marL="0" indent="0">
              <a:buNone/>
            </a:pPr>
            <a:r>
              <a:rPr lang="th-TH" b="1" dirty="0" smtClean="0"/>
              <a:t>           </a:t>
            </a:r>
            <a:r>
              <a:rPr lang="en-US" sz="2000" b="1" dirty="0" smtClean="0"/>
              <a:t>4.1.1  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B0F0"/>
                </a:solidFill>
              </a:rPr>
              <a:t>see</a:t>
            </a:r>
            <a:r>
              <a:rPr lang="en-US" b="1" dirty="0" smtClean="0"/>
              <a:t> </a:t>
            </a:r>
            <a:r>
              <a:rPr lang="th-TH" b="1" dirty="0">
                <a:solidFill>
                  <a:srgbClr val="00B0F0"/>
                </a:solidFill>
              </a:rPr>
              <a:t>(ดูที่)</a:t>
            </a:r>
            <a:r>
              <a:rPr lang="en-US" b="1" dirty="0"/>
              <a:t>		</a:t>
            </a:r>
            <a:r>
              <a:rPr lang="th-TH" b="1" dirty="0" smtClean="0"/>
              <a:t>    ใช้</a:t>
            </a:r>
            <a:r>
              <a:rPr lang="th-TH" b="1" dirty="0"/>
              <a:t>โยงคำที่ไม่ใช้ไปสู่คำที่ใช้</a:t>
            </a:r>
            <a:endParaRPr lang="en-US" b="1" dirty="0"/>
          </a:p>
          <a:p>
            <a:pPr marL="0" indent="0">
              <a:buNone/>
            </a:pPr>
            <a:r>
              <a:rPr lang="th-TH" b="1" dirty="0" smtClean="0"/>
              <a:t>           4.1.2     </a:t>
            </a:r>
            <a:r>
              <a:rPr lang="en-US" b="1" dirty="0" smtClean="0">
                <a:solidFill>
                  <a:srgbClr val="00B0F0"/>
                </a:solidFill>
              </a:rPr>
              <a:t>see </a:t>
            </a:r>
            <a:r>
              <a:rPr lang="en-US" b="1" dirty="0">
                <a:solidFill>
                  <a:srgbClr val="00B0F0"/>
                </a:solidFill>
              </a:rPr>
              <a:t>also </a:t>
            </a:r>
            <a:r>
              <a:rPr lang="th-TH" b="1" dirty="0">
                <a:solidFill>
                  <a:srgbClr val="00B0F0"/>
                </a:solidFill>
              </a:rPr>
              <a:t>(ดูเพิ่มเติม</a:t>
            </a:r>
            <a:r>
              <a:rPr lang="th-TH" b="1" dirty="0" smtClean="0">
                <a:solidFill>
                  <a:srgbClr val="00B0F0"/>
                </a:solidFill>
              </a:rPr>
              <a:t>)</a:t>
            </a:r>
            <a:r>
              <a:rPr lang="th-TH" b="1" dirty="0" smtClean="0"/>
              <a:t> ใช้</a:t>
            </a:r>
            <a:r>
              <a:rPr lang="th-TH" b="1" dirty="0"/>
              <a:t>โยงไปสู่คำที่สัมพันธ์กัน แต่เป็นคำที่มีความหมายแคบกว่า</a:t>
            </a:r>
            <a:endParaRPr lang="en-US" b="1" dirty="0"/>
          </a:p>
          <a:p>
            <a:pPr marL="0" indent="0">
              <a:buNone/>
            </a:pPr>
            <a:r>
              <a:rPr lang="th-TH" b="1" dirty="0" smtClean="0"/>
              <a:t>           4.1.3     </a:t>
            </a:r>
            <a:r>
              <a:rPr lang="en-US" b="1" dirty="0" smtClean="0">
                <a:solidFill>
                  <a:srgbClr val="00B0F0"/>
                </a:solidFill>
              </a:rPr>
              <a:t>X</a:t>
            </a:r>
            <a:r>
              <a:rPr lang="en-US" b="1" dirty="0"/>
              <a:t>			</a:t>
            </a:r>
            <a:r>
              <a:rPr lang="th-TH" b="1" dirty="0" smtClean="0"/>
              <a:t>     ใช้</a:t>
            </a:r>
            <a:r>
              <a:rPr lang="th-TH" b="1" dirty="0"/>
              <a:t>ระบุให้ทราบว่าเป็นคำที่ไม่ใช้</a:t>
            </a:r>
            <a:endParaRPr lang="en-US" b="1" dirty="0"/>
          </a:p>
          <a:p>
            <a:pPr marL="0" indent="0">
              <a:buNone/>
            </a:pPr>
            <a:r>
              <a:rPr lang="th-TH" b="1" dirty="0" smtClean="0"/>
              <a:t>           4.1.4    </a:t>
            </a:r>
            <a:r>
              <a:rPr lang="en-US" b="1" dirty="0" smtClean="0">
                <a:solidFill>
                  <a:srgbClr val="00B0F0"/>
                </a:solidFill>
              </a:rPr>
              <a:t>XX</a:t>
            </a:r>
            <a:r>
              <a:rPr lang="en-US" b="1" dirty="0"/>
              <a:t>		</a:t>
            </a:r>
            <a:r>
              <a:rPr lang="th-TH" b="1" dirty="0" smtClean="0"/>
              <a:t>     ใช้</a:t>
            </a:r>
            <a:r>
              <a:rPr lang="th-TH" b="1" dirty="0"/>
              <a:t>โยงไปสู่คำที่สัมพันธ์กัน แต่เป็นคำที่มีความหมายแคบกว่า</a:t>
            </a:r>
            <a:endParaRPr lang="en-US" b="1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2918176" y="1169919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5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ประเภทของหัวเรื่อง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49" y="1906131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b="1" dirty="0"/>
              <a:t> </a:t>
            </a:r>
            <a:r>
              <a:rPr lang="th-TH" b="1" dirty="0" smtClean="0"/>
              <a:t>1.</a:t>
            </a:r>
            <a:r>
              <a:rPr lang="en-GB" b="1" dirty="0" smtClean="0"/>
              <a:t> 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หัวเรื่อง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ใหญ่</a:t>
            </a:r>
            <a:endParaRPr lang="th-TH" sz="31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1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    1.1 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คำนาม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100" b="1" i="1" dirty="0" smtClean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1.1.1 คำ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สามานยนาม</a:t>
            </a:r>
            <a:r>
              <a:rPr lang="th-TH" sz="31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เช่น ดอกไม้ ผลไม้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100" b="1" dirty="0" smtClean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en-US" sz="3100" dirty="0" smtClean="0">
                <a:latin typeface="Angsana New" pitchFamily="18" charset="-34"/>
                <a:cs typeface="Angsana New" pitchFamily="18" charset="-34"/>
              </a:rPr>
              <a:t>1.1.2</a:t>
            </a:r>
            <a:r>
              <a:rPr lang="en-US" sz="31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คำวิสามานยนาม</a:t>
            </a:r>
            <a:r>
              <a:rPr lang="th-TH" sz="31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เช่น ทุเรียน กุหลาบ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100" b="1" dirty="0" smtClean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en-US" sz="3100" dirty="0" smtClean="0">
                <a:latin typeface="Angsana New" pitchFamily="18" charset="-34"/>
                <a:cs typeface="Angsana New" pitchFamily="18" charset="-34"/>
              </a:rPr>
              <a:t>1.1.3</a:t>
            </a:r>
            <a:r>
              <a:rPr lang="en-US" sz="31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คำที่ใช้เรียกชื่อวิชาหรือวิทยาการต่าง 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ๆ เช่น </a:t>
            </a:r>
            <a:r>
              <a:rPr lang="th-TH" sz="3100" dirty="0">
                <a:latin typeface="Angsana New" pitchFamily="18" charset="-34"/>
                <a:cs typeface="Angsana New" pitchFamily="18" charset="-34"/>
              </a:rPr>
              <a:t>การแพทย์นิวเคลียร์ วิทยาการหุ่นยนต์ </a:t>
            </a:r>
            <a:endParaRPr lang="th-TH" sz="31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1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        1.1.4  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อาการ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นาม</a:t>
            </a:r>
            <a:r>
              <a:rPr lang="th-TH" sz="31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เช่น การขนส่ง การจัดารสารสนเทศ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100" i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i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1.2</a:t>
            </a:r>
            <a:r>
              <a:rPr lang="th-TH" sz="3100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คำ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ประสม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1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       1.2.1 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b="1" i="1" dirty="0">
                <a:latin typeface="Angsana New" pitchFamily="18" charset="-34"/>
                <a:cs typeface="Angsana New" pitchFamily="18" charset="-34"/>
              </a:rPr>
              <a:t>หัวเรื่องภาษาไทยที่เชื่อมด้วยสันธาน </a:t>
            </a:r>
            <a:r>
              <a:rPr lang="en-US" sz="3100" b="1" i="1" dirty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100" b="1" i="1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3100" b="1" i="1" dirty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3100" b="1" i="1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100" b="1" i="1" dirty="0">
                <a:latin typeface="Angsana New" pitchFamily="18" charset="-34"/>
                <a:cs typeface="Angsana New" pitchFamily="18" charset="-34"/>
              </a:rPr>
              <a:t>“and”</a:t>
            </a:r>
            <a:r>
              <a:rPr lang="en-US" sz="31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b="1" i="1" dirty="0">
                <a:latin typeface="Angsana New" pitchFamily="18" charset="-34"/>
                <a:cs typeface="Angsana New" pitchFamily="18" charset="-34"/>
              </a:rPr>
              <a:t>ในหัวเรื่องภาษาอังกฤษ</a:t>
            </a:r>
            <a:r>
              <a:rPr lang="th-TH" sz="3100" dirty="0">
                <a:latin typeface="Angsana New" pitchFamily="18" charset="-34"/>
                <a:cs typeface="Angsana New" pitchFamily="18" charset="-34"/>
              </a:rPr>
              <a:t> ใช้กับสารสนเทศที่มีเนื้อหาสาระสองเรื่องสัมพันธ์กันในลักษณะคล้อยตามกันจนไม่ควรแยกออกเป็นสองหัวเรื่อง เพราะส่วนใหญ่มักเขียนควบคู่กัน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ไป เช่น เสื้อผ้า</a:t>
            </a:r>
            <a:r>
              <a:rPr lang="th-TH" sz="3100" dirty="0">
                <a:latin typeface="Angsana New" pitchFamily="18" charset="-34"/>
                <a:cs typeface="Angsana New" pitchFamily="18" charset="-34"/>
              </a:rPr>
              <a:t>และเครื่องแต่ง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กาย</a:t>
            </a:r>
            <a:r>
              <a:rPr lang="en-US" sz="3100" dirty="0" smtClean="0">
                <a:latin typeface="Angsana New" pitchFamily="18" charset="-34"/>
                <a:cs typeface="Angsana New" pitchFamily="18" charset="-34"/>
              </a:rPr>
              <a:t>      clothing </a:t>
            </a:r>
            <a:r>
              <a:rPr lang="en-US" sz="3100" dirty="0">
                <a:latin typeface="Angsana New" pitchFamily="18" charset="-34"/>
                <a:cs typeface="Angsana New" pitchFamily="18" charset="-34"/>
              </a:rPr>
              <a:t>and dress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         1.2.2 </a:t>
            </a:r>
            <a:r>
              <a:rPr lang="th-TH" sz="3100" b="1" i="1" dirty="0" smtClean="0">
                <a:latin typeface="Angsana New" pitchFamily="18" charset="-34"/>
                <a:cs typeface="Angsana New" pitchFamily="18" charset="-34"/>
              </a:rPr>
              <a:t>หัว</a:t>
            </a:r>
            <a:r>
              <a:rPr lang="th-TH" sz="3100" b="1" i="1" dirty="0">
                <a:latin typeface="Angsana New" pitchFamily="18" charset="-34"/>
                <a:cs typeface="Angsana New" pitchFamily="18" charset="-34"/>
              </a:rPr>
              <a:t>เรื่องภาษาไทยที่เชื่อมด้วยสันธาน </a:t>
            </a:r>
            <a:r>
              <a:rPr lang="en-GB" sz="3100" b="1" i="1" dirty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100" b="1" i="1" dirty="0"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en-GB" sz="3100" b="1" i="1" dirty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3100" b="1" i="1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100" b="1" i="1" dirty="0">
                <a:latin typeface="Angsana New" pitchFamily="18" charset="-34"/>
                <a:cs typeface="Angsana New" pitchFamily="18" charset="-34"/>
              </a:rPr>
              <a:t>“and” </a:t>
            </a:r>
            <a:r>
              <a:rPr lang="th-TH" sz="3100" b="1" i="1" dirty="0">
                <a:latin typeface="Angsana New" pitchFamily="18" charset="-34"/>
                <a:cs typeface="Angsana New" pitchFamily="18" charset="-34"/>
              </a:rPr>
              <a:t>ในหัวเรื่องภาษาอังกฤษ</a:t>
            </a:r>
            <a:r>
              <a:rPr lang="th-TH" sz="3100" dirty="0">
                <a:latin typeface="Angsana New" pitchFamily="18" charset="-34"/>
                <a:cs typeface="Angsana New" pitchFamily="18" charset="-34"/>
              </a:rPr>
              <a:t> ใช้กับสารสนเทศที่มีเนื้อหาสองเรื่องโดยมีอิทธิพลต่อกัน และนำมาสัมพันธ์กันเป็นหัวเรื่อง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เดียว เช่น  ชุมชน</a:t>
            </a:r>
            <a:r>
              <a:rPr lang="th-TH" sz="3100" dirty="0">
                <a:latin typeface="Angsana New" pitchFamily="18" charset="-34"/>
                <a:cs typeface="Angsana New" pitchFamily="18" charset="-34"/>
              </a:rPr>
              <a:t>กับโรงเรียน 	</a:t>
            </a:r>
            <a:r>
              <a:rPr lang="en-US" sz="3100" dirty="0">
                <a:latin typeface="Angsana New" pitchFamily="18" charset="-34"/>
                <a:cs typeface="Angsana New" pitchFamily="18" charset="-34"/>
              </a:rPr>
              <a:t>community and school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3100" dirty="0">
              <a:latin typeface="Angsana New" pitchFamily="18" charset="-34"/>
              <a:cs typeface="Angsana New" pitchFamily="18" charset="-34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h-TH" sz="31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i="1" dirty="0"/>
              <a:t> </a:t>
            </a:r>
            <a:r>
              <a:rPr lang="th-TH" i="1" dirty="0" smtClean="0"/>
              <a:t>       </a:t>
            </a:r>
            <a:endParaRPr lang="th-TH" dirty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21644" y="784225"/>
            <a:ext cx="277416" cy="247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14300" y="224881"/>
            <a:ext cx="2423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endParaRPr kumimoji="0" lang="en-US" altLang="th-TH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114300" y="440323"/>
            <a:ext cx="2423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endParaRPr kumimoji="0" lang="en-US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2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  </a:t>
            </a:r>
            <a:r>
              <a:rPr lang="th-TH" b="1" dirty="0" smtClean="0"/>
              <a:t>1.3 </a:t>
            </a:r>
            <a:r>
              <a:rPr lang="th-TH" b="1" dirty="0"/>
              <a:t>กลุ่มคำหรือวลีที่มีใจความสมบูรณ์ </a:t>
            </a:r>
            <a:r>
              <a:rPr lang="th-TH" b="1" dirty="0" smtClean="0"/>
              <a:t>เช่น  การ</a:t>
            </a:r>
            <a:r>
              <a:rPr lang="th-TH" b="1" dirty="0"/>
              <a:t>เคหะสำหรับประชาชน </a:t>
            </a:r>
            <a:r>
              <a:rPr lang="en-US" dirty="0"/>
              <a:t>	</a:t>
            </a:r>
            <a:r>
              <a:rPr lang="en-US" dirty="0">
                <a:solidFill>
                  <a:srgbClr val="00B0F0"/>
                </a:solidFill>
              </a:rPr>
              <a:t>public </a:t>
            </a:r>
            <a:r>
              <a:rPr lang="en-US" dirty="0" smtClean="0">
                <a:solidFill>
                  <a:srgbClr val="00B0F0"/>
                </a:solidFill>
              </a:rPr>
              <a:t>housing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2000" dirty="0" smtClean="0"/>
              <a:t>1.4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th-TH" sz="2400" b="1" dirty="0" smtClean="0"/>
              <a:t>หัว</a:t>
            </a:r>
            <a:r>
              <a:rPr lang="th-TH" sz="2400" b="1" dirty="0"/>
              <a:t>เรื่องที่เป็นคำ กลุ่มคำ หรือวลี ที่มีคำขยายความในวงเล็บ</a:t>
            </a:r>
            <a:r>
              <a:rPr lang="th-TH" sz="2400" dirty="0"/>
              <a:t> </a:t>
            </a:r>
            <a:r>
              <a:rPr lang="th-TH" sz="2400" dirty="0" smtClean="0"/>
              <a:t>เช่น </a:t>
            </a:r>
            <a:r>
              <a:rPr lang="th-TH" sz="2400" b="1" dirty="0" smtClean="0">
                <a:solidFill>
                  <a:srgbClr val="00B0F0"/>
                </a:solidFill>
              </a:rPr>
              <a:t>บ้าน </a:t>
            </a:r>
            <a:r>
              <a:rPr lang="th-TH" sz="2400" b="1" dirty="0">
                <a:solidFill>
                  <a:srgbClr val="00B0F0"/>
                </a:solidFill>
              </a:rPr>
              <a:t>(ที่อยู่อาศัย</a:t>
            </a:r>
            <a:r>
              <a:rPr lang="th-TH" sz="2400" b="1" dirty="0" smtClean="0">
                <a:solidFill>
                  <a:srgbClr val="00B0F0"/>
                </a:solidFill>
              </a:rPr>
              <a:t>)</a:t>
            </a:r>
            <a:r>
              <a:rPr lang="en-US" sz="2400" b="1" dirty="0" smtClean="0">
                <a:solidFill>
                  <a:srgbClr val="00B0F0"/>
                </a:solidFill>
              </a:rPr>
              <a:t> houses</a:t>
            </a:r>
            <a:endParaRPr lang="en-US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			</a:t>
            </a:r>
            <a:r>
              <a:rPr lang="th-TH" sz="2400" b="1" dirty="0"/>
              <a:t>ใช้สำหรับเรื่องบ้านที่เป็นสิ่งก่อสร้างใช้พัก</a:t>
            </a:r>
            <a:r>
              <a:rPr lang="th-TH" sz="2400" b="1" dirty="0" smtClean="0"/>
              <a:t>อาศัย</a:t>
            </a:r>
          </a:p>
          <a:p>
            <a:pPr marL="0" indent="0">
              <a:buNone/>
            </a:pPr>
            <a:r>
              <a:rPr lang="th-TH" sz="2400" dirty="0"/>
              <a:t> </a:t>
            </a:r>
            <a:r>
              <a:rPr lang="th-TH" sz="2400" dirty="0" smtClean="0"/>
              <a:t>  1.5 </a:t>
            </a:r>
            <a:r>
              <a:rPr lang="th-TH" sz="2400" b="1" dirty="0"/>
              <a:t>หัวเรื่องที่เป็นคำ กลุ่มคำ หรือวลี ที่มีการกลับคำ หรือเรียงลำดับใหม่โดยใช้จุลภาคคั่น</a:t>
            </a:r>
            <a:r>
              <a:rPr lang="th-TH" sz="2400" dirty="0"/>
              <a:t> </a:t>
            </a:r>
            <a:r>
              <a:rPr lang="th-TH" sz="2400" dirty="0" smtClean="0"/>
              <a:t>เช่น</a:t>
            </a:r>
          </a:p>
          <a:p>
            <a:pPr marL="0" indent="0">
              <a:buNone/>
            </a:pPr>
            <a:r>
              <a:rPr lang="th-TH" sz="2400" dirty="0"/>
              <a:t> </a:t>
            </a:r>
            <a:r>
              <a:rPr lang="th-TH" sz="2400" dirty="0" smtClean="0"/>
              <a:t>                                    </a:t>
            </a:r>
            <a:r>
              <a:rPr lang="th-TH" sz="2400" b="1" dirty="0">
                <a:solidFill>
                  <a:srgbClr val="00B0F0"/>
                </a:solidFill>
              </a:rPr>
              <a:t>พลังงาน, การใช้</a:t>
            </a:r>
            <a:endParaRPr lang="en-US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th-TH" sz="2400" b="1" dirty="0">
                <a:solidFill>
                  <a:srgbClr val="00B0F0"/>
                </a:solidFill>
              </a:rPr>
              <a:t>		</a:t>
            </a:r>
            <a:r>
              <a:rPr lang="th-TH" sz="2400" b="1" dirty="0" smtClean="0">
                <a:solidFill>
                  <a:srgbClr val="00B0F0"/>
                </a:solidFill>
              </a:rPr>
              <a:t>    เด็ก</a:t>
            </a:r>
            <a:r>
              <a:rPr lang="th-TH" sz="2400" b="1" dirty="0">
                <a:solidFill>
                  <a:srgbClr val="00B0F0"/>
                </a:solidFill>
              </a:rPr>
              <a:t>, โรงพยาบาล</a:t>
            </a:r>
            <a:endParaRPr lang="en-US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th-TH" sz="2400" dirty="0" smtClean="0"/>
              <a:t>   1.6</a:t>
            </a:r>
            <a:r>
              <a:rPr lang="th-TH" sz="2400" b="1" dirty="0"/>
              <a:t> </a:t>
            </a:r>
            <a:r>
              <a:rPr lang="th-TH" sz="2400" b="1" dirty="0" smtClean="0"/>
              <a:t> หัว</a:t>
            </a:r>
            <a:r>
              <a:rPr lang="th-TH" sz="2400" b="1" dirty="0"/>
              <a:t>เรื่องที่สามารถกำหนดขึ้นเอง หรือกำหนดเพิ่มเติมตามคำแบบแผนหรือแบบฉบับ </a:t>
            </a:r>
            <a:r>
              <a:rPr lang="en-US" sz="2400" b="1" dirty="0">
                <a:solidFill>
                  <a:srgbClr val="00B0F0"/>
                </a:solidFill>
              </a:rPr>
              <a:t>(pattern heading)</a:t>
            </a:r>
            <a:r>
              <a:rPr lang="th-TH" sz="2400" dirty="0">
                <a:solidFill>
                  <a:srgbClr val="00B0F0"/>
                </a:solidFill>
              </a:rPr>
              <a:t> </a:t>
            </a:r>
            <a:endParaRPr lang="th-TH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th-TH" sz="2400" dirty="0"/>
              <a:t> </a:t>
            </a:r>
            <a:r>
              <a:rPr lang="th-TH" sz="2400" dirty="0" smtClean="0"/>
              <a:t>         </a:t>
            </a:r>
            <a:r>
              <a:rPr lang="th-TH" sz="2400" b="1" dirty="0" smtClean="0"/>
              <a:t>1.6.1 ชื่อเฉพาะได้แก่ ชื่อบุคคล ชื่อครอบครัว ชื่อตระกูล ชื่อสถารนที่ เชื้อชาติ ภาษา สงคราม สนธิสัญญา หน่วยงานนิติบุคคล เป็นต้น ตัวอย่างเช่น  ชื่อกีฬา บาสเกตบอล  ชื่อ</a:t>
            </a:r>
            <a:r>
              <a:rPr lang="th-TH" sz="2400" b="1" dirty="0"/>
              <a:t>เครื่องดนตรี	</a:t>
            </a:r>
            <a:r>
              <a:rPr lang="th-TH" sz="2400" b="1" dirty="0" smtClean="0"/>
              <a:t>กลอง  ชื่อ</a:t>
            </a:r>
            <a:r>
              <a:rPr lang="th-TH" sz="2400" b="1" dirty="0"/>
              <a:t>สงคราม </a:t>
            </a:r>
            <a:r>
              <a:rPr lang="th-TH" sz="2400" b="1" dirty="0" smtClean="0"/>
              <a:t>สงคราม</a:t>
            </a:r>
            <a:r>
              <a:rPr lang="th-TH" sz="2400" b="1" dirty="0"/>
              <a:t>เกาหลี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333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 </a:t>
            </a:r>
            <a:r>
              <a:rPr lang="th-TH" b="1" dirty="0" smtClean="0"/>
              <a:t>2. หัวเรื่องย่อย</a:t>
            </a:r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2.1 </a:t>
            </a:r>
            <a:r>
              <a:rPr lang="th-TH" b="1" dirty="0"/>
              <a:t>ลักษณะและการใช้หัวเรื่องย่อย หัวเรื่องย่อยไม่สามารถใช้ตามลำพังได้ ต้องใช้ตามหลังหัวเรื่องใหญ่ </a:t>
            </a:r>
            <a:r>
              <a:rPr lang="th-TH" b="1" dirty="0" smtClean="0"/>
              <a:t>ซึ่งเป็น</a:t>
            </a:r>
            <a:r>
              <a:rPr lang="th-TH" b="1" dirty="0"/>
              <a:t>หัวเรื่องทั่วไปที่จำเป็นต้องใช้หัวเรื่องย่อยประกอบ หรือใช้เมื่อมีคำสั่งให้ใช้เป็นหัวเรื่องย่อย </a:t>
            </a:r>
            <a:endParaRPr lang="th-TH" b="1" dirty="0" smtClean="0"/>
          </a:p>
          <a:p>
            <a:pPr marL="0" indent="0">
              <a:buNone/>
            </a:pPr>
            <a:r>
              <a:rPr lang="th-TH" b="1" dirty="0" smtClean="0"/>
              <a:t>               </a:t>
            </a:r>
            <a:r>
              <a:rPr lang="th-TH" b="1" dirty="0" smtClean="0">
                <a:solidFill>
                  <a:srgbClr val="00B0F0"/>
                </a:solidFill>
              </a:rPr>
              <a:t>ตัวอย่าง</a:t>
            </a:r>
            <a:r>
              <a:rPr lang="th-TH" b="1" dirty="0">
                <a:solidFill>
                  <a:srgbClr val="00B0F0"/>
                </a:solidFill>
              </a:rPr>
              <a:t>	</a:t>
            </a:r>
            <a:r>
              <a:rPr lang="th-TH" b="1" dirty="0" smtClean="0">
                <a:solidFill>
                  <a:srgbClr val="00B0F0"/>
                </a:solidFill>
              </a:rPr>
              <a:t>ถุงพลาสติก</a:t>
            </a:r>
            <a:r>
              <a:rPr lang="th-TH" dirty="0" smtClean="0">
                <a:solidFill>
                  <a:srgbClr val="00B0F0"/>
                </a:solidFill>
              </a:rPr>
              <a:t>—</a:t>
            </a:r>
            <a:r>
              <a:rPr lang="th-TH" b="1" dirty="0" smtClean="0"/>
              <a:t>ผลกระทบ</a:t>
            </a:r>
            <a:r>
              <a:rPr lang="th-TH" b="1" dirty="0"/>
              <a:t>ต่อ</a:t>
            </a:r>
            <a:r>
              <a:rPr lang="th-TH" b="1" dirty="0" smtClean="0"/>
              <a:t>สิ่งแวดล้อม</a:t>
            </a:r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      หัว</a:t>
            </a:r>
            <a:r>
              <a:rPr lang="th-TH" b="1" dirty="0"/>
              <a:t>เรื่องย่อย แบ่งออกเป็น 4 ลักษณะ </a:t>
            </a:r>
            <a:r>
              <a:rPr lang="th-TH" b="1" dirty="0" smtClean="0"/>
              <a:t>คือ</a:t>
            </a:r>
          </a:p>
          <a:p>
            <a:pPr marL="0" indent="0">
              <a:buNone/>
            </a:pPr>
            <a:r>
              <a:rPr lang="th-TH" dirty="0" smtClean="0"/>
              <a:t>         2.1.1 </a:t>
            </a:r>
            <a:r>
              <a:rPr lang="th-TH" b="1" i="1" dirty="0" smtClean="0"/>
              <a:t> </a:t>
            </a:r>
            <a:r>
              <a:rPr lang="th-TH" b="1" i="1" dirty="0">
                <a:solidFill>
                  <a:srgbClr val="00B0F0"/>
                </a:solidFill>
              </a:rPr>
              <a:t>หัวเรื่องย่อย</a:t>
            </a:r>
            <a:r>
              <a:rPr lang="th-TH" i="1" dirty="0">
                <a:solidFill>
                  <a:srgbClr val="00B0F0"/>
                </a:solidFill>
              </a:rPr>
              <a:t>เดี่ยวๆ</a:t>
            </a:r>
            <a:r>
              <a:rPr lang="th-TH" dirty="0">
                <a:solidFill>
                  <a:srgbClr val="00B0F0"/>
                </a:solidFill>
              </a:rPr>
              <a:t> </a:t>
            </a:r>
            <a:r>
              <a:rPr lang="th-TH" dirty="0"/>
              <a:t>เป็นหัวเรื่องย่อยที่ใช้ตามหลังหัวเรื่องใหญ่ใดๆ ก็ได้ตามความเหมาะสม</a:t>
            </a:r>
            <a:endParaRPr lang="en-US" dirty="0"/>
          </a:p>
          <a:p>
            <a:pPr marL="0" indent="0">
              <a:buNone/>
            </a:pPr>
            <a:r>
              <a:rPr lang="th-TH" b="1" dirty="0" smtClean="0"/>
              <a:t>                          ตัวอย่าง</a:t>
            </a:r>
            <a:r>
              <a:rPr lang="th-TH" b="1" dirty="0"/>
              <a:t>	</a:t>
            </a:r>
            <a:r>
              <a:rPr lang="en-US" dirty="0" smtClean="0">
                <a:solidFill>
                  <a:srgbClr val="00B0F0"/>
                </a:solidFill>
              </a:rPr>
              <a:t>--</a:t>
            </a:r>
            <a:r>
              <a:rPr lang="th-TH" dirty="0"/>
              <a:t>กฎและการปฏิบัติ  ใช้เป็นหัวเรื่องย่อย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			</a:t>
            </a:r>
            <a:r>
              <a:rPr lang="th-TH" b="1" dirty="0">
                <a:solidFill>
                  <a:srgbClr val="00B0F0"/>
                </a:solidFill>
              </a:rPr>
              <a:t>ทหาร</a:t>
            </a:r>
            <a:r>
              <a:rPr lang="en-US" dirty="0">
                <a:solidFill>
                  <a:srgbClr val="00B0F0"/>
                </a:solidFill>
              </a:rPr>
              <a:t>--</a:t>
            </a:r>
            <a:r>
              <a:rPr lang="th-TH" dirty="0"/>
              <a:t>กฎและการปฏิบัติ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244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2.1.2   </a:t>
            </a:r>
            <a:r>
              <a:rPr lang="th-TH" b="1" i="1" dirty="0"/>
              <a:t>หัวเรื่องย่อยที่ให้ใช้ตามหลังหัวเรื่องใหญ่</a:t>
            </a:r>
            <a:r>
              <a:rPr lang="th-TH" dirty="0"/>
              <a:t> 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                       </a:t>
            </a:r>
            <a:r>
              <a:rPr lang="th-TH" b="1" dirty="0"/>
              <a:t>ตัวอย่าง		</a:t>
            </a:r>
            <a:r>
              <a:rPr lang="en-US" dirty="0"/>
              <a:t>--</a:t>
            </a:r>
            <a:r>
              <a:rPr lang="th-TH" dirty="0"/>
              <a:t>การฝึกสอน  ใช้เป็นหัวเรื่องย่อยตามหลังชื่อกีฬา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        </a:t>
            </a:r>
            <a:r>
              <a:rPr lang="en-US" b="1" dirty="0"/>
              <a:t>			</a:t>
            </a:r>
            <a:r>
              <a:rPr lang="th-TH" b="1" dirty="0" smtClean="0"/>
              <a:t>ฟุตบอล</a:t>
            </a:r>
            <a:r>
              <a:rPr lang="en-US" dirty="0" smtClean="0"/>
              <a:t>—</a:t>
            </a:r>
            <a:r>
              <a:rPr lang="th-TH" dirty="0" smtClean="0"/>
              <a:t>การฝึกสอน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2.1.3 </a:t>
            </a:r>
            <a:r>
              <a:rPr lang="th-TH" b="1" i="1" dirty="0"/>
              <a:t>หัวเรื่องย่อยที่มาจากหัวเรื่องใหญ่ และเป็นคำเดียวกับหัวเรื่องใหญ่</a:t>
            </a:r>
            <a:r>
              <a:rPr lang="th-TH" dirty="0"/>
              <a:t> โดยหัวเรื่องใหญ่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บางหัวเรื่อง สามารถนำไปเป็นเนื้อหารองในลักษณะหัวเรื่องย่อยให้กับหัวเรื่องใหญ่อื่นได้ด้วย</a:t>
            </a:r>
            <a:endParaRPr lang="en-US" dirty="0"/>
          </a:p>
          <a:p>
            <a:pPr marL="0" indent="0">
              <a:buNone/>
            </a:pPr>
            <a:r>
              <a:rPr lang="th-TH" b="1" dirty="0" smtClean="0"/>
              <a:t>   </a:t>
            </a:r>
            <a:r>
              <a:rPr lang="en-GB" b="1" dirty="0"/>
              <a:t>	</a:t>
            </a:r>
            <a:r>
              <a:rPr lang="th-TH" b="1" dirty="0" smtClean="0"/>
              <a:t>        ตัวอย่าง </a:t>
            </a:r>
            <a:r>
              <a:rPr lang="th-TH" dirty="0" smtClean="0"/>
              <a:t>การ</a:t>
            </a:r>
            <a:r>
              <a:rPr lang="th-TH" dirty="0"/>
              <a:t>ให้คำปรึกษา  ใช้เป็นหัวเรื่องย่อย ตามหลังกลุ่มบุคคล และกลุ่มชาติพันธุ์ได้ด้วย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th-TH" b="1" dirty="0" smtClean="0"/>
              <a:t>        นักเรียน</a:t>
            </a:r>
            <a:r>
              <a:rPr lang="th-TH" dirty="0" smtClean="0"/>
              <a:t>—การ</a:t>
            </a:r>
            <a:r>
              <a:rPr lang="th-TH" dirty="0"/>
              <a:t>ให้</a:t>
            </a:r>
            <a:r>
              <a:rPr lang="th-TH" dirty="0" smtClean="0"/>
              <a:t>คำปรึกษา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2.1.4 </a:t>
            </a:r>
            <a:r>
              <a:rPr lang="th-TH" b="1" i="1" dirty="0"/>
              <a:t>หัวเรื่องย่อยที่มาจากหัวเรื่องใหญ่ แต่ใช้คำต่างจากหัวเรื่องใหญ่</a:t>
            </a:r>
            <a:endParaRPr lang="en-US" dirty="0"/>
          </a:p>
          <a:p>
            <a:pPr marL="0" indent="0">
              <a:buNone/>
            </a:pPr>
            <a:r>
              <a:rPr lang="th-TH" b="1" dirty="0" smtClean="0"/>
              <a:t>                  ตัวอย่าง  เศรษฐกิจ</a:t>
            </a:r>
            <a:r>
              <a:rPr lang="th-TH" dirty="0"/>
              <a:t>--ภาวะเศรษฐกิจ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66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 smtClean="0"/>
              <a:t>  2.2 </a:t>
            </a:r>
            <a:r>
              <a:rPr lang="th-TH" b="1" dirty="0"/>
              <a:t>ประเภทของหัวเรื่องย่อย </a:t>
            </a:r>
            <a:endParaRPr lang="th-TH" b="1" dirty="0" smtClean="0"/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2.2.1 </a:t>
            </a:r>
            <a:r>
              <a:rPr lang="th-TH" b="1" i="1" dirty="0"/>
              <a:t>หัวเรื่องย่อยเฉพาะเรื่อง</a:t>
            </a:r>
            <a:r>
              <a:rPr lang="th-TH" dirty="0"/>
              <a:t> เป็นหัวเรื่องย่อยที่แบ่งตามความเฉพาะของเนื้อเรื่อง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ใช้ตามหลังหัวเรื่องใหญ่ เพื่อกำหนดขอบเขตที่เฉพาะด้านของหัวเรื่องนั้นๆ </a:t>
            </a:r>
            <a:endParaRPr lang="en-US" dirty="0"/>
          </a:p>
          <a:p>
            <a:pPr marL="0" indent="0">
              <a:buNone/>
            </a:pPr>
            <a:r>
              <a:rPr lang="th-TH" b="1" dirty="0" smtClean="0"/>
              <a:t>              ตัวอย่าง   เกษตรกรรม</a:t>
            </a:r>
            <a:r>
              <a:rPr lang="en-US" dirty="0" smtClean="0"/>
              <a:t>—</a:t>
            </a:r>
            <a:r>
              <a:rPr lang="th-TH" dirty="0" smtClean="0"/>
              <a:t>การ</a:t>
            </a:r>
            <a:r>
              <a:rPr lang="th-TH" dirty="0"/>
              <a:t>ถ่ายทอด</a:t>
            </a:r>
            <a:r>
              <a:rPr lang="th-TH" dirty="0" smtClean="0"/>
              <a:t>เทคโนโลยี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                          </a:t>
            </a:r>
            <a:r>
              <a:rPr lang="en-GB" b="1" dirty="0" smtClean="0"/>
              <a:t>Agriculture</a:t>
            </a:r>
            <a:r>
              <a:rPr lang="en-US" dirty="0" smtClean="0"/>
              <a:t>—Accounting</a:t>
            </a:r>
          </a:p>
          <a:p>
            <a:pPr marL="0" indent="0">
              <a:buNone/>
            </a:pPr>
            <a:r>
              <a:rPr lang="en-US" dirty="0" smtClean="0"/>
              <a:t>    2.2.2 </a:t>
            </a:r>
            <a:r>
              <a:rPr lang="th-TH" b="1" i="1" dirty="0"/>
              <a:t>หัวเรื่องย่อยที่บอกลักษณะทางกายภาพหรือแสดงรูปแบบการเขียนของทรัพยากร</a:t>
            </a:r>
            <a:endParaRPr lang="en-US" dirty="0"/>
          </a:p>
          <a:p>
            <a:r>
              <a:rPr lang="th-TH" b="1" i="1" dirty="0"/>
              <a:t>สารสนเทศ</a:t>
            </a:r>
            <a:r>
              <a:rPr lang="th-TH" dirty="0"/>
              <a:t>  เป็นหัวเรื่องย่อยที่กำหนดให้เฉพาะเจาะจงไปตามวิธีเขียน หรือเป็นการแสดงรูปแบบอื่นๆ ของเนื้อหา </a:t>
            </a:r>
            <a:r>
              <a:rPr lang="th-TH" b="1" i="1" dirty="0"/>
              <a:t>ตัวอย่างลักษณะทางกายภาพหรือแสดงรูปแบบการเขียน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		คู่มือ  </a:t>
            </a:r>
            <a:r>
              <a:rPr lang="en-US" dirty="0"/>
              <a:t>(handbooks, manual,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th-TH" dirty="0"/>
              <a:t>		ดรรชนี</a:t>
            </a:r>
            <a:r>
              <a:rPr lang="en-US" dirty="0"/>
              <a:t>  (indexes</a:t>
            </a:r>
            <a:r>
              <a:rPr lang="en-US" dirty="0" smtClean="0"/>
              <a:t>)</a:t>
            </a:r>
            <a:r>
              <a:rPr lang="th-TH" dirty="0"/>
              <a:t> ตาราง</a:t>
            </a:r>
            <a:r>
              <a:rPr lang="en-US" dirty="0"/>
              <a:t>  (tables</a:t>
            </a:r>
            <a:r>
              <a:rPr lang="en-US" dirty="0" smtClean="0"/>
              <a:t>)</a:t>
            </a:r>
            <a:r>
              <a:rPr lang="th-TH" dirty="0"/>
              <a:t> นวนิยาย</a:t>
            </a:r>
            <a:r>
              <a:rPr lang="en-US" dirty="0"/>
              <a:t>  (fictions</a:t>
            </a:r>
            <a:r>
              <a:rPr lang="en-US" dirty="0" smtClean="0"/>
              <a:t>)</a:t>
            </a:r>
            <a:r>
              <a:rPr lang="th-TH" dirty="0"/>
              <a:t> นามานุกรม</a:t>
            </a:r>
            <a:r>
              <a:rPr lang="en-US" dirty="0"/>
              <a:t>  (directories) </a:t>
            </a:r>
            <a:r>
              <a:rPr lang="th-TH" dirty="0"/>
              <a:t>บรรณานุกรม</a:t>
            </a:r>
            <a:r>
              <a:rPr lang="en-US" dirty="0"/>
              <a:t>  (bibliography</a:t>
            </a:r>
            <a:r>
              <a:rPr lang="en-US" dirty="0" smtClean="0"/>
              <a:t>)</a:t>
            </a:r>
            <a:r>
              <a:rPr lang="th-TH" dirty="0"/>
              <a:t> แบบจำลอง</a:t>
            </a:r>
            <a:r>
              <a:rPr lang="en-US" dirty="0"/>
              <a:t>  (models</a:t>
            </a:r>
            <a:r>
              <a:rPr lang="en-US" dirty="0" smtClean="0"/>
              <a:t>)</a:t>
            </a:r>
            <a:r>
              <a:rPr lang="th-TH" dirty="0"/>
              <a:t> แผนที่</a:t>
            </a:r>
            <a:r>
              <a:rPr lang="en-US" dirty="0"/>
              <a:t>  (maps) </a:t>
            </a:r>
            <a:r>
              <a:rPr lang="th-TH" dirty="0" smtClean="0"/>
              <a:t>เป็นต้น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3996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dirty="0" smtClean="0"/>
              <a:t>   2.2.3 </a:t>
            </a:r>
            <a:r>
              <a:rPr lang="th-TH" b="1" i="1" dirty="0"/>
              <a:t>หัวเรื่องย่อยแสดงยุคสมัย กาลเวลา หรือลำดับเหตุการณ์</a:t>
            </a:r>
            <a:r>
              <a:rPr lang="th-TH" dirty="0"/>
              <a:t> เป็นหัวเรื่องย่อยที่แสดง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ยุคสมัย ลำดับเหตุการณ์ ช่วงเวลาที่เกี่ยวข้อง มักใช้กับหัวเรื่องเกี่ยวกับประวัติศาสตร์ของประเทศ รัฐ เมือง เหตุการณ์ที่สำคัญ การจัดเรียงหัวเรื่องประเภทนี้จะต้องเรียงตามลำดับเหตุการณ์ มิใช่เรียงตามข้อความ</a:t>
            </a:r>
            <a:endParaRPr lang="en-US" dirty="0"/>
          </a:p>
          <a:p>
            <a:pPr marL="0" indent="0">
              <a:buNone/>
            </a:pPr>
            <a:r>
              <a:rPr lang="th-TH" b="1" dirty="0" smtClean="0"/>
              <a:t>                       ตัวอย่าง</a:t>
            </a:r>
            <a:r>
              <a:rPr lang="th-TH" b="1" dirty="0"/>
              <a:t>		</a:t>
            </a:r>
            <a:r>
              <a:rPr lang="th-TH" b="1" dirty="0" smtClean="0"/>
              <a:t>ไทย</a:t>
            </a:r>
            <a:r>
              <a:rPr lang="en-US" dirty="0" smtClean="0"/>
              <a:t>—</a:t>
            </a:r>
            <a:r>
              <a:rPr lang="th-TH" dirty="0" smtClean="0"/>
              <a:t>ประวัติศาสตร์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                                             </a:t>
            </a:r>
            <a:r>
              <a:rPr lang="en-US" b="1" dirty="0"/>
              <a:t>Great Britain</a:t>
            </a:r>
            <a:r>
              <a:rPr lang="en-US" dirty="0"/>
              <a:t>--History--To 55 </a:t>
            </a:r>
            <a:r>
              <a:rPr lang="en-US" dirty="0" smtClean="0"/>
              <a:t>B.C</a:t>
            </a:r>
            <a:endParaRPr lang="th-TH" dirty="0" smtClean="0"/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2.2.4 </a:t>
            </a:r>
            <a:r>
              <a:rPr lang="th-TH" b="1" i="1" dirty="0" smtClean="0"/>
              <a:t>หัว</a:t>
            </a:r>
            <a:r>
              <a:rPr lang="th-TH" b="1" i="1" dirty="0"/>
              <a:t>เรื่องย่อยทางภูมิศาสตร์</a:t>
            </a:r>
            <a:r>
              <a:rPr lang="en-US" b="1" i="1" dirty="0"/>
              <a:t> (Geographical Subdivisions)</a:t>
            </a:r>
            <a:r>
              <a:rPr lang="th-TH" b="1" i="1" dirty="0"/>
              <a:t> </a:t>
            </a:r>
            <a:r>
              <a:rPr lang="th-TH" dirty="0"/>
              <a:t>เป็นหัวเรื่องย่อยที่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แสดงลักษณะทางภูมิศาสตร์ ได้แก่ ชื่อทวีป ภูมิภาค ลักษณะภูมิประเทศ ชื่อประเทศ รัฐ เมือง จังหวัด ใช้ตามหลังหัวเรื่องใหญ่ </a:t>
            </a:r>
            <a:endParaRPr lang="th-TH" dirty="0" smtClean="0"/>
          </a:p>
          <a:p>
            <a:pPr marL="0" indent="0">
              <a:buNone/>
            </a:pPr>
            <a:r>
              <a:rPr lang="th-TH" b="1" dirty="0" smtClean="0"/>
              <a:t>                      ตัวอย่าง</a:t>
            </a:r>
            <a:r>
              <a:rPr lang="th-TH" b="1" dirty="0"/>
              <a:t>	</a:t>
            </a:r>
            <a:r>
              <a:rPr lang="th-TH" b="1" dirty="0" smtClean="0"/>
              <a:t>การ</a:t>
            </a:r>
            <a:r>
              <a:rPr lang="th-TH" b="1" dirty="0"/>
              <a:t>ขนส่ง </a:t>
            </a:r>
            <a:r>
              <a:rPr lang="en-US" dirty="0"/>
              <a:t>(Transportation) </a:t>
            </a:r>
            <a:r>
              <a:rPr lang="th-TH" dirty="0"/>
              <a:t>แบ่งตามชื่อภูมิศาสตร์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			</a:t>
            </a:r>
            <a:r>
              <a:rPr lang="th-TH" b="1" dirty="0" smtClean="0"/>
              <a:t>การ</a:t>
            </a:r>
            <a:r>
              <a:rPr lang="th-TH" b="1" dirty="0"/>
              <a:t>ขนส่ง</a:t>
            </a:r>
            <a:r>
              <a:rPr lang="th-TH" dirty="0"/>
              <a:t>--ไทย</a:t>
            </a: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8984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   2.2.5</a:t>
            </a:r>
            <a:r>
              <a:rPr lang="th-TH" b="1" i="1" dirty="0"/>
              <a:t> </a:t>
            </a:r>
            <a:r>
              <a:rPr lang="th-TH" b="1" i="1" dirty="0" smtClean="0"/>
              <a:t> หัว</a:t>
            </a:r>
            <a:r>
              <a:rPr lang="th-TH" b="1" i="1" dirty="0"/>
              <a:t>เรื่องย่อยอิสระ</a:t>
            </a:r>
            <a:r>
              <a:rPr lang="en-US" b="1" i="1" dirty="0"/>
              <a:t> (free-floating subdivision)</a:t>
            </a:r>
            <a:r>
              <a:rPr lang="en-US" dirty="0"/>
              <a:t> </a:t>
            </a:r>
            <a:r>
              <a:rPr lang="th-TH" dirty="0"/>
              <a:t>เป็นการแบ่งหัวเรื่องย่อยของหัวเรื่องหอสมุดรัฐสภาอเมริกัน </a:t>
            </a:r>
            <a:r>
              <a:rPr lang="en-GB" dirty="0"/>
              <a:t>(Library of Congress subject </a:t>
            </a:r>
            <a:r>
              <a:rPr lang="en-US" dirty="0"/>
              <a:t>headings</a:t>
            </a:r>
            <a:r>
              <a:rPr lang="en-GB" dirty="0"/>
              <a:t>) </a:t>
            </a:r>
            <a:endParaRPr lang="th-TH" dirty="0" smtClean="0"/>
          </a:p>
          <a:p>
            <a:pPr marL="0" indent="0">
              <a:buNone/>
            </a:pPr>
            <a:r>
              <a:rPr lang="th-TH" b="1" dirty="0" smtClean="0"/>
              <a:t>                    ตัวอย่าง</a:t>
            </a:r>
            <a:r>
              <a:rPr lang="en-US" b="1" dirty="0"/>
              <a:t>	</a:t>
            </a:r>
            <a:r>
              <a:rPr lang="th-TH" dirty="0" smtClean="0"/>
              <a:t>หัว</a:t>
            </a:r>
            <a:r>
              <a:rPr lang="th-TH" dirty="0"/>
              <a:t>เรื่องย่อย </a:t>
            </a:r>
            <a:r>
              <a:rPr lang="en-US" dirty="0"/>
              <a:t>--Studies and exercises (Popular music) </a:t>
            </a:r>
            <a:r>
              <a:rPr lang="th-TH" dirty="0"/>
              <a:t>นำไปใช้ตามหัวเรื่องใหญ่ ที่เป็นเครื่องดนตรีชนิดใดก็ได้ เช่น ใช้ตามหลังหัวเรื่อง เปียโน กีต้าร์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                           Piano</a:t>
            </a:r>
            <a:r>
              <a:rPr lang="en-US" dirty="0" smtClean="0"/>
              <a:t>-</a:t>
            </a:r>
            <a:r>
              <a:rPr lang="en-US" dirty="0"/>
              <a:t>-Studies and exercises (Popular Music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    หัว</a:t>
            </a:r>
            <a:r>
              <a:rPr lang="th-TH" dirty="0"/>
              <a:t>เรื่องภาษาไทยที่นำลักษณะของหัวเรื่องย่อยอิสระมาใช้ เช่น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--</a:t>
            </a:r>
            <a:r>
              <a:rPr lang="th-TH" dirty="0"/>
              <a:t>การศึกษาและการสอน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                       --</a:t>
            </a:r>
            <a:r>
              <a:rPr lang="th-TH" dirty="0"/>
              <a:t>ประวัติและวิจารณ์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6716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/>
              <a:t>การกำหนดหัวเรื่อง และคู่มือหัวเรื่องที่สำคัญ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1.</a:t>
            </a:r>
            <a:r>
              <a:rPr lang="en-US" b="1" dirty="0" smtClean="0"/>
              <a:t> </a:t>
            </a:r>
            <a:r>
              <a:rPr lang="th-TH" b="1" dirty="0"/>
              <a:t>การกำหนดหัว</a:t>
            </a:r>
            <a:r>
              <a:rPr lang="th-TH" b="1" dirty="0" smtClean="0"/>
              <a:t>เรื่อง</a:t>
            </a:r>
          </a:p>
          <a:p>
            <a:pPr marL="0" indent="0">
              <a:buNone/>
            </a:pPr>
            <a:r>
              <a:rPr lang="th-TH" dirty="0" smtClean="0"/>
              <a:t>      การ</a:t>
            </a:r>
            <a:r>
              <a:rPr lang="th-TH" dirty="0"/>
              <a:t>กำหนดหัวเรื่องมีจุดมุ่งหมายสำคัญคือ </a:t>
            </a:r>
            <a:endParaRPr lang="th-TH" dirty="0" smtClean="0"/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1.1 </a:t>
            </a:r>
            <a:r>
              <a:rPr lang="th-TH" dirty="0"/>
              <a:t>เพื่อรวบรวมทรัพยากรสารสนเทศที่มีเนื้อหาเดียวกันมาอยู่ด้วยกัน ภายใต้หัวเรื่องที่เป็นคำหรือวลีเดียวกัน </a:t>
            </a:r>
            <a:endParaRPr lang="th-TH" dirty="0" smtClean="0"/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1.2 เพื่อ</a:t>
            </a:r>
            <a:r>
              <a:rPr lang="th-TH" dirty="0"/>
              <a:t>เป็นเครื่องมือในการเข้าถึงสารสนเทศและทรัพยากรสารสนเทศที่ต้องการ ในกรณีที่ผู้ใช้ไม่ทราบชื่อผู้แต่งหรือชื่อเรื่อง ทราบเพียงประเด็นหรือเนื้อหาที่ต้องการค้น ผู้ใช้สามารถใช้หัวเรื่องเป็นจุดเข้าถึงได้ </a:t>
            </a:r>
            <a:endParaRPr lang="th-TH" dirty="0" smtClean="0"/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</a:t>
            </a:r>
            <a:r>
              <a:rPr lang="en-US" dirty="0"/>
              <a:t>2</a:t>
            </a:r>
            <a:r>
              <a:rPr lang="th-TH" dirty="0"/>
              <a:t>.</a:t>
            </a:r>
            <a:r>
              <a:rPr lang="th-TH" b="1" dirty="0"/>
              <a:t> หลักการกำหนดหัวเรื่องสำหรับทรัพยากร</a:t>
            </a:r>
            <a:r>
              <a:rPr lang="th-TH" b="1" dirty="0" smtClean="0"/>
              <a:t>สารสนเทศ</a:t>
            </a:r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</a:t>
            </a:r>
            <a:r>
              <a:rPr lang="en-US" sz="2400" dirty="0"/>
              <a:t>2.1</a:t>
            </a:r>
            <a:r>
              <a:rPr lang="en-US" dirty="0"/>
              <a:t> </a:t>
            </a:r>
            <a:r>
              <a:rPr lang="th-TH" b="1" dirty="0"/>
              <a:t>ผู้ใช้และประเภทขององค์การสารสนเทศ</a:t>
            </a:r>
            <a:r>
              <a:rPr lang="th-TH" dirty="0"/>
              <a:t> </a:t>
            </a:r>
            <a:endParaRPr lang="th-TH" dirty="0" smtClean="0"/>
          </a:p>
          <a:p>
            <a:pPr marL="0" indent="0">
              <a:buNone/>
            </a:pPr>
            <a:r>
              <a:rPr lang="en-US" dirty="0" smtClean="0"/>
              <a:t>     2.2 </a:t>
            </a:r>
            <a:r>
              <a:rPr lang="th-TH" b="1" dirty="0"/>
              <a:t>จำนวนหัวเรื่อง</a:t>
            </a:r>
            <a:r>
              <a:rPr lang="th-TH" dirty="0"/>
              <a:t> </a:t>
            </a:r>
            <a:endParaRPr lang="th-TH" dirty="0" smtClean="0"/>
          </a:p>
          <a:p>
            <a:pPr marL="0" indent="0">
              <a:buNone/>
            </a:pPr>
            <a:r>
              <a:rPr lang="en-US" dirty="0" smtClean="0"/>
              <a:t>    2</a:t>
            </a:r>
            <a:r>
              <a:rPr lang="th-TH" dirty="0"/>
              <a:t>.</a:t>
            </a:r>
            <a:r>
              <a:rPr lang="en-US" dirty="0"/>
              <a:t>3</a:t>
            </a:r>
            <a:r>
              <a:rPr lang="th-TH" dirty="0"/>
              <a:t> </a:t>
            </a:r>
            <a:r>
              <a:rPr lang="th-TH" b="1" dirty="0"/>
              <a:t>เนื้อหา</a:t>
            </a:r>
            <a:r>
              <a:rPr lang="th-TH" dirty="0"/>
              <a:t> </a:t>
            </a:r>
            <a:endParaRPr lang="th-TH" dirty="0" smtClean="0"/>
          </a:p>
          <a:p>
            <a:pPr marL="0" indent="0">
              <a:buNone/>
            </a:pPr>
            <a:r>
              <a:rPr lang="en-US" dirty="0" smtClean="0"/>
              <a:t>    2.4 </a:t>
            </a:r>
            <a:r>
              <a:rPr lang="th-TH" b="1" dirty="0"/>
              <a:t>การกำหนดหัวเรื่องขึ้นเองเพิ่มเติม</a:t>
            </a:r>
            <a:r>
              <a:rPr lang="th-TH" dirty="0"/>
              <a:t> </a:t>
            </a:r>
            <a:endParaRPr lang="en-US" dirty="0"/>
          </a:p>
          <a:p>
            <a:pPr marL="0" indent="0">
              <a:buNone/>
            </a:pPr>
            <a:r>
              <a:rPr lang="th-TH" dirty="0" smtClean="0"/>
              <a:t>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0945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3. </a:t>
            </a:r>
            <a:r>
              <a:rPr lang="th-TH" b="1" dirty="0" smtClean="0"/>
              <a:t>ขั้นตอน</a:t>
            </a:r>
            <a:r>
              <a:rPr lang="th-TH" b="1" dirty="0"/>
              <a:t>การวิเคราะห์สารสนเทศเพื่อกำหนดเนื้อหาเป็นหัว</a:t>
            </a:r>
            <a:r>
              <a:rPr lang="th-TH" b="1" dirty="0" smtClean="0"/>
              <a:t>เรื่อง</a:t>
            </a:r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 3.1  </a:t>
            </a:r>
            <a:r>
              <a:rPr lang="th-TH" b="1" dirty="0"/>
              <a:t>การวิเคราะห์เนื้อหา </a:t>
            </a:r>
            <a:endParaRPr lang="th-TH" b="1" dirty="0" smtClean="0"/>
          </a:p>
          <a:p>
            <a:pPr marL="0" indent="0">
              <a:buNone/>
            </a:pPr>
            <a:r>
              <a:rPr lang="en-US" sz="2400" dirty="0" smtClean="0"/>
              <a:t>        3</a:t>
            </a:r>
            <a:r>
              <a:rPr lang="th-TH" sz="2400" dirty="0" smtClean="0"/>
              <a:t>.</a:t>
            </a:r>
            <a:r>
              <a:rPr lang="en-US" sz="2400" dirty="0" smtClean="0"/>
              <a:t>2</a:t>
            </a:r>
            <a:r>
              <a:rPr lang="th-TH" sz="2400" dirty="0" smtClean="0"/>
              <a:t>  </a:t>
            </a:r>
            <a:r>
              <a:rPr lang="th-TH" b="1" dirty="0" smtClean="0"/>
              <a:t>การ</a:t>
            </a:r>
            <a:r>
              <a:rPr lang="th-TH" b="1" dirty="0"/>
              <a:t>กำหนดคำสำคัญ </a:t>
            </a:r>
            <a:endParaRPr lang="th-TH" b="1" dirty="0" smtClean="0"/>
          </a:p>
          <a:p>
            <a:pPr marL="0" indent="0">
              <a:buNone/>
            </a:pPr>
            <a:r>
              <a:rPr lang="th-TH" sz="2400" dirty="0"/>
              <a:t> </a:t>
            </a:r>
            <a:r>
              <a:rPr lang="th-TH" sz="2400" dirty="0" smtClean="0"/>
              <a:t>         </a:t>
            </a:r>
            <a:r>
              <a:rPr lang="en-US" sz="2400" dirty="0" smtClean="0"/>
              <a:t>3.3 </a:t>
            </a:r>
            <a:r>
              <a:rPr lang="th-TH" b="1" dirty="0" smtClean="0"/>
              <a:t>การ</a:t>
            </a:r>
            <a:r>
              <a:rPr lang="th-TH" b="1" dirty="0"/>
              <a:t>ตรวจสอบคำสำคัญกับบัญชีหัวเรื่องหรือ</a:t>
            </a:r>
            <a:r>
              <a:rPr lang="th-TH" b="1" dirty="0" smtClean="0"/>
              <a:t>คู่</a:t>
            </a:r>
          </a:p>
          <a:p>
            <a:pPr marL="0" indent="0">
              <a:buNone/>
            </a:pPr>
            <a:r>
              <a:rPr lang="th-TH" dirty="0" smtClean="0"/>
              <a:t>         ปัจจุบัน</a:t>
            </a:r>
            <a:r>
              <a:rPr lang="th-TH" dirty="0"/>
              <a:t>คู่มือหัวเรื่องนอกจากจะแสดงหัวเรื่องใหญ่และหัวเรื่องย่อยแล้ว ยังแสดงหัวเรื่องที่มีความหมายกว้างกว่า หรือหัวเรื่องที่มีความหมายแคบกว่า เพื่อใช้ในการวิเคราะห์เนื้อหาทรัพยากรสารสนเทศด้วย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4646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9" y="435143"/>
            <a:ext cx="2966510" cy="5586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27841"/>
            <a:ext cx="3816424" cy="559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3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4293753"/>
            <a:ext cx="8579644" cy="4454960"/>
          </a:xfrm>
        </p:spPr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623536" y="476672"/>
            <a:ext cx="804419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ตัวอย่างการวิเคราะห์สารสนเทศเพื่อการกำหนดหัวเรื่อง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19745" y="1412776"/>
            <a:ext cx="4189810" cy="8436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dirty="0"/>
              <a:t>ณรงค์  โฉมเฉลา.  (</a:t>
            </a:r>
            <a:r>
              <a:rPr lang="en-US" dirty="0"/>
              <a:t>2554).  </a:t>
            </a:r>
            <a:r>
              <a:rPr lang="th-TH" i="1" dirty="0"/>
              <a:t>มหัศจรรย์น้ำมันมะพร้าว </a:t>
            </a:r>
            <a:r>
              <a:rPr lang="th-TH" dirty="0"/>
              <a:t> (พิมพ์ครั้งที่ </a:t>
            </a:r>
            <a:r>
              <a:rPr lang="en-US" dirty="0"/>
              <a:t>2).  </a:t>
            </a:r>
            <a:r>
              <a:rPr lang="th-TH" dirty="0"/>
              <a:t>กรุงเทพฯ</a:t>
            </a:r>
            <a:r>
              <a:rPr lang="en-US" dirty="0"/>
              <a:t>: </a:t>
            </a:r>
            <a:r>
              <a:rPr lang="th-TH" dirty="0"/>
              <a:t>โพสต์ พับลิชชิง</a:t>
            </a:r>
          </a:p>
        </p:txBody>
      </p:sp>
      <p:sp>
        <p:nvSpPr>
          <p:cNvPr id="9" name="Rectangle 8"/>
          <p:cNvSpPr/>
          <p:nvPr/>
        </p:nvSpPr>
        <p:spPr>
          <a:xfrm>
            <a:off x="683568" y="2852936"/>
            <a:ext cx="4572000" cy="47643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th-TH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เมื่ออ่านและพิจารณาชื่อเรื่อง คำนำ สารบัญ และเนื้อหาในเล่มแล้ว พบว่าเนื้อหาหลักกล่าวถึง </a:t>
            </a:r>
            <a:r>
              <a:rPr lang="th-TH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น้ำมันมะพร้าวและการใช้ประโยชน์จากน้ำมันมะพร้าว</a:t>
            </a:r>
            <a:r>
              <a:rPr lang="th-TH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เมื่อตรวจสอบกับคู่มือหัวเรื่องแล้วพบข้อมูล ดังนี้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US" dirty="0" smtClean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r>
              <a:rPr lang="th-TH" sz="1800" b="1" dirty="0"/>
              <a:t>น้ำมันพืช </a:t>
            </a:r>
            <a:r>
              <a:rPr lang="en-US" sz="1800" dirty="0"/>
              <a:t>(</a:t>
            </a:r>
            <a:r>
              <a:rPr lang="en-US" sz="1800" dirty="0" err="1"/>
              <a:t>Vegetablae</a:t>
            </a:r>
            <a:r>
              <a:rPr lang="en-US" sz="1800" dirty="0"/>
              <a:t> oil)</a:t>
            </a:r>
          </a:p>
          <a:p>
            <a:r>
              <a:rPr lang="th-TH" sz="1800" dirty="0"/>
              <a:t>	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7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/>
              <a:t>น้ำมันพืช </a:t>
            </a:r>
            <a:r>
              <a:rPr lang="en-US" dirty="0"/>
              <a:t>(</a:t>
            </a:r>
            <a:r>
              <a:rPr lang="en-US" dirty="0" err="1"/>
              <a:t>Vegetablae</a:t>
            </a:r>
            <a:r>
              <a:rPr lang="en-US" dirty="0"/>
              <a:t> oil)</a:t>
            </a:r>
          </a:p>
          <a:p>
            <a:pPr marL="0" indent="0">
              <a:buNone/>
            </a:pPr>
            <a:r>
              <a:rPr lang="th-TH" dirty="0" smtClean="0"/>
              <a:t>      น้ำมัน</a:t>
            </a:r>
            <a:r>
              <a:rPr lang="th-TH" dirty="0"/>
              <a:t>พืชเฉพาะชนิด ใช้เป็นหัวเรื่องได้ </a:t>
            </a:r>
            <a:r>
              <a:rPr lang="th-TH" b="1" dirty="0"/>
              <a:t>น้ำมันถั่วเหลือง/น้ำมัน</a:t>
            </a:r>
            <a:r>
              <a:rPr lang="th-TH" b="1" dirty="0" smtClean="0"/>
              <a:t>ปาล์ม</a:t>
            </a:r>
            <a:endParaRPr lang="th-TH" b="1" dirty="0"/>
          </a:p>
          <a:p>
            <a:pPr marL="0" indent="0">
              <a:buNone/>
            </a:pPr>
            <a:r>
              <a:rPr lang="th-TH" dirty="0" smtClean="0"/>
              <a:t>           ดังนั้น </a:t>
            </a:r>
            <a:r>
              <a:rPr lang="th-TH" dirty="0"/>
              <a:t>หัวเรื่องที่เหมาะสมสำหรับหนังสือเล่มนี้คือ  </a:t>
            </a:r>
            <a:r>
              <a:rPr lang="th-TH" b="1" dirty="0"/>
              <a:t>น้ำมันมะพร้าว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b="1" dirty="0"/>
              <a:t>. </a:t>
            </a:r>
            <a:r>
              <a:rPr lang="th-TH" b="1" dirty="0"/>
              <a:t>คู่มือหัวเรื่องที่</a:t>
            </a:r>
            <a:r>
              <a:rPr lang="th-TH" b="1" dirty="0" smtClean="0"/>
              <a:t>สำคัญ</a:t>
            </a:r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4.1 คู่มือ</a:t>
            </a:r>
            <a:r>
              <a:rPr lang="th-TH" b="1" dirty="0"/>
              <a:t>หัวเรื่องทั่วไป </a:t>
            </a:r>
            <a:endParaRPr lang="th-TH" b="1" dirty="0" smtClean="0"/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 4.1.1 </a:t>
            </a:r>
            <a:r>
              <a:rPr lang="th-TH" b="1" i="1" dirty="0" smtClean="0"/>
              <a:t>คู่มือ</a:t>
            </a:r>
            <a:r>
              <a:rPr lang="th-TH" b="1" i="1" dirty="0"/>
              <a:t>หัวเรื่องฉบับพิมพ์หรือแบบรูปเล่ม 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กลุ่มวิเคราะห์ทรัพยากรสารสนเทศ</a:t>
            </a:r>
            <a:r>
              <a:rPr lang="en-US" dirty="0"/>
              <a:t>, </a:t>
            </a:r>
            <a:r>
              <a:rPr lang="th-TH" dirty="0"/>
              <a:t>คณะทำงาน</a:t>
            </a:r>
            <a:r>
              <a:rPr lang="en-US" dirty="0"/>
              <a:t>. </a:t>
            </a:r>
            <a:r>
              <a:rPr lang="th-TH" dirty="0"/>
              <a:t>ห้องสมุดสถาบันอุดมศึกษา</a:t>
            </a:r>
            <a:r>
              <a:rPr lang="en-US" dirty="0"/>
              <a:t>.</a:t>
            </a:r>
            <a:r>
              <a:rPr lang="th-TH" dirty="0"/>
              <a:t> </a:t>
            </a:r>
            <a:r>
              <a:rPr lang="en-US" dirty="0"/>
              <a:t>(2547). </a:t>
            </a:r>
            <a:r>
              <a:rPr lang="th-TH" i="1" dirty="0"/>
              <a:t>หัวเรื่อง</a:t>
            </a:r>
            <a:r>
              <a:rPr lang="en-US" i="1" dirty="0"/>
              <a:t>	</a:t>
            </a:r>
            <a:r>
              <a:rPr lang="th-TH" i="1" dirty="0"/>
              <a:t>สำหรับหนังสือภาษาไทย </a:t>
            </a:r>
            <a:r>
              <a:rPr lang="en-US" dirty="0"/>
              <a:t> (</a:t>
            </a:r>
            <a:r>
              <a:rPr lang="th-TH" dirty="0"/>
              <a:t>พิมพ์ครั้งที่ 4</a:t>
            </a:r>
            <a:r>
              <a:rPr lang="en-US" dirty="0"/>
              <a:t>)</a:t>
            </a:r>
            <a:r>
              <a:rPr lang="th-TH" dirty="0"/>
              <a:t>. กรุงเทพฯ</a:t>
            </a:r>
            <a:r>
              <a:rPr lang="en-US" dirty="0"/>
              <a:t>: </a:t>
            </a:r>
            <a:r>
              <a:rPr lang="th-TH" dirty="0"/>
              <a:t>คณะทำงานกลุ่มวิเคราะห์</a:t>
            </a:r>
            <a:r>
              <a:rPr lang="en-US" dirty="0"/>
              <a:t>	</a:t>
            </a:r>
            <a:r>
              <a:rPr lang="th-TH" dirty="0"/>
              <a:t>ทรัพยากรสารสนเทศ ห้องสมุดสถาบันอุดมศึกษา.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91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/>
              <a:t> -</a:t>
            </a:r>
            <a:r>
              <a:rPr lang="th-TH" dirty="0"/>
              <a:t>หัวเรื่องและวิธีการกำหนดหัวเรื่องสำหรับวัสดุสารนิเทศภาษาไทย สำนักหอสมุด มหาวิทยาลัยธรรมศาสตร์</a:t>
            </a:r>
            <a:r>
              <a:rPr lang="th-TH" i="1" dirty="0"/>
              <a:t> </a:t>
            </a:r>
            <a:endParaRPr lang="th-TH" i="1" dirty="0" smtClean="0"/>
          </a:p>
          <a:p>
            <a:pPr marL="0" indent="0">
              <a:buNone/>
            </a:pPr>
            <a:r>
              <a:rPr lang="th-TH" i="1" dirty="0" smtClean="0"/>
              <a:t>-</a:t>
            </a:r>
            <a:r>
              <a:rPr lang="th-TH" dirty="0"/>
              <a:t>พวา  พันธุ์เมฆา. (</a:t>
            </a:r>
            <a:r>
              <a:rPr lang="en-US" dirty="0"/>
              <a:t>2549).  </a:t>
            </a:r>
            <a:r>
              <a:rPr lang="th-TH" i="1" dirty="0"/>
              <a:t>หัวเรื่องภาษาไทย.</a:t>
            </a:r>
            <a:r>
              <a:rPr lang="th-TH" dirty="0"/>
              <a:t> (พิมพ์ครั้งที่ </a:t>
            </a:r>
            <a:r>
              <a:rPr lang="en-US" dirty="0"/>
              <a:t>2).</a:t>
            </a:r>
            <a:r>
              <a:rPr lang="th-TH" dirty="0"/>
              <a:t> กรุงเทพฯ</a:t>
            </a:r>
            <a:r>
              <a:rPr lang="en-US" dirty="0"/>
              <a:t>: </a:t>
            </a:r>
            <a:r>
              <a:rPr lang="th-TH" dirty="0"/>
              <a:t>ภาควิชาบรรณารักษศาสตร์</a:t>
            </a:r>
            <a:r>
              <a:rPr lang="th-TH" dirty="0" smtClean="0"/>
              <a:t>และสารสนเทศ</a:t>
            </a:r>
            <a:r>
              <a:rPr lang="th-TH" dirty="0"/>
              <a:t>ศาสตร์ คณะมนุษยศาสตร์ มหาวิทยาลัยศรีนครินทรวิโรฒ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GB" dirty="0"/>
              <a:t>United States. Library of Congress. </a:t>
            </a:r>
            <a:r>
              <a:rPr lang="en-GB" dirty="0" err="1"/>
              <a:t>Cataloging</a:t>
            </a:r>
            <a:r>
              <a:rPr lang="en-GB" dirty="0"/>
              <a:t> Policy and Support Office. (20</a:t>
            </a:r>
            <a:r>
              <a:rPr lang="en-US" dirty="0"/>
              <a:t>18</a:t>
            </a:r>
            <a:r>
              <a:rPr lang="en-GB" dirty="0"/>
              <a:t>). </a:t>
            </a:r>
            <a:r>
              <a:rPr lang="en-GB" i="1" dirty="0"/>
              <a:t>Library of 	Congress subject headings</a:t>
            </a:r>
            <a:r>
              <a:rPr lang="en-GB" dirty="0"/>
              <a:t>  (40</a:t>
            </a:r>
            <a:r>
              <a:rPr lang="en-GB" baseline="30000" dirty="0"/>
              <a:t>th</a:t>
            </a:r>
            <a:r>
              <a:rPr lang="en-GB" dirty="0"/>
              <a:t> ed.).  Washington, D.C.: </a:t>
            </a:r>
            <a:r>
              <a:rPr lang="en-GB" dirty="0" err="1"/>
              <a:t>Cataloging</a:t>
            </a:r>
            <a:r>
              <a:rPr lang="en-GB" dirty="0"/>
              <a:t> Distribution 	Service, Library of </a:t>
            </a:r>
            <a:r>
              <a:rPr lang="en-GB" dirty="0" smtClean="0"/>
              <a:t>Congress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i="1" dirty="0"/>
              <a:t>Sears </a:t>
            </a:r>
            <a:r>
              <a:rPr lang="en-US" i="1" dirty="0"/>
              <a:t>l</a:t>
            </a:r>
            <a:r>
              <a:rPr lang="en-GB" i="1" dirty="0" err="1"/>
              <a:t>ist</a:t>
            </a:r>
            <a:r>
              <a:rPr lang="en-GB" i="1" dirty="0"/>
              <a:t> of subject headings.</a:t>
            </a:r>
            <a:r>
              <a:rPr lang="en-GB" b="1" dirty="0"/>
              <a:t> </a:t>
            </a:r>
            <a:r>
              <a:rPr lang="en-GB" dirty="0"/>
              <a:t>(2018).  (22</a:t>
            </a:r>
            <a:r>
              <a:rPr lang="en-GB" baseline="30000" dirty="0"/>
              <a:t>nd</a:t>
            </a:r>
            <a:r>
              <a:rPr lang="en-GB" dirty="0"/>
              <a:t> ed.).  New York: </a:t>
            </a:r>
            <a:r>
              <a:rPr lang="en-GB" dirty="0" err="1"/>
              <a:t>H.W.Wilson</a:t>
            </a:r>
            <a:r>
              <a:rPr lang="en-GB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5229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i="1" dirty="0" smtClean="0"/>
              <a:t>-Sears </a:t>
            </a:r>
            <a:r>
              <a:rPr lang="en-US" i="1" dirty="0"/>
              <a:t>l</a:t>
            </a:r>
            <a:r>
              <a:rPr lang="en-GB" i="1" dirty="0" err="1"/>
              <a:t>ist</a:t>
            </a:r>
            <a:r>
              <a:rPr lang="en-GB" i="1" dirty="0"/>
              <a:t> of subject headings.</a:t>
            </a:r>
            <a:r>
              <a:rPr lang="en-GB" b="1" dirty="0"/>
              <a:t> </a:t>
            </a:r>
            <a:r>
              <a:rPr lang="en-GB" dirty="0"/>
              <a:t>(2018).  (22</a:t>
            </a:r>
            <a:r>
              <a:rPr lang="en-GB" baseline="30000" dirty="0"/>
              <a:t>nd</a:t>
            </a:r>
            <a:r>
              <a:rPr lang="en-GB" dirty="0"/>
              <a:t> ed.).  New York: </a:t>
            </a:r>
            <a:r>
              <a:rPr lang="en-GB" dirty="0" err="1"/>
              <a:t>H.W.Wilson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US" i="1" dirty="0"/>
              <a:t>4.1.2</a:t>
            </a:r>
            <a:r>
              <a:rPr lang="en-US" b="1" i="1" dirty="0"/>
              <a:t> </a:t>
            </a:r>
            <a:r>
              <a:rPr lang="th-TH" b="1" i="1" dirty="0"/>
              <a:t>คู่มือหัวเรื่องแบบออนไลน์ </a:t>
            </a:r>
            <a:endParaRPr lang="th-TH" b="1" i="1" dirty="0" smtClean="0"/>
          </a:p>
          <a:p>
            <a:pPr marL="0" indent="0">
              <a:buNone/>
            </a:pPr>
            <a:r>
              <a:rPr lang="th-TH" dirty="0" smtClean="0"/>
              <a:t>-กลุ่ม</a:t>
            </a:r>
            <a:r>
              <a:rPr lang="th-TH" dirty="0"/>
              <a:t>วิเคราะห์ทรัพยากรสารสนเทศ</a:t>
            </a:r>
            <a:r>
              <a:rPr lang="en-US" dirty="0"/>
              <a:t>, </a:t>
            </a:r>
            <a:r>
              <a:rPr lang="th-TH" dirty="0"/>
              <a:t>คณะทำงาน</a:t>
            </a:r>
            <a:r>
              <a:rPr lang="en-US" dirty="0"/>
              <a:t>.</a:t>
            </a:r>
            <a:r>
              <a:rPr lang="th-TH" dirty="0"/>
              <a:t> ห้องสมุดสถาบันอุดมศึกษา</a:t>
            </a:r>
            <a:r>
              <a:rPr lang="en-US" dirty="0"/>
              <a:t>.</a:t>
            </a:r>
            <a:r>
              <a:rPr lang="th-TH" dirty="0"/>
              <a:t> </a:t>
            </a:r>
            <a:r>
              <a:rPr lang="en-US" dirty="0"/>
              <a:t>(2561).</a:t>
            </a:r>
            <a:r>
              <a:rPr lang="th-TH" dirty="0"/>
              <a:t>  </a:t>
            </a:r>
            <a:r>
              <a:rPr lang="th-TH" i="1" dirty="0"/>
              <a:t>หัวเรื่องภาษาไทย	ออนไลน์ </a:t>
            </a:r>
            <a:r>
              <a:rPr lang="en-US" i="1" dirty="0"/>
              <a:t>(Online Thai subject headings). </a:t>
            </a:r>
            <a:r>
              <a:rPr lang="th-TH" i="1" dirty="0"/>
              <a:t> สืบค้น</a:t>
            </a:r>
            <a:r>
              <a:rPr lang="th-TH" dirty="0"/>
              <a:t>จาก </a:t>
            </a:r>
            <a:r>
              <a:rPr lang="en-US" u="sng" dirty="0">
                <a:hlinkClick r:id="rId2"/>
              </a:rPr>
              <a:t>https://webhost2.car.chula.ac.th/</a:t>
            </a:r>
            <a:r>
              <a:rPr lang="en-US" dirty="0"/>
              <a:t> </a:t>
            </a:r>
            <a:r>
              <a:rPr lang="th-TH" dirty="0"/>
              <a:t>	</a:t>
            </a:r>
            <a:r>
              <a:rPr lang="en-US" dirty="0" err="1"/>
              <a:t>thaiccweb</a:t>
            </a:r>
            <a:r>
              <a:rPr lang="en-US" dirty="0"/>
              <a:t>/</a:t>
            </a:r>
            <a:r>
              <a:rPr lang="en-US" dirty="0" err="1"/>
              <a:t>main.php</a:t>
            </a:r>
            <a:r>
              <a:rPr lang="th-TH" dirty="0"/>
              <a:t> </a:t>
            </a:r>
            <a:endParaRPr lang="en-US" dirty="0"/>
          </a:p>
          <a:p>
            <a:pPr marL="0" indent="0">
              <a:buNone/>
            </a:pPr>
            <a:r>
              <a:rPr lang="th-TH" dirty="0" smtClean="0"/>
              <a:t>-</a:t>
            </a:r>
            <a:r>
              <a:rPr lang="en-GB" dirty="0"/>
              <a:t>United States. Library of Congress. </a:t>
            </a:r>
            <a:r>
              <a:rPr lang="en-US" dirty="0"/>
              <a:t>(2018).</a:t>
            </a:r>
            <a:r>
              <a:rPr lang="th-TH" dirty="0"/>
              <a:t>  </a:t>
            </a:r>
            <a:r>
              <a:rPr lang="en-GB" i="1" dirty="0"/>
              <a:t>Classification web.</a:t>
            </a:r>
            <a:r>
              <a:rPr lang="en-GB" dirty="0"/>
              <a:t> Retrieved from</a:t>
            </a:r>
            <a:r>
              <a:rPr lang="en-GB" b="1" dirty="0"/>
              <a:t> </a:t>
            </a:r>
            <a:r>
              <a:rPr lang="th-TH" b="1" dirty="0"/>
              <a:t>	</a:t>
            </a:r>
            <a:r>
              <a:rPr lang="en-GB" dirty="0"/>
              <a:t>https://</a:t>
            </a:r>
            <a:r>
              <a:rPr lang="en-GB" dirty="0" smtClean="0"/>
              <a:t>classificationweb</a:t>
            </a:r>
            <a:r>
              <a:rPr lang="en-GB" dirty="0"/>
              <a:t>.net/Menu/index.html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795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GB" dirty="0" smtClean="0"/>
              <a:t>United </a:t>
            </a:r>
            <a:r>
              <a:rPr lang="en-GB" dirty="0"/>
              <a:t>States. Library of Congress. </a:t>
            </a:r>
            <a:r>
              <a:rPr lang="en-GB" dirty="0" err="1"/>
              <a:t>Cataloging</a:t>
            </a:r>
            <a:r>
              <a:rPr lang="en-GB" dirty="0"/>
              <a:t> Policy and Support Office. (2018). </a:t>
            </a:r>
            <a:r>
              <a:rPr lang="en-GB" i="1" dirty="0"/>
              <a:t>Library of 	Congress subject headings</a:t>
            </a:r>
            <a:r>
              <a:rPr lang="en-GB" dirty="0"/>
              <a:t>  (40</a:t>
            </a:r>
            <a:r>
              <a:rPr lang="en-GB" baseline="30000" dirty="0"/>
              <a:t>st</a:t>
            </a:r>
            <a:r>
              <a:rPr lang="en-GB" dirty="0"/>
              <a:t> ed.).  Retrieved from</a:t>
            </a:r>
            <a:r>
              <a:rPr lang="en-GB" b="1" dirty="0"/>
              <a:t> </a:t>
            </a:r>
            <a:r>
              <a:rPr lang="th-TH" b="1" dirty="0"/>
              <a:t>	</a:t>
            </a:r>
            <a:r>
              <a:rPr lang="en-US" dirty="0"/>
              <a:t>https://www.loc.gov/aba/publications/FreeLCSH/freelcsh.html</a:t>
            </a:r>
            <a:r>
              <a:rPr lang="th-TH" dirty="0"/>
              <a:t> </a:t>
            </a:r>
            <a:endParaRPr lang="th-TH" dirty="0" smtClean="0"/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en-US" dirty="0" smtClean="0"/>
              <a:t>4.2</a:t>
            </a:r>
            <a:r>
              <a:rPr lang="en-US" b="1" dirty="0" smtClean="0"/>
              <a:t> </a:t>
            </a:r>
            <a:r>
              <a:rPr lang="th-TH" b="1" dirty="0"/>
              <a:t>คู่มือหัวเรื่องเฉพาะวิชา </a:t>
            </a:r>
            <a:endParaRPr lang="th-TH" b="1" dirty="0" smtClean="0"/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 </a:t>
            </a:r>
            <a:r>
              <a:rPr lang="en-US" i="1" dirty="0"/>
              <a:t>4.2.1</a:t>
            </a:r>
            <a:r>
              <a:rPr lang="en-US" b="1" i="1" dirty="0"/>
              <a:t> </a:t>
            </a:r>
            <a:r>
              <a:rPr lang="th-TH" b="1" i="1" dirty="0"/>
              <a:t>คู่มือหัวเรื่องฉบับพิมพ์หรือแบบ</a:t>
            </a:r>
            <a:r>
              <a:rPr lang="th-TH" b="1" i="1" dirty="0" smtClean="0"/>
              <a:t>รูปเล่ม</a:t>
            </a:r>
            <a:endParaRPr lang="th-TH" b="1" i="1" dirty="0"/>
          </a:p>
          <a:p>
            <a:pPr marL="0" indent="0">
              <a:buNone/>
            </a:pPr>
            <a:r>
              <a:rPr lang="th-TH" dirty="0" smtClean="0"/>
              <a:t>ได้แก่</a:t>
            </a:r>
            <a:r>
              <a:rPr lang="en-US" dirty="0" smtClean="0"/>
              <a:t>United </a:t>
            </a:r>
            <a:r>
              <a:rPr lang="en-US" dirty="0"/>
              <a:t>States. National Library of Medicine. (2010). </a:t>
            </a:r>
            <a:r>
              <a:rPr lang="en-US" i="1" dirty="0"/>
              <a:t>Medical subject headings</a:t>
            </a:r>
            <a:r>
              <a:rPr lang="en-US" b="1" dirty="0"/>
              <a:t>. </a:t>
            </a:r>
            <a:r>
              <a:rPr lang="en-US" dirty="0"/>
              <a:t>Bethesda, </a:t>
            </a:r>
            <a:r>
              <a:rPr lang="en-US" dirty="0" err="1"/>
              <a:t>Md</a:t>
            </a:r>
            <a:r>
              <a:rPr lang="en-US" dirty="0"/>
              <a:t>: 	U.S. Department of Health and Human Services, Public Health Service, National 	Institutes of Health, National Library of Medicine National Library of Medicine.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0635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-United </a:t>
            </a:r>
            <a:r>
              <a:rPr lang="en-US" dirty="0"/>
              <a:t>States. National Library of Medicine. (2018).  </a:t>
            </a:r>
            <a:r>
              <a:rPr lang="en-US" i="1" dirty="0"/>
              <a:t>Medical subject headings</a:t>
            </a:r>
            <a:r>
              <a:rPr lang="en-US" b="1" dirty="0"/>
              <a:t>.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Retrieved from</a:t>
            </a:r>
            <a:r>
              <a:rPr lang="en-US" b="1" dirty="0"/>
              <a:t> </a:t>
            </a:r>
            <a:r>
              <a:rPr lang="en-GB" dirty="0"/>
              <a:t>https://meshb.nlm.nih.gov/search </a:t>
            </a: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4610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กฎทั่วไปในการลงรายการ</a:t>
            </a:r>
          </a:p>
          <a:p>
            <a:pPr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รูปแบบในการลงรายการบรรณานุกรม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ส่วน</a:t>
            </a:r>
          </a:p>
          <a:p>
            <a:pPr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รูปแบบที่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หน้า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51</a:t>
            </a:r>
          </a:p>
          <a:p>
            <a:pPr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-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รูปแบบที่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หน้า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51</a:t>
            </a:r>
          </a:p>
          <a:p>
            <a:pPr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1.2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ระดับการลงบรรณานุกรม</a:t>
            </a:r>
          </a:p>
          <a:p>
            <a:pPr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การลงรายการระดับที่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เหมาะสำหรับห้องสมุดโรงเรียน</a:t>
            </a:r>
          </a:p>
          <a:p>
            <a:pPr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การลงรายการระดับที่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เหมาะสำหรับห้องสมุดสถาบันอุดมศึกษา</a:t>
            </a:r>
          </a:p>
          <a:p>
            <a:pPr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การลงรายการระดับที่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เหมาะสำหรับห้องสมุดเกี่ยวกับการวิจัย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dirty="0" smtClean="0"/>
              <a:t>การจัดหมู่และลงรายการทัพยากรสารสนเทศบางประเภท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 ตัวอย่างหน้า </a:t>
            </a:r>
            <a:r>
              <a:rPr lang="en-US" dirty="0" smtClean="0"/>
              <a:t>58-59</a:t>
            </a:r>
          </a:p>
          <a:p>
            <a:pPr>
              <a:buNone/>
            </a:pPr>
            <a:r>
              <a:rPr lang="th-TH" b="1" dirty="0" smtClean="0"/>
              <a:t>การลงรายการบรรณานุกรมสำหรับสิ่งพิมพ์ต่อเนื่อง</a:t>
            </a:r>
          </a:p>
          <a:p>
            <a:pPr>
              <a:buNone/>
            </a:pPr>
            <a:r>
              <a:rPr lang="th-TH" b="1" dirty="0" smtClean="0"/>
              <a:t>ตัวอย่างหน้า </a:t>
            </a:r>
            <a:r>
              <a:rPr lang="en-US" b="1" dirty="0" smtClean="0"/>
              <a:t>72-73</a:t>
            </a:r>
          </a:p>
          <a:p>
            <a:pPr>
              <a:buNone/>
            </a:pPr>
            <a:r>
              <a:rPr lang="th-TH" b="1" dirty="0" smtClean="0"/>
              <a:t>การลงรายการบรรณานุกรมสำหรับสื่อโสตทัศน์</a:t>
            </a:r>
          </a:p>
          <a:p>
            <a:pPr>
              <a:buNone/>
            </a:pPr>
            <a:r>
              <a:rPr lang="th-TH" b="1" dirty="0" smtClean="0"/>
              <a:t>ตัวอย่างหน้า </a:t>
            </a:r>
            <a:r>
              <a:rPr lang="en-US" b="1" dirty="0" smtClean="0"/>
              <a:t>78-79</a:t>
            </a:r>
          </a:p>
          <a:p>
            <a:pPr>
              <a:buNone/>
            </a:pPr>
            <a:r>
              <a:rPr lang="th-TH" b="1" dirty="0" smtClean="0"/>
              <a:t>การลงรายการบรรณานุกรมสื่ออิเล็กทรอนิกส์</a:t>
            </a:r>
          </a:p>
          <a:p>
            <a:pPr>
              <a:buNone/>
            </a:pPr>
            <a:r>
              <a:rPr lang="th-TH" b="1" dirty="0" smtClean="0"/>
              <a:t>แหล่งสำคัญของสื่ออิเล็กทรอนิกส์ได้แก่ตัวสื่อ เช่น หน้าจอชื่อเรื่อง</a:t>
            </a:r>
          </a:p>
          <a:p>
            <a:pPr>
              <a:buNone/>
            </a:pPr>
            <a:r>
              <a:rPr lang="th-TH" b="1" dirty="0" smtClean="0"/>
              <a:t>เมนูหลัก การแจ้งเกี่ยวกับโปรแกรมโฮมเพจ ไฟล์</a:t>
            </a:r>
            <a:r>
              <a:rPr lang="th-TH" b="1" dirty="0" err="1" smtClean="0"/>
              <a:t>เฮดเดอร์</a:t>
            </a:r>
            <a:r>
              <a:rPr lang="th-TH" b="1" dirty="0" smtClean="0"/>
              <a:t> วัสดุบันทึกข้อมูล ฉลาก</a:t>
            </a:r>
            <a:r>
              <a:rPr lang="en-US" b="1" dirty="0" smtClean="0"/>
              <a:t>/</a:t>
            </a:r>
            <a:r>
              <a:rPr lang="th-TH" b="1" dirty="0" smtClean="0"/>
              <a:t>ป้ายบนอุปกรณ์เก็บข้อมูล เป็นต้น หน้า </a:t>
            </a:r>
            <a:r>
              <a:rPr lang="en-US" b="1" dirty="0" smtClean="0"/>
              <a:t>83</a:t>
            </a:r>
            <a:endParaRPr lang="th-TH" b="1" dirty="0" smtClean="0"/>
          </a:p>
          <a:p>
            <a:pPr>
              <a:buNone/>
            </a:pPr>
            <a:endParaRPr lang="th-TH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dirty="0" smtClean="0"/>
              <a:t>การลงรายการบรรณานุกรมสำหรับหนังสือ จุลสารและแผ่นปลิวที่ตีพิมพ์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1138"/>
            <a:ext cx="3528392" cy="48454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484784"/>
            <a:ext cx="2808312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3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81138"/>
            <a:ext cx="3456384" cy="49001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84784"/>
            <a:ext cx="367240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3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การวิเคราะห์เนื้อหาและกำหนดคำสำคัญ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พิจารณาจากชื่อเรื่องจากหน้าปกใน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หนังสือ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รายการต่อไปนี้ เพียงแต่อ่านชื่อเรื่องแล้วสามารถบอกได้ว่าแต่ละเล่มมีเนื้อหากล่าวถึงเรื่องอะไร แล้วจึงกำหนดคำสำคัญ เพื่อนำไปเปิดจากดรรชนีสัมพันธ์ต่อไป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รู้จักกล้วยไม้ในธรรมชาติของไทย คำสำคัญคือ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กล้วยไม้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ภาษาไทย ภาษาถิ่น สิ้นสูญ โดย มณี พะยอม</a:t>
            </a:r>
            <a:r>
              <a:rPr lang="th-TH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ยงค์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คำสำคัญคือ 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ภาษาไทย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ที่กล่าวในแง่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ภาษาถิ่น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การพัฒนาเทคนิคการสอนวิทยาศาสตร์ตามแนวทางการยกระดับคุณภาพวิทยาศาสตร์ศึกษา คำสำคัญคือ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วิทยาศาสตร์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กล่าวในแง่ของ</a:t>
            </a: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การสอน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ตัวอย่างขั้นตอนการกำหนดเลขหมู่ระบบทศนิยม</a:t>
            </a:r>
            <a:r>
              <a:rPr lang="th-TH" dirty="0" err="1" smtClean="0"/>
              <a:t>ดิว</a:t>
            </a:r>
            <a:r>
              <a:rPr lang="th-TH" dirty="0" smtClean="0"/>
              <a:t>อี้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0969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81138"/>
            <a:ext cx="3528392" cy="49001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332" y="1484784"/>
            <a:ext cx="36004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7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1138"/>
            <a:ext cx="3816424" cy="51882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556792"/>
            <a:ext cx="439248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4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1138"/>
            <a:ext cx="3960440" cy="4525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12776"/>
            <a:ext cx="324036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5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r>
              <a:rPr lang="en-US" dirty="0" smtClean="0"/>
              <a:t>1.</a:t>
            </a:r>
            <a:r>
              <a:rPr lang="th-TH" dirty="0" smtClean="0"/>
              <a:t> </a:t>
            </a:r>
            <a:r>
              <a:rPr lang="th-TH" b="1" dirty="0" smtClean="0"/>
              <a:t>การเชื่อมโยงบาร์โค้ด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en-US" b="1" dirty="0" smtClean="0"/>
              <a:t>2. </a:t>
            </a:r>
            <a:r>
              <a:rPr lang="th-TH" b="1" dirty="0" smtClean="0"/>
              <a:t>การประทับตราภายในตัวเล่ม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en-US" b="1" dirty="0" smtClean="0"/>
              <a:t>3.</a:t>
            </a:r>
            <a:r>
              <a:rPr lang="th-TH" b="1" dirty="0" smtClean="0"/>
              <a:t> การติดสันหนังสือ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en-US" b="1" dirty="0" smtClean="0"/>
              <a:t>4. </a:t>
            </a:r>
            <a:r>
              <a:rPr lang="th-TH" b="1" dirty="0" smtClean="0"/>
              <a:t>การติดบัตรยืม</a:t>
            </a:r>
            <a:r>
              <a:rPr lang="en-US" b="1" dirty="0" smtClean="0"/>
              <a:t>-</a:t>
            </a:r>
            <a:r>
              <a:rPr lang="th-TH" b="1" dirty="0" smtClean="0"/>
              <a:t>คืน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en-US" b="1" dirty="0" smtClean="0"/>
              <a:t>5. </a:t>
            </a:r>
            <a:r>
              <a:rPr lang="th-TH" b="1" dirty="0" smtClean="0"/>
              <a:t>การติดอุปกรณ์ป้องกันการโจรกรรมทรัพยากรสารสนเทศ</a:t>
            </a:r>
            <a:endParaRPr lang="th-TH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การจัดเตรียมทรัพยากรสารสนเทศให้พร้อมสำหรับ</a:t>
            </a:r>
            <a:br>
              <a:rPr lang="th-TH" b="1" dirty="0" smtClean="0"/>
            </a:br>
            <a:r>
              <a:rPr lang="th-TH" b="1" dirty="0" smtClean="0"/>
              <a:t>การให้บริการ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dirty="0" smtClean="0">
                <a:solidFill>
                  <a:srgbClr val="7030A0"/>
                </a:solidFill>
              </a:rPr>
              <a:t>จบค่ะ</a:t>
            </a:r>
            <a:endParaRPr lang="th-TH" sz="44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772816"/>
            <a:ext cx="57606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0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พิจารณาจากส่วนอื่นๆของหนังสือ เช่น สารบัญ คำนำหรือบทนำ หรืออ่านเนื้อหาในเล่มบางส่วนหรือทั้งหมดแล้วแต่ความจำเป็น เพื่อให้เข้าใจเนื้อหาที่แท้จริง แล้วกำหนดคำสำคัญ หากการพิจารณาชื่อเรื่องยังไม่สามารถบอกได้ชัดเจน เช่น เรื่องตะโกนก้องจากพงไพร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รวมผลงานและความคดของสืบ นาคะเสถียร จากข้อความบนปกอ่านชื่อเรื่องแล้วตีความเนื้อหาของหนังสือได้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นัย คือ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1)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เป็นเรื่องชีวประวัติของสืบ นาคะเสถียร</a:t>
            </a:r>
          </a:p>
          <a:p>
            <a:pPr marL="109728" indent="0">
              <a:buNone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เป็นเรื่องการอนุรักษ์ทรัพยากรธรรมชาติในประเทศ ซึ่งเป็นภารกิจที่สืบ นาคะเสถียรได้กระทำมาตลอดชีวิต เมื่ออ่านเนื้อหาภายในเล่มพบว่าเป็นเนื้อหากล่าวเกี่ยวกับ การอนุรักษ์ทรัพยากรธรรมชาติในประเทศไทยมากกว่า คำสำคัญคือ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การอนุรักษ์ทรัพยากรธรรมชาติ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xmlns="" val="13699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1.3 </a:t>
            </a: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ค้นหาความหมายของคำศัพท์นั้นจากพจนานุกรมหรือศึกษาให้เข้าใจ</a:t>
            </a:r>
          </a:p>
          <a:p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แล้วกำหนดคำสำคัญที่เป็นคำสามัญทั่วไปให้ได้</a:t>
            </a:r>
          </a:p>
          <a:p>
            <a:r>
              <a:rPr lang="en-US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1.4 </a:t>
            </a: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ปรึกษาผู้เชี่ยวชาญในสาขานั้นๆ เพื่อขอทราบขอบข่ายของหนังสือหรือคำสำคัญของหนังสือนั้น หากปฏิบัติ </a:t>
            </a:r>
            <a:r>
              <a:rPr lang="en-US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ขั้นตอนแล้วยังไม่เข้าใจชัดเจน</a:t>
            </a:r>
          </a:p>
          <a:p>
            <a:pPr marL="109728" indent="0">
              <a:buNone/>
            </a:pPr>
            <a:r>
              <a:rPr lang="en-US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ตรวจสอบเลขหมู่จากดรรชนีสัมพันธ์</a:t>
            </a:r>
          </a:p>
          <a:p>
            <a:pPr marL="109728" indent="0">
              <a:buNone/>
            </a:pPr>
            <a:r>
              <a:rPr lang="th-TH" sz="3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เมื่อวิเคราะห์เนื้อหาได้คำสำคัญแล้ว นำคำสำคัญนั้นไปตรวจสอบหาเลขหมู่ในท้ายเล่มสำหรับหนังสือดีดีซี</a:t>
            </a:r>
            <a:r>
              <a:rPr lang="en-US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22</a:t>
            </a: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ฯ</a:t>
            </a:r>
            <a:r>
              <a:rPr lang="en-US" sz="3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ภาษาไทยหรือต้นฉบับภาษาอังกฤษเล่ม </a:t>
            </a:r>
            <a:r>
              <a:rPr lang="en-US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 </a:t>
            </a: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ซึ่งเป็นดรรชนีสัมพันธ์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8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หากไม่พบคำนั้นให้นึกว่าคำคำนั้นมีคำที่มีความหมายเหมือนกันอะไรบ้าง แล้วลองเปิดไปที่คำคำนั้นดู เมื่อพบคำที่ต้องการแล้ว ท้ายคำนั้นจะมีเลขหมู่บอกให้ ถ้าคำนั้นมีความหมายในหลายประเด็น แต่ละประเด็นจะมีเลขหมู่ที่ต่างกันบอกไว้เช่นกัน ให้พิจารณาเลขหมู่ที่เหมาะสมกับเนื้อหาของทรัพยากรสารสนเทศที่ต้องการแบ่งหมวดหมู่ให้มากที่สุด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xmlns="" val="23919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รู้จักกล้วยไม้ในธรรมชาติของไทย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คำสำคัญคือ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กล้วยไม้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เปิดที่ดรรชนี พบข้อมูล ดังนี้</a:t>
            </a:r>
          </a:p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กล้วยไม้                   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584.4 </a:t>
            </a:r>
          </a:p>
          <a:p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-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การเพาะเลี้ยง   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635.9344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ภาษาไทย ภาษาถิ่น ไม่สิ้นสูญ คำสำคัญคือ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ภาษาไทย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เปิดที่ดรรชนี พบข้อมูล ดังนี้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ภาษาถิ่นในภาษาไทย  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495.917</a:t>
            </a:r>
          </a:p>
          <a:p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ภาษาไทย                     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495.91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9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64704"/>
            <a:ext cx="7776863" cy="4525962"/>
          </a:xfrm>
        </p:spPr>
      </p:pic>
    </p:spTree>
    <p:extLst>
      <p:ext uri="{BB962C8B-B14F-4D97-AF65-F5344CB8AC3E}">
        <p14:creationId xmlns:p14="http://schemas.microsoft.com/office/powerpoint/2010/main" xmlns="" val="24010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392</TotalTime>
  <Words>1934</Words>
  <Application>Microsoft Office PowerPoint</Application>
  <PresentationFormat>On-screen Show (4:3)</PresentationFormat>
  <Paragraphs>210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Concourse</vt:lpstr>
      <vt:lpstr>การจัดหมู่และลงรายการทรัพยากรสารสนเทศ</vt:lpstr>
      <vt:lpstr>Slide 2</vt:lpstr>
      <vt:lpstr>Slide 3</vt:lpstr>
      <vt:lpstr>ตัวอย่างขั้นตอนการกำหนดเลขหมู่ระบบทศนิยมดิวอี้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           </vt:lpstr>
      <vt:lpstr>Slide 18</vt:lpstr>
      <vt:lpstr>Slide 19</vt:lpstr>
      <vt:lpstr>Slide 20</vt:lpstr>
      <vt:lpstr>ประเภทของหัวเรื่อง</vt:lpstr>
      <vt:lpstr>Slide 22</vt:lpstr>
      <vt:lpstr>Slide 23</vt:lpstr>
      <vt:lpstr>Slide 24</vt:lpstr>
      <vt:lpstr>Slide 25</vt:lpstr>
      <vt:lpstr>Slide 26</vt:lpstr>
      <vt:lpstr>Slide 27</vt:lpstr>
      <vt:lpstr>การกำหนดหัวเรื่อง และคู่มือหัวเรื่องที่สำคัญ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การจัดหมู่และลงรายการทัพยากรสารสนเทศบางประเภท</vt:lpstr>
      <vt:lpstr>การลงรายการบรรณานุกรมสำหรับหนังสือ จุลสารและแผ่นปลิวที่ตีพิมพ์</vt:lpstr>
      <vt:lpstr>Slide 38</vt:lpstr>
      <vt:lpstr>Slide 39</vt:lpstr>
      <vt:lpstr>Slide 40</vt:lpstr>
      <vt:lpstr>Slide 41</vt:lpstr>
      <vt:lpstr>Slide 42</vt:lpstr>
      <vt:lpstr>การจัดเตรียมทรัพยากรสารสนเทศให้พร้อมสำหรับ การให้บริการ</vt:lpstr>
      <vt:lpstr>จบค่ะ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การจัดหมู่และลงรายการทรัพยากรสารสนเทศ</dc:title>
  <dc:creator>Windows User</dc:creator>
  <cp:lastModifiedBy>Klong7</cp:lastModifiedBy>
  <cp:revision>28</cp:revision>
  <dcterms:created xsi:type="dcterms:W3CDTF">2018-07-21T05:51:26Z</dcterms:created>
  <dcterms:modified xsi:type="dcterms:W3CDTF">2018-08-06T08:19:14Z</dcterms:modified>
</cp:coreProperties>
</file>