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77" r:id="rId6"/>
    <p:sldId id="279" r:id="rId7"/>
    <p:sldId id="280" r:id="rId8"/>
    <p:sldId id="286" r:id="rId9"/>
    <p:sldId id="287" r:id="rId10"/>
    <p:sldId id="288" r:id="rId11"/>
    <p:sldId id="28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90" r:id="rId30"/>
    <p:sldId id="281" r:id="rId31"/>
    <p:sldId id="282" r:id="rId32"/>
    <p:sldId id="283" r:id="rId33"/>
    <p:sldId id="284" r:id="rId34"/>
    <p:sldId id="285" r:id="rId35"/>
    <p:sldId id="278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0CCF8-B676-4B8A-A9FB-6B7754B7689A}" type="datetimeFigureOut">
              <a:rPr lang="th-TH" smtClean="0"/>
              <a:t>06/08/61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5847-E632-4118-9D27-87EB44780C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999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95847-E632-4118-9D27-87EB44780CAB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113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BA95-D5B8-4C99-A0E3-41DBAAC6A4A7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84A-086A-4746-9856-36F11530A5DC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30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BA95-D5B8-4C99-A0E3-41DBAAC6A4A7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84A-086A-4746-9856-36F11530A5D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423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BA95-D5B8-4C99-A0E3-41DBAAC6A4A7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84A-086A-4746-9856-36F11530A5D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869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BA95-D5B8-4C99-A0E3-41DBAAC6A4A7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84A-086A-4746-9856-36F11530A5D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19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BA95-D5B8-4C99-A0E3-41DBAAC6A4A7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84A-086A-4746-9856-36F11530A5DC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51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BA95-D5B8-4C99-A0E3-41DBAAC6A4A7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84A-086A-4746-9856-36F11530A5D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325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BA95-D5B8-4C99-A0E3-41DBAAC6A4A7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84A-086A-4746-9856-36F11530A5D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477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BA95-D5B8-4C99-A0E3-41DBAAC6A4A7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84A-086A-4746-9856-36F11530A5D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330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BA95-D5B8-4C99-A0E3-41DBAAC6A4A7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84A-086A-4746-9856-36F11530A5D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857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7B4BA95-D5B8-4C99-A0E3-41DBAAC6A4A7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B9A84A-086A-4746-9856-36F11530A5D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500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BA95-D5B8-4C99-A0E3-41DBAAC6A4A7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A84A-086A-4746-9856-36F11530A5D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561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B4BA95-D5B8-4C99-A0E3-41DBAAC6A4A7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B9A84A-086A-4746-9856-36F11530A5DC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543800" cy="2768320"/>
          </a:xfrm>
        </p:spPr>
        <p:txBody>
          <a:bodyPr/>
          <a:lstStyle/>
          <a:p>
            <a:r>
              <a:rPr lang="th-TH" b="1" dirty="0" smtClean="0"/>
              <a:t>การอนุรักษ์และสงวนรักษาทรัพยากรสารสนเทศ</a:t>
            </a:r>
            <a:endParaRPr lang="th-TH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th-TH" sz="12300" dirty="0" smtClean="0">
                <a:solidFill>
                  <a:schemeClr val="tx1"/>
                </a:solidFill>
              </a:rPr>
              <a:t> </a:t>
            </a:r>
            <a:r>
              <a:rPr lang="en-US" sz="12300" dirty="0">
                <a:solidFill>
                  <a:schemeClr val="tx1"/>
                </a:solidFill>
              </a:rPr>
              <a:t> </a:t>
            </a:r>
            <a:r>
              <a:rPr lang="en-US" sz="12300" dirty="0" smtClean="0">
                <a:solidFill>
                  <a:schemeClr val="tx1"/>
                </a:solidFill>
              </a:rPr>
              <a:t>1</a:t>
            </a:r>
            <a:r>
              <a:rPr lang="en-US" sz="12300" b="1" dirty="0" smtClean="0">
                <a:solidFill>
                  <a:schemeClr val="tx1"/>
                </a:solidFill>
              </a:rPr>
              <a:t>. </a:t>
            </a:r>
            <a:r>
              <a:rPr lang="th-TH" sz="12300" b="1" dirty="0" smtClean="0">
                <a:solidFill>
                  <a:schemeClr val="tx1"/>
                </a:solidFill>
                <a:cs typeface="+mj-cs"/>
              </a:rPr>
              <a:t>ความหมาย</a:t>
            </a:r>
          </a:p>
          <a:p>
            <a:pPr algn="l"/>
            <a:r>
              <a:rPr lang="th-TH" sz="12300" b="1" dirty="0" smtClean="0">
                <a:solidFill>
                  <a:schemeClr val="tx1"/>
                </a:solidFill>
                <a:cs typeface="+mj-cs"/>
              </a:rPr>
              <a:t>  </a:t>
            </a:r>
            <a:r>
              <a:rPr lang="en-US" sz="12300" b="1" dirty="0" smtClean="0">
                <a:solidFill>
                  <a:schemeClr val="tx1"/>
                </a:solidFill>
                <a:cs typeface="+mj-cs"/>
              </a:rPr>
              <a:t>2.</a:t>
            </a:r>
            <a:r>
              <a:rPr lang="th-TH" sz="12300" b="1" dirty="0" smtClean="0">
                <a:solidFill>
                  <a:schemeClr val="tx1"/>
                </a:solidFill>
                <a:cs typeface="+mj-cs"/>
              </a:rPr>
              <a:t>ความสำคัญ</a:t>
            </a:r>
          </a:p>
          <a:p>
            <a:pPr algn="l"/>
            <a:r>
              <a:rPr lang="en-US" sz="12300" b="1" dirty="0" smtClean="0">
                <a:solidFill>
                  <a:schemeClr val="tx1"/>
                </a:solidFill>
                <a:cs typeface="+mj-cs"/>
              </a:rPr>
              <a:t>    -</a:t>
            </a:r>
            <a:r>
              <a:rPr lang="th-TH" sz="12300" b="1" dirty="0" smtClean="0">
                <a:solidFill>
                  <a:schemeClr val="tx1"/>
                </a:solidFill>
                <a:cs typeface="+mj-cs"/>
              </a:rPr>
              <a:t>ความสำคัญต่อการให้บริการ</a:t>
            </a:r>
          </a:p>
          <a:p>
            <a:pPr algn="l"/>
            <a:endParaRPr lang="th-TH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320480" cy="41764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923928" cy="40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6120680" cy="5427486"/>
          </a:xfrm>
        </p:spPr>
      </p:pic>
    </p:spTree>
    <p:extLst>
      <p:ext uri="{BB962C8B-B14F-4D97-AF65-F5344CB8AC3E}">
        <p14:creationId xmlns:p14="http://schemas.microsoft.com/office/powerpoint/2010/main" val="10100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ลักษณะของการคัดออกทรัพยากรสารสนเทศ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การคัดออกเพื่อไปจัดเก็บในสถานที่อื่น ที่ยังนำกลับมาใช้ได้อีก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จัดเก็บนอกพื้นที่บริการแต่อยู่ภายในอาคารของห้องสมุด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จัดเก็บภายนอกห้องสมุด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การคัดออกเพื่อจำหน่ายออกไปจากห้องสมุด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ขาย โดยวิธีการทอดตลาดก่อน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โอนหรือบริจาคให้แก่หน่วยราชการ ห้องสมุดอื่นๆหรือองค์การสาธารณกุศลที่ต้องการ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แลกเปลี่ยนกับห้องสมุดอื่นๆที่ต้องการ</a:t>
            </a:r>
          </a:p>
          <a:p>
            <a:pPr>
              <a:buNone/>
            </a:pPr>
            <a:endParaRPr lang="th-TH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th-TH" sz="2400" dirty="0">
                <a:solidFill>
                  <a:schemeClr val="tx1"/>
                </a:solidFill>
                <a:cs typeface="+mj-cs"/>
              </a:rPr>
              <a:t>แปรสภาพหรือแปลงสารสนเทศไปจัดเก็บในสื่อประเภทอื่น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cs typeface="+mj-cs"/>
              </a:rPr>
              <a:t>-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ทำลาย สำหรับทรัพยากรสารสนเทศที่ชำรุดมากเกินกว่าจะซ่อมแซมได้</a:t>
            </a:r>
          </a:p>
          <a:p>
            <a:pPr>
              <a:buNone/>
            </a:pPr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เกณฑ์การคัดออกทรัพยากรสารสนเทศ</a:t>
            </a:r>
          </a:p>
          <a:p>
            <a:pPr marL="0" indent="0">
              <a:buNone/>
            </a:pPr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1.</a:t>
            </a:r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 เกณฑ์เบื้องต้นในการคัดออกทรัพยากรสารสนเทศ</a:t>
            </a:r>
          </a:p>
          <a:p>
            <a:pPr marL="514350" indent="-514350">
              <a:buNone/>
            </a:pPr>
            <a:r>
              <a:rPr lang="th-TH" sz="24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1.1 </a:t>
            </a:r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สภาพของทรัพยากรสารสนเทศ</a:t>
            </a:r>
          </a:p>
          <a:p>
            <a:pPr marL="514350" indent="-514350">
              <a:buNone/>
            </a:pPr>
            <a:r>
              <a:rPr lang="th-TH" sz="24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1.2 </a:t>
            </a:r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เนื้อหาของทรัพยากรสารสนเทศ</a:t>
            </a:r>
          </a:p>
          <a:p>
            <a:pPr>
              <a:buNone/>
            </a:pPr>
            <a:r>
              <a:rPr lang="th-TH" sz="24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1.3 </a:t>
            </a:r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การใช้ทรัพยากรสารสนเทศ</a:t>
            </a:r>
          </a:p>
          <a:p>
            <a:pPr marL="514350" indent="-514350">
              <a:buNone/>
            </a:pPr>
            <a:r>
              <a:rPr lang="th-TH" sz="24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1.4 </a:t>
            </a:r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จำนวนฉบับซ้ำของทรัพยากรสารสนเทศ 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เกณฑ์การคัดออกหนังสือ</a:t>
            </a:r>
          </a:p>
          <a:p>
            <a:pPr>
              <a:buNone/>
            </a:pPr>
            <a:r>
              <a:rPr lang="th-TH" sz="2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เกณฑ์การคัดออกหนังสือเพื่อจัดเก็บในสถานที่อื่น</a:t>
            </a:r>
          </a:p>
          <a:p>
            <a:pPr>
              <a:buNone/>
            </a:pPr>
            <a:r>
              <a:rPr lang="th-TH" sz="2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lang="en-US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เกณฑ์ด้านการใช้หนังสือ</a:t>
            </a:r>
          </a:p>
          <a:p>
            <a:pPr>
              <a:buNone/>
            </a:pPr>
            <a:r>
              <a:rPr lang="th-TH" sz="2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lang="en-US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เกณฑ์ด้านเนื้อหาของหนังสือ</a:t>
            </a:r>
          </a:p>
          <a:p>
            <a:pPr>
              <a:buNone/>
            </a:pPr>
            <a:r>
              <a:rPr lang="th-TH" sz="2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เกณฑ์การคัดออกหนังสือเพื่อจำหน่ายออกไปจากห้องสมุด</a:t>
            </a:r>
          </a:p>
          <a:p>
            <a:pPr>
              <a:buNone/>
            </a:pPr>
            <a:r>
              <a:rPr lang="th-TH" sz="2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en-US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เกณฑ์ด้านสภาพ</a:t>
            </a:r>
            <a:r>
              <a:rPr lang="en-US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ลักษณะทางกายภาพของหนังสือ</a:t>
            </a:r>
          </a:p>
          <a:p>
            <a:pPr>
              <a:buNone/>
            </a:pPr>
            <a:r>
              <a:rPr lang="th-TH" sz="2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en-US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เกณฑ์ด้านเนื้อหาของหนังสือ</a:t>
            </a:r>
          </a:p>
          <a:p>
            <a:pPr>
              <a:buNone/>
            </a:pPr>
            <a:r>
              <a:rPr lang="th-TH" sz="2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en-US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เกณฑ์ด้านการใช้หนังสือ</a:t>
            </a:r>
          </a:p>
          <a:p>
            <a:pPr>
              <a:buNone/>
            </a:pPr>
            <a:r>
              <a:rPr lang="th-TH" sz="2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en-US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เกณฑ์ด้านจำนวนฉบับซ้ำของหนังสือ</a:t>
            </a:r>
          </a:p>
          <a:p>
            <a:pPr>
              <a:buNone/>
            </a:pPr>
            <a:r>
              <a:rPr lang="th-TH" sz="2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เกณฑ์ด้านอื่นๆ เช่นหนังสือมีอายุเกิน 20 ปี ฯลฯ</a:t>
            </a:r>
            <a:endParaRPr lang="th-TH" sz="2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เกณฑ์การคัดออกวารสารและหนังสือพิมพ์</a:t>
            </a:r>
          </a:p>
          <a:p>
            <a:pPr>
              <a:buNone/>
            </a:pPr>
            <a:r>
              <a:rPr lang="th-TH" sz="2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วารสารที่ไม่มีดรรชนีวารสาร</a:t>
            </a:r>
          </a:p>
          <a:p>
            <a:pPr>
              <a:buNone/>
            </a:pPr>
            <a:r>
              <a:rPr lang="th-TH" sz="2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สิ่งพิมพ์ต่อเนื่องที่ออกไม่สม่ำเสมอ</a:t>
            </a:r>
          </a:p>
          <a:p>
            <a:pPr>
              <a:buNone/>
            </a:pPr>
            <a:r>
              <a:rPr lang="th-TH" sz="2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สิ่งพิมพ์ต่อเนื่องที่มีไม่ครบชุด</a:t>
            </a:r>
          </a:p>
          <a:p>
            <a:pPr>
              <a:buNone/>
            </a:pPr>
            <a:r>
              <a:rPr lang="th-TH" sz="2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เกณฑ์การคัดออกสื่อโสตทัศน์</a:t>
            </a:r>
          </a:p>
          <a:p>
            <a:pPr>
              <a:buNone/>
            </a:pPr>
            <a:r>
              <a:rPr lang="th-TH" sz="2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ใช้เทคโนโลยีล้าสมัย เช่นเทป</a:t>
            </a:r>
            <a:r>
              <a:rPr lang="th-TH" sz="2200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วีดิ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ทัศน์แบบยู</a:t>
            </a:r>
            <a:r>
              <a:rPr lang="en-US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</a:t>
            </a:r>
            <a:r>
              <a:rPr lang="th-TH" sz="2200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ติก</a:t>
            </a:r>
            <a:endParaRPr lang="th-TH" sz="2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th-TH" sz="2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หมดอายุการใช้งาน</a:t>
            </a:r>
          </a:p>
          <a:p>
            <a:pPr>
              <a:buNone/>
            </a:pPr>
            <a:r>
              <a:rPr lang="th-TH" sz="2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-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เสื่อมสภาพเป็นเชื้อรา</a:t>
            </a:r>
          </a:p>
          <a:p>
            <a:pPr>
              <a:buNone/>
            </a:pPr>
            <a:r>
              <a:rPr lang="th-TH" sz="2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-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มีรอยขูดขีด</a:t>
            </a:r>
          </a:p>
          <a:p>
            <a:pPr>
              <a:buNone/>
            </a:pPr>
            <a:r>
              <a:rPr lang="th-TH" sz="2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en-US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แถบ</a:t>
            </a:r>
            <a:r>
              <a:rPr lang="th-TH" sz="2200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วีดิ</a:t>
            </a:r>
            <a:r>
              <a:rPr lang="th-TH" sz="2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ทัศน์เสื่อมคุณภาพจนไม่สามารถใช้งานได้</a:t>
            </a:r>
            <a:endParaRPr lang="th-TH" sz="2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เกณฑ์การคัดออกสื่อโสตทัศน์</a:t>
            </a:r>
          </a:p>
          <a:p>
            <a:pPr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โปรแกรมคอมพิวเตอร์ที่ไม่มีคู่มือการใช้งานและมีอายุมากกว่า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</a:t>
            </a:r>
          </a:p>
          <a:p>
            <a:pPr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โปรแกรมคอมพิวเตอร์ที่ล้าสมัย มีเวอร์ชันใหม่มาแทนที่แล้ว</a:t>
            </a:r>
          </a:p>
          <a:p>
            <a:pPr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ขั้นตอนการดำเนินงานการคัดออกทรัพยากรสารสนเทศ มี 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</a:t>
            </a:r>
          </a:p>
          <a:p>
            <a:pPr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ขั้นตอนการวางแผนและเตรียมการเพื่อการคัดออกทรัพยากรสารสนเทศ</a:t>
            </a:r>
          </a:p>
          <a:p>
            <a:pPr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ศึกษาหาข้อมูลเกี่ยวกับทรัพยากรสารสนเทศกลุ่มต่างๆของห้องสมุด</a:t>
            </a:r>
            <a:endParaRPr lang="th-TH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 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กำหนดนโยบายการคัดออกทรัพยากรสารสนเทศกลุ่มต่างๆของห้องสมุด</a:t>
            </a:r>
          </a:p>
          <a:p>
            <a:pPr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กำหนดประเภทของทรัพยากรสารสนเทศที่จะคัดออก</a:t>
            </a:r>
          </a:p>
          <a:p>
            <a:pPr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กำหนดระยะเวลาการดำเนินงานของการคัดออก</a:t>
            </a:r>
          </a:p>
          <a:p>
            <a:pPr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กำหนดบุคลากรผู้ปฏิบัติงาน</a:t>
            </a:r>
          </a:p>
          <a:p>
            <a:pPr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กำหนดเกณฑ์การคัดออกทรัพยากรสารสนเทศ</a:t>
            </a:r>
          </a:p>
          <a:p>
            <a:pPr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1.3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การวางแผนการดำเนินงานการคัดออกทรัพยากรสารสนเทศ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cs typeface="+mj-cs"/>
              </a:rPr>
              <a:t>1.4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การเตรียมการดำเนินงานการคัดออกทรัพยากรสารสนเทศ</a:t>
            </a:r>
          </a:p>
          <a:p>
            <a:pPr>
              <a:buNone/>
            </a:pPr>
            <a:r>
              <a:rPr lang="th-TH" sz="32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cs typeface="+mj-cs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สำรวจทรัพยากรสารสนเทศและพื้นที่บริการ</a:t>
            </a:r>
          </a:p>
          <a:p>
            <a:pPr>
              <a:buNone/>
            </a:pPr>
            <a:r>
              <a:rPr lang="th-TH" sz="32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cs typeface="+mj-cs"/>
              </a:rPr>
              <a:t>-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สำรวจและจัดหาพื้นที่อื่นนอกพื้นที่บริการ</a:t>
            </a:r>
          </a:p>
          <a:p>
            <a:pPr>
              <a:buNone/>
            </a:pPr>
            <a:r>
              <a:rPr lang="th-TH" sz="32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cs typeface="+mj-cs"/>
              </a:rPr>
              <a:t>-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 ศึกษาความคิดเห็นของผู้ใช้บริการที่มีต่อการคัดออกทรัพยากรสารสนเทศ</a:t>
            </a:r>
          </a:p>
          <a:p>
            <a:pPr>
              <a:buNone/>
            </a:pPr>
            <a:r>
              <a:rPr lang="th-TH" sz="32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cs typeface="+mj-cs"/>
              </a:rPr>
              <a:t>1.5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ฝึกอบรมบุคลากรผู้ปฏิบัติการงานการคัดออก</a:t>
            </a:r>
            <a:endParaRPr lang="th-TH" sz="32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1.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ขั้นตอนการพิจารณาและดำเนินการคัดออกทรัพยากรสารสนเทศ</a:t>
            </a:r>
          </a:p>
          <a:p>
            <a:pPr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ประเมินทรัพยากรสารสนเทศแต่ละรายการตามเกณฑ์ที่กำหนด</a:t>
            </a:r>
          </a:p>
          <a:p>
            <a:pPr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แยกทรัพยากรห้องสมุดที่ถูกคัดออกและทำสัญลักษณ์ที่ตัวทรัพยากรสารสนเทศ</a:t>
            </a:r>
          </a:p>
          <a:p>
            <a:pPr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1.3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ปรับปรุงสถานภาพของข้อมูลในทะเบียนทรัพยากรสารสนเทศและในฐานข้อมูลรายการทรัพยากรสารสนเทศ</a:t>
            </a:r>
          </a:p>
          <a:p>
            <a:pPr>
              <a:buNone/>
            </a:pPr>
            <a:r>
              <a:rPr lang="th-TH" dirty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ความสำคัญต่อบุคลากรห้องสมุด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ความสำคัญต่อห้องสมุด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ลักษณะของการอนุรักษ์และสงวนรักษาทรัพยากรสารสนเทศ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การอนุรักษ์และสงวนรักษาทรัพยากรสารสนเทศประเภทสิ่งพิมพ์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การวางแผนและการกำหนดนโยบายการอนุรักษ์และสงวนรักษาทรัพยากรสารสนเทศ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การเตรียมการก่อนการอนุรักษ์และสงวนรักษาทรัพยากรสารสนเทศ</a:t>
            </a: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การดำเนินการภายหลังการอนุรักษ์และสงวนรักษาทรัพยากรสารสนเทศ</a:t>
            </a:r>
          </a:p>
          <a:p>
            <a:pPr>
              <a:buNone/>
            </a:pPr>
            <a:endParaRPr lang="th-TH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ขั้นตอนการจัดการทรัพยากรสารสนเทศที่คัดออก หน้า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124</a:t>
            </a:r>
            <a:endParaRPr lang="th-TH" sz="24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การจัดการทรัพยากรสารสนเทศที่คัดออกเพื่อจัดเก็บในสถานที่อื่น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ทรัพยากรสารสนเทศที่ย้ายเปลี่ยนกลุ่ม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ทรัพยากรห้องสมุดที่จัดเก็บในชั้นปิด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การจัดการทรัพยากรสารสนเทศที่จำหน่ายออกจากห้องสมุด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การกำหนดวิธีจำหน่ายออก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การขอความเห็นชอบในการจำหน่ายออก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การถอนตัวออกตัวทรัพยากรห้องสมุดและหลักฐานของทรัพยากรสารสนเทศ</a:t>
            </a:r>
          </a:p>
          <a:p>
            <a:pPr>
              <a:buNone/>
            </a:pPr>
            <a:endParaRPr lang="th-TH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การดำเนินการจำหน่ายออกตามวิธีการที่กำหนด</a:t>
            </a:r>
          </a:p>
          <a:p>
            <a:pPr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การประเมินทรัพยากรสารสนเทศ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ความหมายและความสำคัญของการประเมินทรัพยากรสารสนเทศ</a:t>
            </a:r>
          </a:p>
          <a:p>
            <a:pPr marL="514350" indent="-514350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ความหมายของการประเมินทรัพยากรสารสนเทศ</a:t>
            </a:r>
          </a:p>
          <a:p>
            <a:pPr marL="514350" indent="-514350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ความสำคัญของการประเมินทรัพยากรสารสนเทศ</a:t>
            </a:r>
          </a:p>
          <a:p>
            <a:pPr marL="514350" indent="-514350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1.2.1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ความสำคัญต่อห้องสมุด</a:t>
            </a:r>
          </a:p>
          <a:p>
            <a:pPr marL="514350" indent="-514350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1.2.2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ความสำคัญต่อผู้ใช้บริการ</a:t>
            </a:r>
          </a:p>
          <a:p>
            <a:pPr marL="514350" indent="-514350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endParaRPr lang="th-TH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1.2.3 </a:t>
            </a: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ความสำคัญต่อหน่วยงานที่เกี่ยวข้องกับห้องสมุด</a:t>
            </a:r>
          </a:p>
          <a:p>
            <a:pPr>
              <a:buNone/>
            </a:pP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ความสำคัญต่อหน่วยงานต้นสังกัด</a:t>
            </a:r>
          </a:p>
          <a:p>
            <a:pPr>
              <a:buNone/>
            </a:pP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ความสำคัญต่อหน่วยงานภายนอก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กระบวนการประเมินทรัพยากรสารสนเทศ หน้า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128</a:t>
            </a:r>
            <a:endParaRPr lang="th-TH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 </a:t>
            </a: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การวางแผนและเตรียมการเพื่อการประเมิน</a:t>
            </a:r>
          </a:p>
          <a:p>
            <a:pPr>
              <a:buNone/>
            </a:pP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 </a:t>
            </a: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การระบุความเป็นมาของการประเมินทรัพยากรสารสนเทศ</a:t>
            </a:r>
          </a:p>
          <a:p>
            <a:pPr>
              <a:buNone/>
            </a:pP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2.3 </a:t>
            </a: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การกำหนดและระบุวัตถุประสงค์ของการประเมิน</a:t>
            </a:r>
          </a:p>
          <a:p>
            <a:pPr>
              <a:buNone/>
            </a:pP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2.4 </a:t>
            </a: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การกำหนดขอบเขตของการประเมิน</a:t>
            </a:r>
          </a:p>
          <a:p>
            <a:pPr>
              <a:buNone/>
            </a:pP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2.5 </a:t>
            </a:r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การเลือกวิธีการประเมินทรัพยากรสารสนเทศ</a:t>
            </a:r>
          </a:p>
          <a:p>
            <a:pPr>
              <a:buNone/>
            </a:pPr>
            <a:endParaRPr lang="th-TH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การดำเนินการประเมินทรัพยากรสารสนเทศ</a:t>
            </a:r>
          </a:p>
          <a:p>
            <a:pPr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การรวบรวมข้อมูลเกี่ยวกับทรัพยากรสารสนเทศ</a:t>
            </a:r>
          </a:p>
          <a:p>
            <a:pPr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แหล่งบุคคล</a:t>
            </a:r>
          </a:p>
          <a:p>
            <a:pPr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หลักฐานแสดงการใช้ทรัพยากรสารสนเทศ</a:t>
            </a:r>
          </a:p>
          <a:p>
            <a:pPr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ข้อมูลสถิติอื่นๆที่เกี่ยวกับทรัพยากรห้องสมุด</a:t>
            </a:r>
          </a:p>
          <a:p>
            <a:pPr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การวิเคราะห์ข้อมูลเกี่ยวกับทรัพยากรสารสนเทศที่รวบรวมได้</a:t>
            </a:r>
          </a:p>
          <a:p>
            <a:pPr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3.3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การประมวลผลออกเป็นรายงาน</a:t>
            </a:r>
          </a:p>
          <a:p>
            <a:pPr>
              <a:buNone/>
            </a:pPr>
            <a:endParaRPr lang="th-TH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การนำผลการประเมินมาใช้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วิธีประเมินทรัพยากรสารสนเทศ แบ่งเป็น </a:t>
            </a:r>
            <a:r>
              <a:rPr lang="en-US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</a:t>
            </a:r>
          </a:p>
          <a:p>
            <a:pPr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วิธีการประเมินที่พิจารณาจากทรัพยากรสารสนเทศ</a:t>
            </a:r>
          </a:p>
          <a:p>
            <a:pPr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 </a:t>
            </a: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การประเมินโดยวิเคราะห์สถิติ</a:t>
            </a:r>
          </a:p>
          <a:p>
            <a:pPr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</a:t>
            </a:r>
            <a:r>
              <a:rPr lang="en-US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การประเมินสถิติทรัพยากรสารสนเทศที่มีทั้งหมด</a:t>
            </a:r>
          </a:p>
          <a:p>
            <a:pPr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</a:t>
            </a:r>
            <a:r>
              <a:rPr lang="en-US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การประเมินสถิติการเพิ่มทรัพยากรสารสนเทศ</a:t>
            </a:r>
          </a:p>
          <a:p>
            <a:pPr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en-US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 </a:t>
            </a: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การประเมินตามรายชื่อ</a:t>
            </a:r>
          </a:p>
          <a:p>
            <a:pPr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en-US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รายชื่อทรัพยากรสารสนเทศที่มีการจัดทำเผยแพร่</a:t>
            </a:r>
            <a:endParaRPr lang="th-TH" sz="2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cs typeface="+mj-cs"/>
              </a:rPr>
              <a:t>     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- 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รายชื่อทรัพยากรสารสนเทศที่รวบรวมขึ้นเอง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cs typeface="+mj-cs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1.3 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การประเมินโดยผู้รู้ ผู้เชี่ยวชาญ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2. 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วิธีการประเมินที่พิจารณาจากผู้ใช้บริการและการใช้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cs typeface="+mj-cs"/>
              </a:rPr>
              <a:t>       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2.1 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การศึกษาการใช้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cs typeface="+mj-cs"/>
              </a:rPr>
              <a:t>              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- 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ทรัพยากรสารสนเทศที่มีการใช้มาก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cs typeface="+mj-cs"/>
              </a:rPr>
              <a:t>              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- 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ทรัพยากรห้องสมุดมีการใช้น้อยหรือไม่มีการใช้เลย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cs typeface="+mj-cs"/>
              </a:rPr>
              <a:t>              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- 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รูปแบบการใช้ทรัพยากรสารสนเทศ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cs typeface="+mj-cs"/>
              </a:rPr>
              <a:t>              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- 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ผู้ใช้บริการทรัพยากรสารสนเทศคือใครบ้าง</a:t>
            </a:r>
            <a:endParaRPr lang="th-TH" sz="24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การศึกษาการยืมออก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2.3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การศึกษาการใช้ทรัพยากรสารสนเทศภายในห้องสมุด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2.4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การศึกษาการใช้ทรัพยากรสารสนเทศที่ไม่มีในห้องสมุด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2.5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การสำรวจทรรศนะของผู้ใช้บริการ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2.6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การทดสอบการพบทรัพยากรสารสนเทศที่ต้องการ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endParaRPr lang="th-TH" sz="3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2.6.1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การทดสอบการพบทรัพยากรสารสนเทศที่ต้องการในห้องสมุดเมื่อมีผู้ต้องการ</a:t>
            </a:r>
          </a:p>
          <a:p>
            <a:pPr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รวบรวมรายชื่อทรัพยากรสารสนเทศกลุ่มที่ใช้เป็นกลุ่มตัวอย่างในการทดสอบ</a:t>
            </a:r>
          </a:p>
          <a:p>
            <a:pPr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ทดสอบการค้นพบและเข้าถึงทรัพยากรฯแต่ละรายชื่อ</a:t>
            </a:r>
          </a:p>
          <a:p>
            <a:pPr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คำนวณหาค่าความเร็วในการค้นสำหรับเวลาที่ใช้ในการค้นหาทุกรายชื่อ</a:t>
            </a:r>
          </a:p>
          <a:p>
            <a:pPr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คำนวณหาค่าความเร็วเฉลี่ย</a:t>
            </a:r>
          </a:p>
          <a:p>
            <a:pPr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คำนวณหาดรรชนีความสามารถ</a:t>
            </a:r>
            <a:endParaRPr lang="th-TH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2.6.2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การทดสอบการพบทรัพยากรสารสนเทศที่ต้องการบนชั้น ใช้การสำรวจด้วยแบบสอบถามปลายเปิด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2.7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การศึกษาการอ้างถึง มีขั้นตอนดังนี้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2.7.1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เลือกงานเขียนที่จะนำมาวิเคราะห์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2.7.2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เลือกสุ่มรายการอ้างอิง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2.7.3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วิเคราะห์ว่ารายการอ้างถึงที่สุ่มมานั้นเป็นเอกสารประเภทใด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สาขาวิชาใด ภาษาใด ปีพิมพ์ใด ความถี่ที่ได้รับการอ้างถึงของแต่ละรายการ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2.7.4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รวบรวมข้อมูลที่ได้และจัดอันดับหรือหาค่าร้อยละ</a:t>
            </a:r>
          </a:p>
          <a:p>
            <a:pPr>
              <a:buNone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2.7.5 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ตรวจสอบรายการที่ได้รับการอ้างถึงนั้นๆว่ามีอยู่ในห้อสมุดจำนวนเท่าใด</a:t>
            </a:r>
            <a:endParaRPr lang="th-TH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81420"/>
            <a:ext cx="4536504" cy="44461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3" y="188640"/>
            <a:ext cx="373132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การอนุรักษ์และสงวนรักษาสื่อโสตทัศน์และสื่ออิเล็กทรอนิกส์ หน้า</a:t>
            </a:r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93</a:t>
            </a:r>
            <a:endParaRPr lang="th-TH" sz="3200" b="1" dirty="0" smtClean="0">
              <a:solidFill>
                <a:schemeClr val="tx1"/>
              </a:solidFill>
              <a:cs typeface="+mj-cs"/>
            </a:endParaRPr>
          </a:p>
          <a:p>
            <a:pPr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1.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การเตรียมการก่อนการอนุรักษ์และสงวนรักษาสื่อโสตทัศน์และสื่ออิเล็กทรอนิกส์</a:t>
            </a:r>
          </a:p>
          <a:p>
            <a:pPr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2 .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การดำเนินการภายหลังการอนุรักษ์และสงวนรักษาสื่อโสตทัศน์และสื่ออิเล็กทรอนิกส์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90791"/>
            <a:ext cx="877303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341594" cy="45365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5518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672407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5"/>
            <a:ext cx="4392488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600400" cy="41554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1"/>
            <a:ext cx="3960440" cy="44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272214" cy="41554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3"/>
            <a:ext cx="3384376" cy="41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7200" dirty="0" smtClean="0">
                <a:solidFill>
                  <a:srgbClr val="00B0F0"/>
                </a:solidFill>
              </a:rPr>
              <a:t>จบค่ะ</a:t>
            </a:r>
            <a:endParaRPr lang="th-TH" sz="7200" dirty="0">
              <a:solidFill>
                <a:srgbClr val="00B0F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62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6693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การคัดออกและการประเมินทรัพยากรสารสนเทศ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ความหมายของการคัดออกทรัพยากรสารสนเทศ</a:t>
            </a:r>
          </a:p>
          <a:p>
            <a:pPr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ความสำคัญของการคัดออกทรัพยากรสารสนเทศ</a:t>
            </a:r>
          </a:p>
          <a:p>
            <a:pPr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ด้านคุณภาพของทรัพยากรสารสนเทศ</a:t>
            </a:r>
          </a:p>
          <a:p>
            <a:pPr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ด้านผู้ใช้บริการ</a:t>
            </a:r>
          </a:p>
          <a:p>
            <a:pPr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2.3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ด้านผู้ปฏิบัติงานการจัดหาและจัดให้บริการทรัพยากรสารสนเทศ</a:t>
            </a:r>
          </a:p>
          <a:p>
            <a:pPr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2.4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ด้านการจัดการห้องสมุดและความสำเร็จของการบริการห้องสมุด</a:t>
            </a:r>
            <a:endParaRPr lang="th-TH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4232470" cy="496855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68387"/>
            <a:ext cx="3096344" cy="5064870"/>
          </a:xfrm>
        </p:spPr>
      </p:pic>
    </p:spTree>
    <p:extLst>
      <p:ext uri="{BB962C8B-B14F-4D97-AF65-F5344CB8AC3E}">
        <p14:creationId xmlns:p14="http://schemas.microsoft.com/office/powerpoint/2010/main" val="2203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904143" cy="5112568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734481" cy="5112568"/>
          </a:xfrm>
        </p:spPr>
      </p:pic>
    </p:spTree>
    <p:extLst>
      <p:ext uri="{BB962C8B-B14F-4D97-AF65-F5344CB8AC3E}">
        <p14:creationId xmlns:p14="http://schemas.microsoft.com/office/powerpoint/2010/main" val="23024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562059" cy="52565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402457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261887" cy="44644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4176464" cy="43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536504" cy="40876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923928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343</TotalTime>
  <Words>1411</Words>
  <Application>Microsoft Office PowerPoint</Application>
  <PresentationFormat>On-screen Show (4:3)</PresentationFormat>
  <Paragraphs>149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Retrospect</vt:lpstr>
      <vt:lpstr>การอนุรักษ์และสงวนรักษาทรัพยากรสารสนเทศ</vt:lpstr>
      <vt:lpstr>PowerPoint Presentation</vt:lpstr>
      <vt:lpstr>PowerPoint Presentation</vt:lpstr>
      <vt:lpstr>การคัดออกและการประเมินทรัพยากรสารสนเทศ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จบค่ะ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การอนุรักษ์และสงวนรักษาทรัพยากรสารสนเทศ</dc:title>
  <dc:creator>Windows User</dc:creator>
  <cp:lastModifiedBy>ASUS</cp:lastModifiedBy>
  <cp:revision>24</cp:revision>
  <dcterms:created xsi:type="dcterms:W3CDTF">2018-07-21T07:46:27Z</dcterms:created>
  <dcterms:modified xsi:type="dcterms:W3CDTF">2018-08-05T23:05:48Z</dcterms:modified>
</cp:coreProperties>
</file>