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71126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3287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748797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845544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13066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366736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48952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923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28943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35099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57395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76104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73390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87414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82017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83415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55BE-6D40-4866-8960-9B9D2B6997BF}" type="datetimeFigureOut">
              <a:rPr lang="th-TH" smtClean="0"/>
              <a:pPr/>
              <a:t>09/08/61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49929FC-AE3B-4BE7-92BD-BEB1019A19BB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69682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988712" y="208128"/>
            <a:ext cx="8915399" cy="2262781"/>
          </a:xfrm>
        </p:spPr>
        <p:txBody>
          <a:bodyPr>
            <a:noAutofit/>
          </a:bodyPr>
          <a:lstStyle/>
          <a:p>
            <a:r>
              <a:rPr lang="th-TH" sz="16600" dirty="0" smtClean="0"/>
              <a:t>ตัวอย่าง</a:t>
            </a:r>
            <a:endParaRPr lang="th-TH" sz="16600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891654" y="2266192"/>
            <a:ext cx="11027391" cy="1295874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smtClean="0">
                <a:solidFill>
                  <a:srgbClr val="0000CC"/>
                </a:solidFill>
              </a:rPr>
              <a:t>1</a:t>
            </a:r>
            <a:r>
              <a:rPr lang="en-US" sz="4400" dirty="0" smtClean="0">
                <a:solidFill>
                  <a:srgbClr val="0000CC"/>
                </a:solidFill>
                <a:cs typeface="+mj-cs"/>
              </a:rPr>
              <a:t>. </a:t>
            </a:r>
            <a:r>
              <a:rPr lang="th-TH" sz="4400" dirty="0" smtClean="0">
                <a:solidFill>
                  <a:srgbClr val="0000CC"/>
                </a:solidFill>
                <a:cs typeface="+mj-cs"/>
              </a:rPr>
              <a:t>จงกำหนดเลขหมู่โดยใช้เลขหมู่แทนเนื้อหาจากแผนการจัดหมู่รางระบบทศนิยม</a:t>
            </a:r>
            <a:r>
              <a:rPr lang="th-TH" sz="4400" dirty="0" err="1" smtClean="0">
                <a:solidFill>
                  <a:srgbClr val="0000CC"/>
                </a:solidFill>
                <a:cs typeface="+mj-cs"/>
              </a:rPr>
              <a:t>ดิว</a:t>
            </a:r>
            <a:r>
              <a:rPr lang="th-TH" sz="4400" dirty="0" smtClean="0">
                <a:solidFill>
                  <a:srgbClr val="0000CC"/>
                </a:solidFill>
                <a:cs typeface="+mj-cs"/>
              </a:rPr>
              <a:t>อี้</a:t>
            </a:r>
            <a:endParaRPr lang="th-TH" sz="4400" dirty="0">
              <a:solidFill>
                <a:srgbClr val="0000CC"/>
              </a:solidFill>
              <a:cs typeface="+mj-cs"/>
            </a:endParaRPr>
          </a:p>
          <a:p>
            <a:pPr algn="l"/>
            <a:r>
              <a:rPr lang="en-US" sz="4400" dirty="0" smtClean="0">
                <a:solidFill>
                  <a:srgbClr val="0000CC"/>
                </a:solidFill>
                <a:cs typeface="+mj-cs"/>
              </a:rPr>
              <a:t>     1.1 </a:t>
            </a:r>
            <a:r>
              <a:rPr lang="th-TH" sz="4400" dirty="0" smtClean="0">
                <a:solidFill>
                  <a:srgbClr val="0000CC"/>
                </a:solidFill>
                <a:cs typeface="+mj-cs"/>
              </a:rPr>
              <a:t>จงกำหนดเลขหมู่ในระบบทศนิยม</a:t>
            </a:r>
            <a:r>
              <a:rPr lang="th-TH" sz="4400" dirty="0" err="1" smtClean="0">
                <a:solidFill>
                  <a:srgbClr val="0000CC"/>
                </a:solidFill>
                <a:cs typeface="+mj-cs"/>
              </a:rPr>
              <a:t>ดิว</a:t>
            </a:r>
            <a:r>
              <a:rPr lang="th-TH" sz="4400" dirty="0" smtClean="0">
                <a:solidFill>
                  <a:srgbClr val="0000CC"/>
                </a:solidFill>
                <a:cs typeface="+mj-cs"/>
              </a:rPr>
              <a:t>อี้ จากข้อมูลที่กำหนดให้ต่อไปนี้</a:t>
            </a:r>
          </a:p>
          <a:p>
            <a:pPr algn="l"/>
            <a:endParaRPr lang="th-TH" sz="4400" dirty="0">
              <a:solidFill>
                <a:srgbClr val="0000CC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641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65027" y="564108"/>
            <a:ext cx="10003809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4000" b="1" dirty="0">
                <a:solidFill>
                  <a:srgbClr val="0000CC"/>
                </a:solidFill>
              </a:rPr>
              <a:t> </a:t>
            </a:r>
            <a:r>
              <a:rPr lang="th-TH" sz="4000" b="1" dirty="0" smtClean="0">
                <a:solidFill>
                  <a:srgbClr val="0000CC"/>
                </a:solidFill>
              </a:rPr>
              <a:t>  เลขตารางช่วย </a:t>
            </a:r>
            <a:r>
              <a:rPr lang="en-US" sz="4000" b="1" dirty="0" smtClean="0">
                <a:solidFill>
                  <a:srgbClr val="0000CC"/>
                </a:solidFill>
              </a:rPr>
              <a:t>1 </a:t>
            </a:r>
            <a:r>
              <a:rPr lang="th-TH" sz="4000" b="1" dirty="0" smtClean="0">
                <a:solidFill>
                  <a:srgbClr val="0000CC"/>
                </a:solidFill>
              </a:rPr>
              <a:t>ที่สำคัญมีดังนี้</a:t>
            </a:r>
            <a:endParaRPr lang="th-TH" sz="4000" b="1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th-TH" sz="4000" b="1" dirty="0" smtClean="0">
                <a:solidFill>
                  <a:srgbClr val="0000CC"/>
                </a:solidFill>
              </a:rPr>
              <a:t>         </a:t>
            </a:r>
            <a:r>
              <a:rPr lang="en-US" sz="4000" b="1" dirty="0" smtClean="0">
                <a:solidFill>
                  <a:srgbClr val="0000CC"/>
                </a:solidFill>
              </a:rPr>
              <a:t>-01 </a:t>
            </a:r>
            <a:r>
              <a:rPr lang="th-TH" sz="4000" b="1" dirty="0" smtClean="0">
                <a:solidFill>
                  <a:srgbClr val="0000CC"/>
                </a:solidFill>
              </a:rPr>
              <a:t>ปรัชญา ทฤษฎี</a:t>
            </a:r>
          </a:p>
          <a:p>
            <a:pPr marL="0" indent="0">
              <a:buNone/>
            </a:pPr>
            <a:r>
              <a:rPr lang="th-TH" sz="4000" b="1" dirty="0">
                <a:solidFill>
                  <a:srgbClr val="0000CC"/>
                </a:solidFill>
              </a:rPr>
              <a:t> </a:t>
            </a:r>
            <a:r>
              <a:rPr lang="th-TH" sz="4000" b="1" dirty="0" smtClean="0">
                <a:solidFill>
                  <a:srgbClr val="0000CC"/>
                </a:solidFill>
              </a:rPr>
              <a:t>        </a:t>
            </a:r>
            <a:r>
              <a:rPr lang="en-US" sz="4000" b="1" dirty="0" smtClean="0">
                <a:solidFill>
                  <a:srgbClr val="0000CC"/>
                </a:solidFill>
              </a:rPr>
              <a:t>-03 </a:t>
            </a:r>
            <a:r>
              <a:rPr lang="th-TH" sz="4000" b="1" dirty="0" smtClean="0">
                <a:solidFill>
                  <a:srgbClr val="0000CC"/>
                </a:solidFill>
              </a:rPr>
              <a:t>พจนานุกรม สารานุกรม</a:t>
            </a:r>
          </a:p>
          <a:p>
            <a:pPr marL="0" indent="0">
              <a:buNone/>
            </a:pPr>
            <a:r>
              <a:rPr lang="th-TH" sz="4000" b="1" dirty="0">
                <a:solidFill>
                  <a:srgbClr val="0000CC"/>
                </a:solidFill>
              </a:rPr>
              <a:t> </a:t>
            </a:r>
            <a:r>
              <a:rPr lang="th-TH" sz="4000" b="1" dirty="0" smtClean="0">
                <a:solidFill>
                  <a:srgbClr val="0000CC"/>
                </a:solidFill>
              </a:rPr>
              <a:t>        </a:t>
            </a:r>
            <a:r>
              <a:rPr lang="en-US" sz="4000" b="1" dirty="0" smtClean="0">
                <a:solidFill>
                  <a:srgbClr val="0000CC"/>
                </a:solidFill>
              </a:rPr>
              <a:t>-07 </a:t>
            </a:r>
            <a:r>
              <a:rPr lang="th-TH" sz="4000" b="1" dirty="0" smtClean="0">
                <a:solidFill>
                  <a:srgbClr val="0000CC"/>
                </a:solidFill>
              </a:rPr>
              <a:t>การศึกษา การวิจัย การสอน</a:t>
            </a:r>
          </a:p>
          <a:p>
            <a:pPr marL="0" indent="0">
              <a:buNone/>
            </a:pPr>
            <a:r>
              <a:rPr lang="th-TH" sz="4000" b="1" dirty="0">
                <a:solidFill>
                  <a:srgbClr val="0000CC"/>
                </a:solidFill>
              </a:rPr>
              <a:t> </a:t>
            </a:r>
            <a:r>
              <a:rPr lang="th-TH" sz="4000" b="1" dirty="0" smtClean="0">
                <a:solidFill>
                  <a:srgbClr val="0000CC"/>
                </a:solidFill>
              </a:rPr>
              <a:t>        </a:t>
            </a:r>
            <a:r>
              <a:rPr lang="en-US" sz="4000" b="1" dirty="0" smtClean="0">
                <a:solidFill>
                  <a:srgbClr val="0000CC"/>
                </a:solidFill>
              </a:rPr>
              <a:t>-09 </a:t>
            </a:r>
            <a:r>
              <a:rPr lang="th-TH" sz="4000" b="1" dirty="0" smtClean="0">
                <a:solidFill>
                  <a:srgbClr val="0000CC"/>
                </a:solidFill>
              </a:rPr>
              <a:t>ประวัติ ความเป็นมา</a:t>
            </a:r>
          </a:p>
          <a:p>
            <a:pPr marL="0" indent="0">
              <a:buNone/>
            </a:pPr>
            <a:r>
              <a:rPr lang="th-TH" sz="4000" b="1" dirty="0">
                <a:solidFill>
                  <a:srgbClr val="0000CC"/>
                </a:solidFill>
              </a:rPr>
              <a:t> </a:t>
            </a:r>
            <a:r>
              <a:rPr lang="th-TH" sz="4000" b="1" dirty="0" smtClean="0">
                <a:solidFill>
                  <a:srgbClr val="0000CC"/>
                </a:solidFill>
              </a:rPr>
              <a:t>  ที่เลขหมวด </a:t>
            </a:r>
            <a:r>
              <a:rPr lang="en-US" sz="4000" b="1" dirty="0" smtClean="0">
                <a:solidFill>
                  <a:srgbClr val="0000CC"/>
                </a:solidFill>
              </a:rPr>
              <a:t>530 </a:t>
            </a:r>
            <a:r>
              <a:rPr lang="th-TH" sz="4000" b="1" dirty="0" smtClean="0">
                <a:solidFill>
                  <a:srgbClr val="0000CC"/>
                </a:solidFill>
              </a:rPr>
              <a:t>มีคำอธิบายไว้ดังนี้</a:t>
            </a:r>
          </a:p>
          <a:p>
            <a:pPr marL="0" indent="0">
              <a:buNone/>
            </a:pPr>
            <a:r>
              <a:rPr lang="th-TH" sz="4000" b="1" dirty="0">
                <a:solidFill>
                  <a:srgbClr val="0000CC"/>
                </a:solidFill>
              </a:rPr>
              <a:t> </a:t>
            </a:r>
            <a:r>
              <a:rPr lang="th-TH" sz="4000" b="1" dirty="0" smtClean="0">
                <a:solidFill>
                  <a:srgbClr val="0000CC"/>
                </a:solidFill>
              </a:rPr>
              <a:t>        </a:t>
            </a:r>
            <a:r>
              <a:rPr lang="en-US" sz="4000" b="1" dirty="0" smtClean="0">
                <a:solidFill>
                  <a:srgbClr val="0000CC"/>
                </a:solidFill>
              </a:rPr>
              <a:t>530 </a:t>
            </a:r>
            <a:r>
              <a:rPr lang="th-TH" sz="4000" b="1" dirty="0" smtClean="0">
                <a:solidFill>
                  <a:srgbClr val="0000CC"/>
                </a:solidFill>
              </a:rPr>
              <a:t>ฟิสิกส์</a:t>
            </a:r>
          </a:p>
          <a:p>
            <a:pPr marL="0" indent="0">
              <a:buNone/>
            </a:pPr>
            <a:r>
              <a:rPr lang="th-TH" sz="4000" b="1" dirty="0">
                <a:solidFill>
                  <a:srgbClr val="0000CC"/>
                </a:solidFill>
              </a:rPr>
              <a:t> </a:t>
            </a:r>
            <a:r>
              <a:rPr lang="th-TH" sz="4000" b="1" dirty="0" smtClean="0">
                <a:solidFill>
                  <a:srgbClr val="0000CC"/>
                </a:solidFill>
              </a:rPr>
              <a:t>                  </a:t>
            </a:r>
            <a:r>
              <a:rPr lang="en-US" sz="4000" b="1" dirty="0" smtClean="0">
                <a:solidFill>
                  <a:srgbClr val="0000CC"/>
                </a:solidFill>
              </a:rPr>
              <a:t>530.01-530.09 </a:t>
            </a:r>
            <a:r>
              <a:rPr lang="th-TH" sz="4000" b="1" dirty="0" smtClean="0">
                <a:solidFill>
                  <a:srgbClr val="0000CC"/>
                </a:solidFill>
              </a:rPr>
              <a:t>สำหรับเลขจากตารางช่วย </a:t>
            </a:r>
            <a:r>
              <a:rPr lang="en-US" sz="4000" b="1" dirty="0" smtClean="0">
                <a:solidFill>
                  <a:srgbClr val="0000CC"/>
                </a:solidFill>
              </a:rPr>
              <a:t>1</a:t>
            </a:r>
            <a:endParaRPr lang="th-TH" sz="40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866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856096" y="618698"/>
            <a:ext cx="9894627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rgbClr val="0000CC"/>
                </a:solidFill>
              </a:rPr>
              <a:t>   </a:t>
            </a:r>
            <a:r>
              <a:rPr lang="th-TH" sz="4800" dirty="0" smtClean="0">
                <a:solidFill>
                  <a:srgbClr val="0000CC"/>
                </a:solidFill>
              </a:rPr>
              <a:t>ถ้าหนังสือชื่อว่า </a:t>
            </a:r>
            <a:r>
              <a:rPr lang="en-US" sz="4800" dirty="0" smtClean="0">
                <a:solidFill>
                  <a:srgbClr val="0000CC"/>
                </a:solidFill>
              </a:rPr>
              <a:t>“</a:t>
            </a:r>
            <a:r>
              <a:rPr lang="th-TH" sz="4800" dirty="0" smtClean="0">
                <a:solidFill>
                  <a:srgbClr val="0000CC"/>
                </a:solidFill>
              </a:rPr>
              <a:t>การเรียนการสอนวิชาฟิสิกส์</a:t>
            </a:r>
            <a:r>
              <a:rPr lang="en-US" sz="4800" dirty="0" smtClean="0">
                <a:solidFill>
                  <a:srgbClr val="0000CC"/>
                </a:solidFill>
              </a:rPr>
              <a:t>”</a:t>
            </a:r>
            <a:r>
              <a:rPr lang="th-TH" sz="4800" dirty="0" smtClean="0">
                <a:solidFill>
                  <a:srgbClr val="0000CC"/>
                </a:solidFill>
              </a:rPr>
              <a:t> หนังสือนี้ต้องมีเลขหมู่เป็นอะไร โดยเลือกคำตอบที่ถูกต้องต่อไปนี้</a:t>
            </a:r>
          </a:p>
          <a:p>
            <a:pPr marL="0" indent="0">
              <a:buNone/>
            </a:pPr>
            <a:r>
              <a:rPr lang="th-TH" sz="4800" dirty="0">
                <a:solidFill>
                  <a:srgbClr val="0000CC"/>
                </a:solidFill>
              </a:rPr>
              <a:t> </a:t>
            </a:r>
            <a:r>
              <a:rPr lang="th-TH" sz="4800" dirty="0" smtClean="0">
                <a:solidFill>
                  <a:srgbClr val="0000CC"/>
                </a:solidFill>
              </a:rPr>
              <a:t>         </a:t>
            </a:r>
          </a:p>
          <a:p>
            <a:pPr marL="0" indent="0">
              <a:buNone/>
            </a:pPr>
            <a:r>
              <a:rPr lang="th-TH" sz="4800" dirty="0">
                <a:solidFill>
                  <a:srgbClr val="0000CC"/>
                </a:solidFill>
              </a:rPr>
              <a:t> </a:t>
            </a:r>
            <a:r>
              <a:rPr lang="th-TH" sz="4800" dirty="0" smtClean="0">
                <a:solidFill>
                  <a:srgbClr val="0000CC"/>
                </a:solidFill>
              </a:rPr>
              <a:t>  </a:t>
            </a:r>
            <a:r>
              <a:rPr lang="en-US" sz="4800" dirty="0" smtClean="0">
                <a:solidFill>
                  <a:srgbClr val="0000CC"/>
                </a:solidFill>
              </a:rPr>
              <a:t>530.01                  530.7</a:t>
            </a:r>
            <a:r>
              <a:rPr lang="th-TH" sz="4800" dirty="0" smtClean="0">
                <a:solidFill>
                  <a:srgbClr val="0000CC"/>
                </a:solidFill>
              </a:rPr>
              <a:t>    </a:t>
            </a:r>
            <a:endParaRPr lang="th-TH" sz="4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th-TH" sz="4800" dirty="0">
                <a:solidFill>
                  <a:srgbClr val="0000CC"/>
                </a:solidFill>
              </a:rPr>
              <a:t> </a:t>
            </a:r>
            <a:r>
              <a:rPr lang="th-TH" sz="4800" dirty="0" smtClean="0">
                <a:solidFill>
                  <a:srgbClr val="0000CC"/>
                </a:solidFill>
              </a:rPr>
              <a:t>  </a:t>
            </a:r>
            <a:r>
              <a:rPr lang="en-US" sz="4800" dirty="0" smtClean="0">
                <a:solidFill>
                  <a:srgbClr val="0000CC"/>
                </a:solidFill>
              </a:rPr>
              <a:t>530.03                  530.07</a:t>
            </a:r>
            <a:r>
              <a:rPr lang="th-TH" sz="4800" dirty="0" smtClean="0">
                <a:solidFill>
                  <a:srgbClr val="0000CC"/>
                </a:solidFill>
              </a:rPr>
              <a:t>             </a:t>
            </a:r>
            <a:endParaRPr lang="en-US" sz="4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sz="4800" dirty="0" smtClean="0">
                <a:solidFill>
                  <a:srgbClr val="0000CC"/>
                </a:solidFill>
              </a:rPr>
              <a:t>  </a:t>
            </a:r>
            <a:r>
              <a:rPr lang="en-US" sz="4800" dirty="0" smtClean="0">
                <a:solidFill>
                  <a:srgbClr val="0000CC"/>
                </a:solidFill>
              </a:rPr>
              <a:t>530.007                      </a:t>
            </a:r>
            <a:endParaRPr lang="en-US" sz="4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sz="4800" dirty="0">
                <a:solidFill>
                  <a:srgbClr val="0000CC"/>
                </a:solidFill>
              </a:rPr>
              <a:t> </a:t>
            </a:r>
            <a:r>
              <a:rPr lang="en-US" sz="4800" dirty="0" smtClean="0">
                <a:solidFill>
                  <a:srgbClr val="0000CC"/>
                </a:solidFill>
              </a:rPr>
              <a:t>        </a:t>
            </a:r>
            <a:endParaRPr lang="th-TH" sz="4800" dirty="0">
              <a:solidFill>
                <a:srgbClr val="0000CC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533600" y="3240242"/>
            <a:ext cx="412957" cy="353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bg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588189" y="4064178"/>
            <a:ext cx="412957" cy="353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346044" y="3281844"/>
            <a:ext cx="412957" cy="353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359692" y="3960351"/>
            <a:ext cx="412957" cy="353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588190" y="5061666"/>
            <a:ext cx="412957" cy="353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11253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016007" y="345743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dirty="0" smtClean="0">
                <a:solidFill>
                  <a:srgbClr val="0000CC"/>
                </a:solidFill>
              </a:rPr>
              <a:t>   </a:t>
            </a:r>
            <a:r>
              <a:rPr lang="en-US" sz="2400" dirty="0" smtClean="0">
                <a:solidFill>
                  <a:srgbClr val="0000CC"/>
                </a:solidFill>
              </a:rPr>
              <a:t>1.2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จงกำหนดเลขหมู่ในระบบทศนิยม</a:t>
            </a:r>
            <a:r>
              <a:rPr lang="th-TH" sz="4000" dirty="0" err="1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ดิว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อี้ จากข้อมูลที่กำหนดให้ต่อไปนี้</a:t>
            </a:r>
            <a:endParaRPr lang="th-TH" sz="4000" dirty="0">
              <a:solidFill>
                <a:srgbClr val="0000CC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เลขตารางช่วย </a:t>
            </a:r>
            <a:r>
              <a:rPr lang="en-US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มีเลขที่สำคัญคือ</a:t>
            </a:r>
          </a:p>
          <a:p>
            <a:pPr marL="0" indent="0">
              <a:buNone/>
            </a:pPr>
            <a:r>
              <a:rPr lang="th-TH" sz="4000" dirty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</a:t>
            </a:r>
            <a:r>
              <a:rPr lang="en-US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-1  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ระบบการเขียนและการออกเสียง</a:t>
            </a:r>
          </a:p>
          <a:p>
            <a:pPr marL="0" indent="0">
              <a:buNone/>
            </a:pPr>
            <a:r>
              <a:rPr lang="th-TH" sz="4000" dirty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</a:t>
            </a:r>
            <a:r>
              <a:rPr lang="en-US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-2 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นิรุติศาสตร์ของแบบมาตรฐานของภาษา</a:t>
            </a:r>
          </a:p>
          <a:p>
            <a:pPr marL="0" indent="0">
              <a:buNone/>
            </a:pPr>
            <a:r>
              <a:rPr lang="th-TH" sz="4000" dirty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</a:t>
            </a:r>
            <a:r>
              <a:rPr lang="en-US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-3 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พจนานุกรม</a:t>
            </a:r>
          </a:p>
          <a:p>
            <a:pPr marL="0" indent="0">
              <a:buNone/>
            </a:pPr>
            <a:r>
              <a:rPr lang="th-TH" sz="4000" dirty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</a:t>
            </a:r>
            <a:r>
              <a:rPr lang="en-US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-5 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ระบบโครงสร้าง (ไวยากรณ์)</a:t>
            </a:r>
          </a:p>
          <a:p>
            <a:pPr marL="0" indent="0">
              <a:buNone/>
            </a:pPr>
            <a:r>
              <a:rPr lang="th-TH" sz="4000" dirty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</a:t>
            </a:r>
            <a:r>
              <a:rPr lang="en-US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-7 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ความแปรเปลี่ยนของภาษา ภาษาถิ่น ภาษาแสลง สำนวน</a:t>
            </a:r>
          </a:p>
          <a:p>
            <a:pPr marL="0" indent="0">
              <a:buNone/>
            </a:pPr>
            <a:r>
              <a:rPr lang="th-TH" sz="4000" dirty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</a:t>
            </a:r>
            <a:r>
              <a:rPr lang="en-US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-8  </a:t>
            </a:r>
            <a:r>
              <a:rPr lang="th-TH" sz="40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มาตรฐานการใช้ภาษา การใช้เป็นภาษาที่สอง</a:t>
            </a:r>
            <a:endParaRPr lang="th-TH" sz="4000" dirty="0">
              <a:solidFill>
                <a:srgbClr val="0000CC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5841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166132" y="809767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ถ้ามีหนังสือชื่อว่า </a:t>
            </a:r>
            <a:r>
              <a:rPr lang="en-US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“ </a:t>
            </a:r>
            <a:r>
              <a:rPr lang="th-TH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พจนานุกรม ฉบับราชบัณฑิต พ</a:t>
            </a:r>
            <a:r>
              <a:rPr lang="en-US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th-TH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ศ</a:t>
            </a:r>
            <a:r>
              <a:rPr lang="en-US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2542” </a:t>
            </a:r>
            <a:r>
              <a:rPr lang="th-TH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หนังสือเล่มนี้ ต้องมีเลขหมู่เป็นอะไร จงเลือกคำตอบที่ถูกต้องจากคำตอบต่อไปนี้</a:t>
            </a:r>
          </a:p>
          <a:p>
            <a:pPr marL="0" indent="0">
              <a:buNone/>
            </a:pPr>
            <a:r>
              <a:rPr lang="th-TH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</a:t>
            </a:r>
            <a:r>
              <a:rPr lang="en-US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495.911                           </a:t>
            </a:r>
            <a:r>
              <a:rPr lang="en-US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495.912</a:t>
            </a:r>
            <a:endParaRPr lang="en-US" sz="4800" dirty="0" smtClean="0">
              <a:solidFill>
                <a:srgbClr val="0000CC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en-US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495.913                           </a:t>
            </a:r>
            <a:r>
              <a:rPr lang="en-US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495.915</a:t>
            </a:r>
            <a:endParaRPr lang="en-US" sz="4800" dirty="0">
              <a:solidFill>
                <a:srgbClr val="0000CC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en-US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495.917                              </a:t>
            </a:r>
          </a:p>
          <a:p>
            <a:pPr marL="0" indent="0">
              <a:buNone/>
            </a:pPr>
            <a:r>
              <a:rPr lang="en-US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</a:t>
            </a:r>
          </a:p>
          <a:p>
            <a:pPr marL="0" indent="0">
              <a:buNone/>
            </a:pPr>
            <a:r>
              <a:rPr lang="en-US" sz="4800" dirty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800" dirty="0" smtClean="0">
                <a:solidFill>
                  <a:srgbClr val="0000CC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</a:t>
            </a:r>
            <a:endParaRPr lang="en-US" sz="4800" dirty="0">
              <a:solidFill>
                <a:srgbClr val="0000CC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th-TH" sz="4800" dirty="0">
              <a:solidFill>
                <a:srgbClr val="0000CC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629528" y="3432317"/>
            <a:ext cx="353965" cy="285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614775" y="4234268"/>
            <a:ext cx="353965" cy="285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422062" y="3406207"/>
            <a:ext cx="353965" cy="285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3435709" y="5113269"/>
            <a:ext cx="353965" cy="285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สี่เหลี่ยมผืนผ้า 8"/>
          <p:cNvSpPr/>
          <p:nvPr/>
        </p:nvSpPr>
        <p:spPr>
          <a:xfrm>
            <a:off x="3424336" y="4295587"/>
            <a:ext cx="353965" cy="285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583433553"/>
      </p:ext>
    </p:extLst>
  </p:cSld>
  <p:clrMapOvr>
    <a:masterClrMapping/>
  </p:clrMapOvr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251</Words>
  <Application>Microsoft Office PowerPoint</Application>
  <PresentationFormat>Custom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ช่อ</vt:lpstr>
      <vt:lpstr>ตัวอย่าง</vt:lpstr>
      <vt:lpstr>Slide 2</vt:lpstr>
      <vt:lpstr>Slide 3</vt:lpstr>
      <vt:lpstr>Slide 4</vt:lpstr>
      <vt:lpstr>Slide 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ตัวอย่าง</dc:title>
  <dc:creator>HP</dc:creator>
  <cp:lastModifiedBy>Klong7</cp:lastModifiedBy>
  <cp:revision>7</cp:revision>
  <dcterms:created xsi:type="dcterms:W3CDTF">2018-08-03T17:07:17Z</dcterms:created>
  <dcterms:modified xsi:type="dcterms:W3CDTF">2018-08-09T04:09:02Z</dcterms:modified>
</cp:coreProperties>
</file>