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3" r:id="rId4"/>
    <p:sldId id="264" r:id="rId5"/>
    <p:sldId id="265" r:id="rId6"/>
    <p:sldId id="279" r:id="rId7"/>
    <p:sldId id="280" r:id="rId8"/>
    <p:sldId id="281" r:id="rId9"/>
    <p:sldId id="283" r:id="rId10"/>
    <p:sldId id="282" r:id="rId11"/>
    <p:sldId id="284" r:id="rId12"/>
    <p:sldId id="285" r:id="rId13"/>
    <p:sldId id="286" r:id="rId14"/>
    <p:sldId id="287" r:id="rId15"/>
    <p:sldId id="288" r:id="rId16"/>
    <p:sldId id="292" r:id="rId17"/>
    <p:sldId id="293" r:id="rId18"/>
  </p:sldIdLst>
  <p:sldSz cx="9144000" cy="6858000" type="screen4x3"/>
  <p:notesSz cx="6797675" cy="9926638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FF00FF"/>
    <a:srgbClr val="800000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B7CC6-70D6-40CD-89B7-D7EF07695BBD}" type="datetimeFigureOut">
              <a:rPr lang="th-TH" smtClean="0"/>
              <a:pPr/>
              <a:t>03/08/61</a:t>
            </a:fld>
            <a:endParaRPr lang="th-TH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92B70885-2399-4D41-B5C2-83ED629C6A9F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B7CC6-70D6-40CD-89B7-D7EF07695BBD}" type="datetimeFigureOut">
              <a:rPr lang="th-TH" smtClean="0"/>
              <a:pPr/>
              <a:t>03/08/61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70885-2399-4D41-B5C2-83ED629C6A9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B7CC6-70D6-40CD-89B7-D7EF07695BBD}" type="datetimeFigureOut">
              <a:rPr lang="th-TH" smtClean="0"/>
              <a:pPr/>
              <a:t>03/08/61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70885-2399-4D41-B5C2-83ED629C6A9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B7CC6-70D6-40CD-89B7-D7EF07695BBD}" type="datetimeFigureOut">
              <a:rPr lang="th-TH" smtClean="0"/>
              <a:pPr/>
              <a:t>03/08/61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70885-2399-4D41-B5C2-83ED629C6A9F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B7CC6-70D6-40CD-89B7-D7EF07695BBD}" type="datetimeFigureOut">
              <a:rPr lang="th-TH" smtClean="0"/>
              <a:pPr/>
              <a:t>03/08/61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th-TH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2B70885-2399-4D41-B5C2-83ED629C6A9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B7CC6-70D6-40CD-89B7-D7EF07695BBD}" type="datetimeFigureOut">
              <a:rPr lang="th-TH" smtClean="0"/>
              <a:pPr/>
              <a:t>03/08/61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70885-2399-4D41-B5C2-83ED629C6A9F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B7CC6-70D6-40CD-89B7-D7EF07695BBD}" type="datetimeFigureOut">
              <a:rPr lang="th-TH" smtClean="0"/>
              <a:pPr/>
              <a:t>03/08/61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70885-2399-4D41-B5C2-83ED629C6A9F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B7CC6-70D6-40CD-89B7-D7EF07695BBD}" type="datetimeFigureOut">
              <a:rPr lang="th-TH" smtClean="0"/>
              <a:pPr/>
              <a:t>03/08/61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70885-2399-4D41-B5C2-83ED629C6A9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B7CC6-70D6-40CD-89B7-D7EF07695BBD}" type="datetimeFigureOut">
              <a:rPr lang="th-TH" smtClean="0"/>
              <a:pPr/>
              <a:t>03/08/61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70885-2399-4D41-B5C2-83ED629C6A9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B7CC6-70D6-40CD-89B7-D7EF07695BBD}" type="datetimeFigureOut">
              <a:rPr lang="th-TH" smtClean="0"/>
              <a:pPr/>
              <a:t>03/08/61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70885-2399-4D41-B5C2-83ED629C6A9F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B7CC6-70D6-40CD-89B7-D7EF07695BBD}" type="datetimeFigureOut">
              <a:rPr lang="th-TH" smtClean="0"/>
              <a:pPr/>
              <a:t>03/08/61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2B70885-2399-4D41-B5C2-83ED629C6A9F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38B7CC6-70D6-40CD-89B7-D7EF07695BBD}" type="datetimeFigureOut">
              <a:rPr lang="th-TH" smtClean="0"/>
              <a:pPr/>
              <a:t>03/08/61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92B70885-2399-4D41-B5C2-83ED629C6A9F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31809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th-TH" b="1" dirty="0" smtClean="0"/>
              <a:t>โดย </a:t>
            </a:r>
          </a:p>
          <a:p>
            <a:pPr>
              <a:spcBef>
                <a:spcPts val="0"/>
              </a:spcBef>
            </a:pPr>
            <a:r>
              <a:rPr lang="th-TH" b="1" dirty="0" smtClean="0"/>
              <a:t>นางสาว</a:t>
            </a:r>
            <a:r>
              <a:rPr lang="th-TH" b="1" dirty="0" err="1" smtClean="0"/>
              <a:t>พูล</a:t>
            </a:r>
            <a:r>
              <a:rPr lang="th-TH" b="1" dirty="0" smtClean="0"/>
              <a:t>สุข ปริวัตรวรวุฒิ</a:t>
            </a:r>
          </a:p>
          <a:p>
            <a:pPr>
              <a:spcBef>
                <a:spcPts val="0"/>
              </a:spcBef>
            </a:pPr>
            <a:r>
              <a:rPr lang="th-TH" b="1" dirty="0" smtClean="0"/>
              <a:t>กรรมการบริหารสมาคมห้องสมุดแห่งประเทศไทยฯ</a:t>
            </a:r>
            <a:endParaRPr lang="en-US" b="1" dirty="0" smtClean="0"/>
          </a:p>
          <a:p>
            <a:endParaRPr lang="th-TH" dirty="0" smtClean="0"/>
          </a:p>
          <a:p>
            <a:endParaRPr lang="th-TH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b="1" dirty="0" smtClean="0"/>
              <a:t>การบริการ</a:t>
            </a:r>
            <a:r>
              <a:rPr lang="th-TH" b="1" dirty="0" smtClean="0"/>
              <a:t>พื้นฐานของห้องสมุด</a:t>
            </a:r>
            <a:endParaRPr lang="th-TH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solidFill>
            <a:srgbClr val="FF99FF"/>
          </a:solidFill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ngsanaUPC" panose="02020603050405020304" pitchFamily="18" charset="-34"/>
                <a:cs typeface="+mn-cs"/>
              </a:rPr>
              <a:t>5. </a:t>
            </a:r>
            <a:r>
              <a:rPr lang="th-TH" b="1" dirty="0" smtClean="0">
                <a:solidFill>
                  <a:schemeClr val="tx1"/>
                </a:solidFill>
              </a:rPr>
              <a:t>บริการตอบคำถามและช่วยการค้นคว้า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quarter" idx="1"/>
          </p:nvPr>
        </p:nvSpPr>
        <p:spPr>
          <a:xfrm>
            <a:off x="914400" y="1556792"/>
            <a:ext cx="7772400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เป็นบริการให้คำแนะนำ ตอบคำถาม และช่วยการค้นคว้าแก่ผู้ใช้ มีทั้งคำถามทั่วไป    เกี่ยวกับการใช้ห้องสมุด และคำถามที่ต้องค้นหาคำตอบจากทรัพยากรสารสนเทศต่าง ๆ ในห้องสมุด โดยเฉพาะหนังสืออ้างอิง หรือจากแหล่งความรู้อื่น ๆ ให้ผู้ใช้บริการของห้องสมุด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770283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solidFill>
            <a:srgbClr val="FF99FF"/>
          </a:solidFill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6. </a:t>
            </a:r>
            <a:r>
              <a:rPr lang="th-TH" b="1" dirty="0" smtClean="0">
                <a:solidFill>
                  <a:schemeClr val="tx1"/>
                </a:solidFill>
              </a:rPr>
              <a:t>บริการแนะแนว</a:t>
            </a:r>
            <a:r>
              <a:rPr lang="en-US" b="1" dirty="0" smtClean="0">
                <a:solidFill>
                  <a:schemeClr val="tx1"/>
                </a:solidFill>
              </a:rPr>
              <a:t>/</a:t>
            </a:r>
            <a:r>
              <a:rPr lang="th-TH" b="1" dirty="0" smtClean="0">
                <a:solidFill>
                  <a:schemeClr val="tx1"/>
                </a:solidFill>
              </a:rPr>
              <a:t>แนะนำการอ่าน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quarter" idx="1"/>
          </p:nvPr>
        </p:nvSpPr>
        <p:spPr>
          <a:xfrm>
            <a:off x="914400" y="1556792"/>
            <a:ext cx="7772400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เป็นบริการสำคัญที่ห้องสมุดจัดขึ้นเพื่อส่งเสริมการอ่าน พัฒนานิสัยรักการอ่าน และใช้เวลาว่างให้เป็นประโยชน์ นอกจากนี้ยังเป็นการช่วยเหลือผู้ใช้ห้องสมุดที่มีปัญหาในการอ่าน ผู้ที่ไม่ชอบอ่านหนังสือ หรือเลือกหนังสืออ่านไม่เป็น หรือเลือกไม่เหมาะสม ไม่ตรงกับความต้องการ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077532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solidFill>
            <a:srgbClr val="FF99FF"/>
          </a:solidFill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7. </a:t>
            </a:r>
            <a:r>
              <a:rPr lang="th-TH" b="1" dirty="0" smtClean="0">
                <a:solidFill>
                  <a:schemeClr val="tx1"/>
                </a:solidFill>
              </a:rPr>
              <a:t>บริการสอนการใช้ห้องสมุด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quarter" idx="1"/>
          </p:nvPr>
        </p:nvSpPr>
        <p:spPr>
          <a:xfrm>
            <a:off x="914400" y="1556792"/>
            <a:ext cx="7772400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เป็นบริการของห้องสมุดในโรงเรียน สถาบันการศึกษาที่จัดบริการสอนการใช้ห้องสมุดให้แก่นักเรียน นักศึกษาใหม่ เพื่อให้ความรู้เกี่ยวกับการใช้ห้องสมุด การเลือกใช้ทรัพยากรสารสนเทศแต่ละประเภท และบริการต่าง ๆ ของห้องสมุด ให้ผู้ใช้สามารถใช้ประโยชน์จากห้องสมุดได้ถูกต้องและเต็มที่</a:t>
            </a:r>
            <a:endParaRPr lang="th-TH" dirty="0">
              <a:latin typeface="TH SarabunPSK" pitchFamily="34" charset="-34"/>
              <a:cs typeface="TH SarabunPSK" pitchFamily="34" charset="-34"/>
            </a:endParaRP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742186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solidFill>
            <a:srgbClr val="FF99FF"/>
          </a:solidFill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8. </a:t>
            </a:r>
            <a:r>
              <a:rPr lang="th-TH" b="1" dirty="0" smtClean="0">
                <a:solidFill>
                  <a:schemeClr val="tx1"/>
                </a:solidFill>
              </a:rPr>
              <a:t>บริการสืบค้นฐานข้อมูล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quarter" idx="1"/>
          </p:nvPr>
        </p:nvSpPr>
        <p:spPr>
          <a:xfrm>
            <a:off x="914400" y="1556792"/>
            <a:ext cx="7772400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เป็นบริการสืบค้นฐานข้อมูลหนังสือและทรัพยากรอื่น ๆ ของห้องสมุด ฐานข้อมูลที่ห้องสมุดบอกรับเป็นสมาชิก ฐานข้อมูลจากเครือข่ายภายนอกที่สามารถเข้าใช้ได้ บริการนี้ช่วยให้ผู้ใช้ห้องสมุดสามารถค้นหาหนังสือและสารสนเทศต่าง ๆ ได้ด้วยตนเองอย่างสะดวก รวดเร็ว ตรงตามความต้องการ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606022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solidFill>
            <a:srgbClr val="FF99FF"/>
          </a:solidFill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9. </a:t>
            </a:r>
            <a:r>
              <a:rPr lang="th-TH" b="1" dirty="0" smtClean="0">
                <a:solidFill>
                  <a:schemeClr val="tx1"/>
                </a:solidFill>
              </a:rPr>
              <a:t>บริการรวบรวมบรรณานุกรม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quarter" idx="1"/>
          </p:nvPr>
        </p:nvSpPr>
        <p:spPr>
          <a:xfrm>
            <a:off x="914400" y="1556792"/>
            <a:ext cx="7772400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เป็นการรวบรวมรายชื่อหนังสือและทรัพยากรสารสนเทศต่าง ๆ เพื่อใช้ประกอบการเรียนการสอนในวิชาต่าง ๆ หรือประกอบการศึกษาค้นคว้าวิจัย รวมถึงการรวบรวมรายชื่อหนังสือใหม่ของห้องสมุด เพื่อให้บริการผู้ใช้ที่ต้องการสารสนเทศใหม่ ๆ ได้อย่างรวดเร็วและทันสมัย</a:t>
            </a:r>
            <a:endParaRPr lang="th-TH" dirty="0">
              <a:latin typeface="TH SarabunPSK" pitchFamily="34" charset="-34"/>
              <a:cs typeface="TH SarabunPSK" pitchFamily="34" charset="-34"/>
            </a:endParaRP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516362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solidFill>
            <a:srgbClr val="FF99FF"/>
          </a:solidFill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10. </a:t>
            </a:r>
            <a:r>
              <a:rPr lang="th-TH" b="1" dirty="0" smtClean="0">
                <a:solidFill>
                  <a:schemeClr val="tx1"/>
                </a:solidFill>
              </a:rPr>
              <a:t>บริการข่าวสารทันสมัย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quarter" idx="1"/>
          </p:nvPr>
        </p:nvSpPr>
        <p:spPr>
          <a:xfrm>
            <a:off x="914400" y="1556792"/>
            <a:ext cx="7772400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เป็นบริการที่ช่วยให้ผู้ใช้ห้องสมุดได้ทราบข้อมูลใหม่ ๆ ในสาขาวิชาต่าง ๆ อาจทำโดยการสำเนาหน้าสารบัญวารสารฉบับล่าสุดที่ห้องสมุดได้รับรวบรวมไว้ในแฟ้มให้บริการในห้องสมุด หรืออาจส่งให้ผู้ใช้ทางอีเมล หรือทางไลน์ เป็นประโยชน์ในการติดตามข่าวสารทันสมัย และให้บริการผู้ใช้ในการศึกษาค้นคว้า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28430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solidFill>
            <a:srgbClr val="FF99FF"/>
          </a:solidFill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11. </a:t>
            </a:r>
            <a:r>
              <a:rPr lang="th-TH" b="1" dirty="0" smtClean="0">
                <a:solidFill>
                  <a:schemeClr val="tx1"/>
                </a:solidFill>
              </a:rPr>
              <a:t>บริการอินเทอร์เน็ต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quarter" idx="1"/>
          </p:nvPr>
        </p:nvSpPr>
        <p:spPr>
          <a:xfrm>
            <a:off x="914400" y="1556792"/>
            <a:ext cx="7772400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เป็นบริการที่ช่วยให้ผู้ใช้ห้องสมุดสามารถสืบค้นข้อมูลที่ต้องการหรือสนใจได้จากทั่วโลกโดยผ่านเครือข่ายอินเทอร์เน็ต ช่วยให้ผู้ใช้สามารถเข้าถึงสารสนเทศที่ทันสมัยได้อย่างสะดวก รวดเร็ว และตรงตามความต้องการ</a:t>
            </a:r>
          </a:p>
        </p:txBody>
      </p:sp>
    </p:spTree>
    <p:extLst>
      <p:ext uri="{BB962C8B-B14F-4D97-AF65-F5344CB8AC3E}">
        <p14:creationId xmlns:p14="http://schemas.microsoft.com/office/powerpoint/2010/main" val="146560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solidFill>
            <a:srgbClr val="FF99FF"/>
          </a:solidFill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12. </a:t>
            </a:r>
            <a:r>
              <a:rPr lang="th-TH" b="1" dirty="0" smtClean="0">
                <a:solidFill>
                  <a:schemeClr val="tx1"/>
                </a:solidFill>
              </a:rPr>
              <a:t>บริการอื่น ๆ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quarter" idx="1"/>
          </p:nvPr>
        </p:nvSpPr>
        <p:spPr>
          <a:xfrm>
            <a:off x="914400" y="1556792"/>
            <a:ext cx="7772400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เป็นบริการสำหรับห้องสมุดที่มีความพร้อมที่จะจัด เช่น บริการโสตทัศนวัสดุ สื่ออิเล็กทรอนิกส์ต่าง ๆ บริการห้องสมุดเคลื่อนที่ บริการรับส่งหนังสือที่ให้ยืมและรับคืน (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Book delivery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) บริการห้องประชุม บริการห้องศึกษาค้นคว้าเดี่ยว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กลุ่ม เป็นต้น</a:t>
            </a:r>
          </a:p>
          <a:p>
            <a:pPr marL="0" indent="0">
              <a:buNone/>
            </a:pPr>
            <a:endParaRPr lang="th-TH" dirty="0" smtClean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802641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pPr algn="ctr"/>
            <a:r>
              <a:rPr lang="th-TH" b="1" dirty="0" smtClean="0">
                <a:solidFill>
                  <a:schemeClr val="bg1"/>
                </a:solidFill>
              </a:rPr>
              <a:t>หัวข้อบรรยาย (น. </a:t>
            </a:r>
            <a:r>
              <a:rPr lang="th-TH" b="1" smtClean="0">
                <a:solidFill>
                  <a:schemeClr val="bg1"/>
                </a:solidFill>
              </a:rPr>
              <a:t>1-8)</a:t>
            </a:r>
            <a:endParaRPr lang="th-TH" b="1" dirty="0">
              <a:solidFill>
                <a:schemeClr val="bg1"/>
              </a:solidFill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quarter" idx="1"/>
          </p:nvPr>
        </p:nvSpPr>
        <p:spPr>
          <a:xfrm>
            <a:off x="914400" y="1556792"/>
            <a:ext cx="7772400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2800" b="1" dirty="0">
                <a:latin typeface="TH SarabunPSK" pitchFamily="34" charset="-34"/>
                <a:cs typeface="TH SarabunPSK" pitchFamily="34" charset="-34"/>
              </a:rPr>
              <a:t>- </a:t>
            </a:r>
            <a:r>
              <a:rPr lang="th-TH" sz="2800" b="1" dirty="0" smtClean="0">
                <a:latin typeface="TH SarabunPSK" pitchFamily="34" charset="-34"/>
                <a:cs typeface="TH SarabunPSK" pitchFamily="34" charset="-34"/>
              </a:rPr>
              <a:t>งานบริการห้องสมุด</a:t>
            </a:r>
            <a:endParaRPr lang="th-TH" sz="2800" b="1" dirty="0">
              <a:latin typeface="TH SarabunPSK" pitchFamily="34" charset="-34"/>
              <a:cs typeface="TH SarabunPSK" pitchFamily="34" charset="-34"/>
            </a:endParaRPr>
          </a:p>
          <a:p>
            <a:pPr marL="0" indent="0">
              <a:buNone/>
            </a:pPr>
            <a:r>
              <a:rPr lang="th-TH" sz="2800" b="1" dirty="0" smtClean="0">
                <a:latin typeface="TH SarabunPSK" pitchFamily="34" charset="-34"/>
                <a:cs typeface="TH SarabunPSK" pitchFamily="34" charset="-34"/>
              </a:rPr>
              <a:t>- วัตถุประสงค์ของการให้บริการห้องสมุด</a:t>
            </a:r>
          </a:p>
          <a:p>
            <a:pPr marL="0" indent="0">
              <a:buNone/>
            </a:pPr>
            <a:r>
              <a:rPr lang="th-TH" sz="2800" b="1" dirty="0" smtClean="0">
                <a:latin typeface="TH SarabunPSK" pitchFamily="34" charset="-34"/>
                <a:cs typeface="TH SarabunPSK" pitchFamily="34" charset="-34"/>
              </a:rPr>
              <a:t>- ประเภทของงานบริการพื้นฐานของห้องสมุด</a:t>
            </a:r>
          </a:p>
          <a:p>
            <a:pPr marL="0" indent="0">
              <a:buNone/>
            </a:pPr>
            <a:endParaRPr lang="th-TH" sz="2800" dirty="0">
              <a:latin typeface="TH SarabunPSK" pitchFamily="34" charset="-34"/>
              <a:cs typeface="TH SarabunPSK" pitchFamily="34" charset="-34"/>
            </a:endParaRP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69122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solidFill>
            <a:srgbClr val="7030A0"/>
          </a:solidFill>
        </p:spPr>
        <p:txBody>
          <a:bodyPr>
            <a:normAutofit/>
          </a:bodyPr>
          <a:lstStyle/>
          <a:p>
            <a:pPr algn="ctr"/>
            <a:r>
              <a:rPr lang="th-TH" b="1" dirty="0" smtClean="0">
                <a:solidFill>
                  <a:schemeClr val="bg1"/>
                </a:solidFill>
              </a:rPr>
              <a:t>งานบริการห้องสมุด</a:t>
            </a:r>
            <a:endParaRPr lang="th-TH" b="1" dirty="0">
              <a:solidFill>
                <a:schemeClr val="bg1"/>
              </a:solidFill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quarter" idx="1"/>
          </p:nvPr>
        </p:nvSpPr>
        <p:spPr>
          <a:xfrm>
            <a:off x="914400" y="1556792"/>
            <a:ext cx="7772400" cy="4824536"/>
          </a:xfrm>
        </p:spPr>
        <p:txBody>
          <a:bodyPr>
            <a:normAutofit/>
          </a:bodyPr>
          <a:lstStyle/>
          <a:p>
            <a:pPr marL="0" indent="0" algn="thaiDist">
              <a:buNone/>
            </a:pPr>
            <a:r>
              <a:rPr lang="th-TH" sz="4000" b="1" dirty="0" smtClean="0">
                <a:solidFill>
                  <a:srgbClr val="7030A0"/>
                </a:solidFill>
                <a:latin typeface="TH SarabunPSK" pitchFamily="34" charset="-34"/>
                <a:cs typeface="TH SarabunPSK" pitchFamily="34" charset="-34"/>
              </a:rPr>
              <a:t>งานบริการห้องสมุด </a:t>
            </a:r>
            <a:r>
              <a:rPr lang="th-TH" sz="3800" dirty="0" smtClean="0">
                <a:latin typeface="TH SarabunPSK" pitchFamily="34" charset="-34"/>
                <a:cs typeface="TH SarabunPSK" pitchFamily="34" charset="-34"/>
              </a:rPr>
              <a:t>คือ งานที่ห้องสมุดจัดทำขึ้น เพื่ออำนวยความสะดวกให้แก่ผู้ใช้ในด้านการอ่าน การค้นคว้าหาความรู้ และการส่งเสริมการอ่านให้กว้างขวางและทั่วถึง เพื่อให้ผู้รับบริการได้รับสารสนเทศอย่างรวดเร็ว ตรงตามความต้องการมากที่สุด รวมถึงการจัดบรรยากาศที่ดีในห้องสมุด และความเป็นระเบียบ สิ่งต่าง ๆ เหล่านี้จะช่วยให้ผู้รับบริการเกิดความรู้สึกที่ดีและประทับใจ</a:t>
            </a:r>
            <a:endParaRPr lang="th-TH" sz="3800" dirty="0">
              <a:latin typeface="TH SarabunPSK" pitchFamily="34" charset="-34"/>
              <a:cs typeface="TH SarabunPSK" pitchFamily="34" charset="-34"/>
            </a:endParaRP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944195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pPr algn="ctr"/>
            <a:r>
              <a:rPr lang="th-TH" b="1" dirty="0" smtClean="0">
                <a:solidFill>
                  <a:schemeClr val="tx1"/>
                </a:solidFill>
              </a:rPr>
              <a:t>วัตถุประสงค์ของการให้บริการห้องสมุด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quarter" idx="1"/>
          </p:nvPr>
        </p:nvSpPr>
        <p:spPr>
          <a:xfrm>
            <a:off x="914400" y="1556792"/>
            <a:ext cx="7772400" cy="5040560"/>
          </a:xfrm>
        </p:spPr>
        <p:txBody>
          <a:bodyPr>
            <a:normAutofit fontScale="62500" lnSpcReduction="20000"/>
          </a:bodyPr>
          <a:lstStyle/>
          <a:p>
            <a:pPr marL="0" indent="0" algn="thaiDist">
              <a:buNone/>
            </a:pPr>
            <a:r>
              <a:rPr lang="th-TH" sz="7400" dirty="0" smtClean="0">
                <a:latin typeface="TH SarabunPSK" pitchFamily="34" charset="-34"/>
                <a:cs typeface="TH SarabunPSK" pitchFamily="34" charset="-34"/>
              </a:rPr>
              <a:t>1. บริการผู้อ่าน</a:t>
            </a:r>
            <a:endParaRPr lang="en-US" sz="7400" dirty="0" smtClean="0">
              <a:latin typeface="TH SarabunPSK" pitchFamily="34" charset="-34"/>
              <a:cs typeface="TH SarabunPSK" pitchFamily="34" charset="-34"/>
            </a:endParaRPr>
          </a:p>
          <a:p>
            <a:pPr marL="0" indent="0" algn="thaiDist">
              <a:buNone/>
            </a:pPr>
            <a:r>
              <a:rPr lang="en-US" sz="7400" dirty="0" smtClean="0">
                <a:latin typeface="TH SarabunPSK" pitchFamily="34" charset="-34"/>
                <a:cs typeface="TH SarabunPSK" pitchFamily="34" charset="-34"/>
              </a:rPr>
              <a:t>2. </a:t>
            </a:r>
            <a:r>
              <a:rPr lang="th-TH" sz="7400" dirty="0" smtClean="0">
                <a:latin typeface="TH SarabunPSK" pitchFamily="34" charset="-34"/>
                <a:cs typeface="TH SarabunPSK" pitchFamily="34" charset="-34"/>
              </a:rPr>
              <a:t>สนับสนุนการเรียนการสอน</a:t>
            </a:r>
            <a:endParaRPr lang="en-US" sz="7400" dirty="0" smtClean="0">
              <a:latin typeface="TH SarabunPSK" pitchFamily="34" charset="-34"/>
              <a:cs typeface="TH SarabunPSK" pitchFamily="34" charset="-34"/>
            </a:endParaRPr>
          </a:p>
          <a:p>
            <a:pPr marL="0" indent="0" algn="thaiDist">
              <a:buNone/>
            </a:pPr>
            <a:r>
              <a:rPr lang="en-US" sz="7400" dirty="0" smtClean="0">
                <a:latin typeface="TH SarabunPSK" pitchFamily="34" charset="-34"/>
                <a:cs typeface="TH SarabunPSK" pitchFamily="34" charset="-34"/>
              </a:rPr>
              <a:t>3. </a:t>
            </a:r>
            <a:r>
              <a:rPr lang="th-TH" sz="7400" dirty="0" smtClean="0">
                <a:latin typeface="TH SarabunPSK" pitchFamily="34" charset="-34"/>
                <a:cs typeface="TH SarabunPSK" pitchFamily="34" charset="-34"/>
              </a:rPr>
              <a:t>ส่งเสริมการอ่าน</a:t>
            </a:r>
            <a:endParaRPr lang="en-US" sz="7400" dirty="0" smtClean="0">
              <a:latin typeface="TH SarabunPSK" pitchFamily="34" charset="-34"/>
              <a:cs typeface="TH SarabunPSK" pitchFamily="34" charset="-34"/>
            </a:endParaRPr>
          </a:p>
          <a:p>
            <a:pPr marL="0" indent="0" algn="thaiDist">
              <a:buNone/>
            </a:pPr>
            <a:r>
              <a:rPr lang="en-US" sz="7400" dirty="0" smtClean="0">
                <a:latin typeface="TH SarabunPSK" pitchFamily="34" charset="-34"/>
                <a:cs typeface="TH SarabunPSK" pitchFamily="34" charset="-34"/>
              </a:rPr>
              <a:t>4.</a:t>
            </a:r>
            <a:r>
              <a:rPr lang="th-TH" sz="7400" dirty="0" smtClean="0">
                <a:latin typeface="TH SarabunPSK" pitchFamily="34" charset="-34"/>
                <a:cs typeface="TH SarabunPSK" pitchFamily="34" charset="-34"/>
              </a:rPr>
              <a:t> อำนวยความสะดวกให้แก่ผู้รับบริการของห้องสมุด</a:t>
            </a:r>
            <a:endParaRPr lang="en-US" sz="7400" dirty="0" smtClean="0">
              <a:latin typeface="TH SarabunPSK" pitchFamily="34" charset="-34"/>
              <a:cs typeface="TH SarabunPSK" pitchFamily="34" charset="-34"/>
            </a:endParaRPr>
          </a:p>
          <a:p>
            <a:pPr marL="0" indent="0" algn="thaiDist">
              <a:buNone/>
            </a:pPr>
            <a:r>
              <a:rPr lang="en-US" sz="7400" dirty="0" smtClean="0">
                <a:latin typeface="TH SarabunPSK" pitchFamily="34" charset="-34"/>
                <a:cs typeface="TH SarabunPSK" pitchFamily="34" charset="-34"/>
              </a:rPr>
              <a:t>5. </a:t>
            </a:r>
            <a:r>
              <a:rPr lang="th-TH" sz="7400" dirty="0" smtClean="0">
                <a:latin typeface="TH SarabunPSK" pitchFamily="34" charset="-34"/>
                <a:cs typeface="TH SarabunPSK" pitchFamily="34" charset="-34"/>
              </a:rPr>
              <a:t>ให้ความรู้ </a:t>
            </a:r>
          </a:p>
          <a:p>
            <a:pPr marL="0" indent="0" algn="thaiDist">
              <a:buNone/>
            </a:pPr>
            <a:r>
              <a:rPr lang="en-US" sz="7400" dirty="0" smtClean="0">
                <a:latin typeface="TH SarabunPSK" pitchFamily="34" charset="-34"/>
                <a:cs typeface="TH SarabunPSK" pitchFamily="34" charset="-34"/>
              </a:rPr>
              <a:t>6.</a:t>
            </a:r>
            <a:r>
              <a:rPr lang="th-TH" sz="7400" smtClean="0">
                <a:latin typeface="TH SarabunPSK" pitchFamily="34" charset="-34"/>
                <a:cs typeface="TH SarabunPSK" pitchFamily="34" charset="-34"/>
              </a:rPr>
              <a:t> ให้</a:t>
            </a:r>
            <a:r>
              <a:rPr lang="th-TH" sz="7400" dirty="0" smtClean="0">
                <a:latin typeface="TH SarabunPSK" pitchFamily="34" charset="-34"/>
                <a:cs typeface="TH SarabunPSK" pitchFamily="34" charset="-34"/>
              </a:rPr>
              <a:t>ความเพลิดเพลิน ความจรรโลงใจ และการพักผ่อนหย่อนใจ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7477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solidFill>
            <a:srgbClr val="FF00FF"/>
          </a:solidFill>
        </p:spPr>
        <p:txBody>
          <a:bodyPr>
            <a:normAutofit/>
          </a:bodyPr>
          <a:lstStyle/>
          <a:p>
            <a:pPr algn="ctr"/>
            <a:r>
              <a:rPr lang="th-TH" b="1" dirty="0" smtClean="0">
                <a:solidFill>
                  <a:schemeClr val="tx1"/>
                </a:solidFill>
              </a:rPr>
              <a:t>ประเภทของงานบริการพื้นฐาน</a:t>
            </a:r>
            <a:r>
              <a:rPr lang="th-TH" b="1" smtClean="0">
                <a:solidFill>
                  <a:schemeClr val="tx1"/>
                </a:solidFill>
              </a:rPr>
              <a:t>ของห้องสมุด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quarter" idx="1"/>
          </p:nvPr>
        </p:nvSpPr>
        <p:spPr>
          <a:xfrm>
            <a:off x="914400" y="1556792"/>
            <a:ext cx="7772400" cy="5040560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th-TH" sz="8000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8000" dirty="0" smtClean="0">
                <a:latin typeface="TH SarabunPSK" pitchFamily="34" charset="-34"/>
                <a:cs typeface="TH SarabunPSK" pitchFamily="34" charset="-34"/>
              </a:rPr>
              <a:t>    1</a:t>
            </a:r>
            <a:r>
              <a:rPr lang="th-TH" sz="8000" dirty="0">
                <a:latin typeface="TH SarabunPSK" pitchFamily="34" charset="-34"/>
                <a:cs typeface="TH SarabunPSK" pitchFamily="34" charset="-34"/>
              </a:rPr>
              <a:t>. บริการการอ่าน</a:t>
            </a:r>
          </a:p>
          <a:p>
            <a:pPr marL="0" indent="0">
              <a:buNone/>
            </a:pPr>
            <a:r>
              <a:rPr lang="th-TH" sz="8000" dirty="0">
                <a:latin typeface="TH SarabunPSK" pitchFamily="34" charset="-34"/>
                <a:cs typeface="TH SarabunPSK" pitchFamily="34" charset="-34"/>
              </a:rPr>
              <a:t>     2. บริการยืม-คืน</a:t>
            </a:r>
          </a:p>
          <a:p>
            <a:pPr marL="0" indent="0">
              <a:buNone/>
            </a:pPr>
            <a:r>
              <a:rPr lang="th-TH" sz="8000" dirty="0">
                <a:latin typeface="TH SarabunPSK" pitchFamily="34" charset="-34"/>
                <a:cs typeface="TH SarabunPSK" pitchFamily="34" charset="-34"/>
              </a:rPr>
              <a:t>     3. บริการหนังสือจอง หรือหนังสือสำรอง</a:t>
            </a:r>
          </a:p>
          <a:p>
            <a:pPr marL="0" indent="0">
              <a:buNone/>
            </a:pPr>
            <a:r>
              <a:rPr lang="th-TH" sz="8000" dirty="0">
                <a:latin typeface="TH SarabunPSK" pitchFamily="34" charset="-34"/>
                <a:cs typeface="TH SarabunPSK" pitchFamily="34" charset="-34"/>
              </a:rPr>
              <a:t>     4. บริการแนะนำการใช้ห้องสมุด</a:t>
            </a:r>
          </a:p>
          <a:p>
            <a:pPr marL="0" indent="0">
              <a:buNone/>
            </a:pPr>
            <a:r>
              <a:rPr lang="th-TH" sz="8000" dirty="0">
                <a:latin typeface="TH SarabunPSK" pitchFamily="34" charset="-34"/>
                <a:cs typeface="TH SarabunPSK" pitchFamily="34" charset="-34"/>
              </a:rPr>
              <a:t>     5. บริการตอบคำถามและช่วยการค้นคว้า</a:t>
            </a:r>
          </a:p>
          <a:p>
            <a:pPr marL="0" indent="0">
              <a:buNone/>
            </a:pPr>
            <a:r>
              <a:rPr lang="th-TH" sz="8000" dirty="0">
                <a:latin typeface="TH SarabunPSK" pitchFamily="34" charset="-34"/>
                <a:cs typeface="TH SarabunPSK" pitchFamily="34" charset="-34"/>
              </a:rPr>
              <a:t>     6. บริการแนะแนว/แนะนำการอ่าน</a:t>
            </a:r>
          </a:p>
          <a:p>
            <a:pPr marL="0" indent="0">
              <a:buNone/>
            </a:pPr>
            <a:r>
              <a:rPr lang="th-TH" sz="8000" dirty="0">
                <a:latin typeface="TH SarabunPSK" pitchFamily="34" charset="-34"/>
                <a:cs typeface="TH SarabunPSK" pitchFamily="34" charset="-34"/>
              </a:rPr>
              <a:t>     7. บริการสอนการใช้ห้องสมุด</a:t>
            </a:r>
          </a:p>
          <a:p>
            <a:pPr marL="0" indent="0">
              <a:buNone/>
            </a:pPr>
            <a:r>
              <a:rPr lang="th-TH" sz="8000" dirty="0">
                <a:latin typeface="TH SarabunPSK" pitchFamily="34" charset="-34"/>
                <a:cs typeface="TH SarabunPSK" pitchFamily="34" charset="-34"/>
              </a:rPr>
              <a:t>     8. บริการสืบค้นฐานข้อมูล</a:t>
            </a:r>
          </a:p>
          <a:p>
            <a:pPr marL="0" indent="0">
              <a:buNone/>
            </a:pPr>
            <a:r>
              <a:rPr lang="th-TH" sz="8000" dirty="0">
                <a:latin typeface="TH SarabunPSK" pitchFamily="34" charset="-34"/>
                <a:cs typeface="TH SarabunPSK" pitchFamily="34" charset="-34"/>
              </a:rPr>
              <a:t>     9. บริการรวบรวมบรรณานุกรม</a:t>
            </a:r>
          </a:p>
          <a:p>
            <a:pPr marL="0" indent="0">
              <a:buNone/>
            </a:pPr>
            <a:r>
              <a:rPr lang="th-TH" sz="8000" dirty="0">
                <a:latin typeface="TH SarabunPSK" pitchFamily="34" charset="-34"/>
                <a:cs typeface="TH SarabunPSK" pitchFamily="34" charset="-34"/>
              </a:rPr>
              <a:t>     10. บริการข่าวสารทันสมัย</a:t>
            </a:r>
          </a:p>
          <a:p>
            <a:pPr marL="0" indent="0">
              <a:buNone/>
            </a:pPr>
            <a:r>
              <a:rPr lang="th-TH" sz="8000" dirty="0">
                <a:latin typeface="TH SarabunPSK" pitchFamily="34" charset="-34"/>
                <a:cs typeface="TH SarabunPSK" pitchFamily="34" charset="-34"/>
              </a:rPr>
              <a:t>     11. บริการอินเทอร์เน็ต</a:t>
            </a:r>
          </a:p>
          <a:p>
            <a:pPr marL="0" indent="0">
              <a:buNone/>
            </a:pPr>
            <a:r>
              <a:rPr lang="th-TH" sz="8000" dirty="0">
                <a:latin typeface="TH SarabunPSK" pitchFamily="34" charset="-34"/>
                <a:cs typeface="TH SarabunPSK" pitchFamily="34" charset="-34"/>
              </a:rPr>
              <a:t>     12. บริการอื่น ๆ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15502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solidFill>
            <a:srgbClr val="FF99FF"/>
          </a:solidFill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1. </a:t>
            </a:r>
            <a:r>
              <a:rPr lang="th-TH" b="1" dirty="0" smtClean="0">
                <a:solidFill>
                  <a:schemeClr val="tx1"/>
                </a:solidFill>
              </a:rPr>
              <a:t>บริการการอ่าน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quarter" idx="1"/>
          </p:nvPr>
        </p:nvSpPr>
        <p:spPr>
          <a:xfrm>
            <a:off x="914400" y="1556792"/>
            <a:ext cx="7772400" cy="5040560"/>
          </a:xfrm>
        </p:spPr>
        <p:txBody>
          <a:bodyPr>
            <a:normAutofit/>
          </a:bodyPr>
          <a:lstStyle/>
          <a:p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เป็นบริการเพื่อให้ผู้ใช้ได้ค้นคว้าหาความรู้ภายในห้องสมุด เป็นบริการหลักของห้องสมุดหลังจากได้ดำเนินการจัดหาทรัพยากรเข้าห้องสมุดแล้ว สิ่งซึ่งต้องคำนึงถึงในการให้บริการการอ่านคือ การจัดสถานที่ภายในห้องสมุดเพื่ออำนวยความสะดวกให้ผู้ใช้บริการ การจัดเตรียมชั้นและสถานที่เพื่อจัดเก็บทรัพยากรสารสนเทศต่าง ๆ การจัดเตรียมคอมพิวเตอร์และอุปกรณ์ต่าง ๆ เพื่อช่วยในการค้นคว้าหาหนังสือและทรัพยากรสารสนเทศต่าง ๆ ในห้องสมุด ตลอดจนค้นคว้าหาข้อมูลเพิ่มเติมทางอินเทอร์เน็ต</a:t>
            </a: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718345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solidFill>
            <a:srgbClr val="FF99FF"/>
          </a:solidFill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2. </a:t>
            </a:r>
            <a:r>
              <a:rPr lang="th-TH" b="1" dirty="0" smtClean="0">
                <a:solidFill>
                  <a:schemeClr val="tx1"/>
                </a:solidFill>
              </a:rPr>
              <a:t>บริการยืม</a:t>
            </a:r>
            <a:r>
              <a:rPr lang="en-US" b="1" dirty="0" smtClean="0">
                <a:solidFill>
                  <a:schemeClr val="tx1"/>
                </a:solidFill>
              </a:rPr>
              <a:t>-</a:t>
            </a:r>
            <a:r>
              <a:rPr lang="th-TH" b="1" dirty="0" smtClean="0">
                <a:solidFill>
                  <a:schemeClr val="tx1"/>
                </a:solidFill>
              </a:rPr>
              <a:t>คืน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quarter" idx="1"/>
          </p:nvPr>
        </p:nvSpPr>
        <p:spPr>
          <a:xfrm>
            <a:off x="914400" y="1556792"/>
            <a:ext cx="7772400" cy="5040560"/>
          </a:xfrm>
        </p:spPr>
        <p:txBody>
          <a:bodyPr>
            <a:normAutofit/>
          </a:bodyPr>
          <a:lstStyle/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เป็น</a:t>
            </a:r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บริการให้สมาชิกห้องสมุดยืมและคืนหนังสือและทรัพยากรสารสนเทศต่าง ๆ ตามระเบียบที่ห้องสมุดกำหนด เป็นบริการพื้นฐานที่ห้องสมุดจะต้องมี เพื่ออำนวยความสะดวกให้แก่ผู้อ่านที่ต้องการนำหนังสือและทรัพยากรห้องสมุดออกไปศึกษาค้นคว้าต่อที่บ้าน กรณีที่หนังสือเกินกำหนดส่ง ผู้ยืมจะต้องเสียค่าปรับตามอัตราที่ห้องสมุดกำหนด</a:t>
            </a:r>
          </a:p>
        </p:txBody>
      </p:sp>
    </p:spTree>
    <p:extLst>
      <p:ext uri="{BB962C8B-B14F-4D97-AF65-F5344CB8AC3E}">
        <p14:creationId xmlns:p14="http://schemas.microsoft.com/office/powerpoint/2010/main" val="650458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solidFill>
            <a:srgbClr val="FF99FF"/>
          </a:solidFill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3. </a:t>
            </a:r>
            <a:r>
              <a:rPr lang="th-TH" b="1" dirty="0" smtClean="0">
                <a:solidFill>
                  <a:schemeClr val="tx1"/>
                </a:solidFill>
              </a:rPr>
              <a:t>บริการหนังสือจองหรือหนังสือสำรอง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quarter" idx="1"/>
          </p:nvPr>
        </p:nvSpPr>
        <p:spPr>
          <a:xfrm>
            <a:off x="914400" y="1556792"/>
            <a:ext cx="7772400" cy="5040560"/>
          </a:xfrm>
        </p:spPr>
        <p:txBody>
          <a:bodyPr>
            <a:normAutofit/>
          </a:bodyPr>
          <a:lstStyle/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เป็น</a:t>
            </a:r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บริการห้องสมุดที่จัดเก็บหนังสือและทรัพยากรสารสนเทศต่าง ๆ แยกออกเป็นคอลเลกชันต่างหากตามความต้องการของผู้สอน หรือห้องสมุดกำหนดให้ทำสำรอง เพื่อให้กลุ่มเป้าหมาย หรือผู้ใช้บริการได้อ่านหรือค้นคว้าอ้างอิงได้ทั่วถึง เนื่องจากห้องสมุดมีหนังสือเรื่องนั้นน้อย แต่มีผู้ใช้บริการจำนวนมาก กำหนดระยะเวลาในการให้ยืมจะน้อยกว่าหนังสือทั่วไป ส่วนค่าปรับก็จะมากกว่า</a:t>
            </a: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435166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solidFill>
            <a:srgbClr val="FF99FF"/>
          </a:solidFill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4. </a:t>
            </a:r>
            <a:r>
              <a:rPr lang="th-TH" b="1" dirty="0" smtClean="0">
                <a:solidFill>
                  <a:schemeClr val="tx1"/>
                </a:solidFill>
              </a:rPr>
              <a:t>บริการแนะนำการใช้ห้องสมุด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quarter" idx="1"/>
          </p:nvPr>
        </p:nvSpPr>
        <p:spPr>
          <a:xfrm>
            <a:off x="914400" y="1556792"/>
            <a:ext cx="7772400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เป็นบริการแนะนำการใช้ห้องสมุดโดยทั่วไป เช่น บริการปฐมนิเทศแนะนำการใช้ห้องสมุดให้สมาชิกใหม่ของห้องสมุด หรือให้นักเรียน นักศึกษาใหม่ในปีแรกที่เข้ามาศึกษาในสถาบันนั้น ๆ หรือจัดให้แก่บุคคลภายนอกซึ่งมาเยี่ยมชมศึกษาดูงานห้องสมุด</a:t>
            </a: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799206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1088</TotalTime>
  <Words>971</Words>
  <Application>Microsoft Office PowerPoint</Application>
  <PresentationFormat>On-screen Show (4:3)</PresentationFormat>
  <Paragraphs>54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Angsana New</vt:lpstr>
      <vt:lpstr>AngsanaUPC</vt:lpstr>
      <vt:lpstr>EucrosiaUPC</vt:lpstr>
      <vt:lpstr>Franklin Gothic Book</vt:lpstr>
      <vt:lpstr>LilyUPC</vt:lpstr>
      <vt:lpstr>Perpetua</vt:lpstr>
      <vt:lpstr>TH SarabunPSK</vt:lpstr>
      <vt:lpstr>Wingdings 2</vt:lpstr>
      <vt:lpstr>Equity</vt:lpstr>
      <vt:lpstr>การบริการพื้นฐานของห้องสมุด</vt:lpstr>
      <vt:lpstr>หัวข้อบรรยาย (น. 1-8)</vt:lpstr>
      <vt:lpstr>งานบริการห้องสมุด</vt:lpstr>
      <vt:lpstr>วัตถุประสงค์ของการให้บริการห้องสมุด</vt:lpstr>
      <vt:lpstr>ประเภทของงานบริการพื้นฐานของห้องสมุด</vt:lpstr>
      <vt:lpstr>1. บริการการอ่าน</vt:lpstr>
      <vt:lpstr>2. บริการยืม-คืน</vt:lpstr>
      <vt:lpstr>3. บริการหนังสือจองหรือหนังสือสำรอง</vt:lpstr>
      <vt:lpstr>4. บริการแนะนำการใช้ห้องสมุด</vt:lpstr>
      <vt:lpstr>5. บริการตอบคำถามและช่วยการค้นคว้า</vt:lpstr>
      <vt:lpstr>6. บริการแนะแนว/แนะนำการอ่าน</vt:lpstr>
      <vt:lpstr>7. บริการสอนการใช้ห้องสมุด</vt:lpstr>
      <vt:lpstr>8. บริการสืบค้นฐานข้อมูล</vt:lpstr>
      <vt:lpstr>9. บริการรวบรวมบรรณานุกรม</vt:lpstr>
      <vt:lpstr>10. บริการข่าวสารทันสมัย</vt:lpstr>
      <vt:lpstr>11. บริการอินเทอร์เน็ต</vt:lpstr>
      <vt:lpstr>12. บริการอื่น ๆ</vt:lpstr>
    </vt:vector>
  </TitlesOfParts>
  <Company>Computer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HomeUser</dc:creator>
  <cp:lastModifiedBy>Windows User</cp:lastModifiedBy>
  <cp:revision>45</cp:revision>
  <cp:lastPrinted>2014-10-30T11:07:11Z</cp:lastPrinted>
  <dcterms:created xsi:type="dcterms:W3CDTF">2014-03-23T11:42:58Z</dcterms:created>
  <dcterms:modified xsi:type="dcterms:W3CDTF">2018-08-03T08:33:59Z</dcterms:modified>
</cp:coreProperties>
</file>