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FF00FF"/>
    <a:srgbClr val="800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180" y="-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809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h-TH" b="1" dirty="0" smtClean="0"/>
              <a:t>โดย </a:t>
            </a:r>
          </a:p>
          <a:p>
            <a:pPr>
              <a:spcBef>
                <a:spcPts val="0"/>
              </a:spcBef>
            </a:pPr>
            <a:r>
              <a:rPr lang="th-TH" b="1" dirty="0" smtClean="0"/>
              <a:t>นางสาว</a:t>
            </a:r>
            <a:r>
              <a:rPr lang="th-TH" b="1" dirty="0" err="1" smtClean="0"/>
              <a:t>พูล</a:t>
            </a:r>
            <a:r>
              <a:rPr lang="th-TH" b="1" dirty="0" smtClean="0"/>
              <a:t>สุข ปริวัตรวรวุฒิ</a:t>
            </a:r>
          </a:p>
          <a:p>
            <a:pPr>
              <a:spcBef>
                <a:spcPts val="0"/>
              </a:spcBef>
            </a:pPr>
            <a:r>
              <a:rPr lang="th-TH" b="1" dirty="0" smtClean="0"/>
              <a:t>กรรมการบริหารสมาคมห้องสมุดแห่งประเทศไทยฯ</a:t>
            </a:r>
            <a:endParaRPr lang="en-US" b="1" dirty="0" smtClean="0"/>
          </a:p>
          <a:p>
            <a:endParaRPr lang="th-TH" dirty="0" smtClean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 smtClean="0"/>
              <a:t>การจัดกิจกรรมห้องสมุด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หัวข้อบรรยาย (น. 35-44)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/>
          <a:lstStyle/>
          <a:p>
            <a:pPr marL="0" indent="0">
              <a:buNone/>
            </a:pP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สิ่งที่ควรคำนึงถึงในการจัดกิจกรรมห้องสมุด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- รูปแบบการจัดกิจกรรม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    1. การจัดป้ายนิเทศ</a:t>
            </a:r>
          </a:p>
          <a:p>
            <a:pPr marL="0" indent="0">
              <a:buNone/>
            </a:pP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   2. การจัดนิทรรศการ</a:t>
            </a:r>
          </a:p>
          <a:p>
            <a:pPr marL="0" indent="0">
              <a:buNone/>
            </a:pP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   3. การจัดกิจกรรมบนเวที</a:t>
            </a:r>
          </a:p>
          <a:p>
            <a:pPr marL="0" indent="0">
              <a:buNone/>
            </a:pP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- ตัวอย่างโครงการ/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กิจกรรม (น.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41-44)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912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สิ่งที่ควรคำนึงถึงในการจัดกิจกรรมห้องสมุด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 fontScale="92500" lnSpcReduction="10000"/>
          </a:bodyPr>
          <a:lstStyle/>
          <a:p>
            <a:r>
              <a:rPr lang="th-TH" b="1" dirty="0" smtClean="0">
                <a:solidFill>
                  <a:srgbClr val="0000CC"/>
                </a:solidFill>
              </a:rPr>
              <a:t>กิจกรรม </a:t>
            </a:r>
            <a:r>
              <a:rPr lang="th-TH" dirty="0" smtClean="0"/>
              <a:t>คือ การที่ผู้เรียนปฏิบัติการอย่างใดอย่างหนึ่งเพื่อการเรียนรู้</a:t>
            </a:r>
          </a:p>
          <a:p>
            <a:endParaRPr lang="th-TH" sz="900" dirty="0" smtClean="0"/>
          </a:p>
          <a:p>
            <a:r>
              <a:rPr lang="th-TH" b="1" dirty="0" smtClean="0">
                <a:solidFill>
                  <a:srgbClr val="0000CC"/>
                </a:solidFill>
              </a:rPr>
              <a:t>กิจกรรมห้องสมุดที่จัด </a:t>
            </a:r>
            <a:r>
              <a:rPr lang="th-TH" dirty="0" smtClean="0"/>
              <a:t>ต้องสนับสนุนและส่งเสริมการใช้ห้องสมุด โดยที่ผู้จัดอาจเป็นบรรณารักษ์ เจ้าหน้าที่ห้องสมุด ผู้ใช้ที่สนใจบริการของห้องสมุด</a:t>
            </a:r>
          </a:p>
          <a:p>
            <a:endParaRPr lang="th-TH" sz="900" b="1" dirty="0" smtClean="0">
              <a:solidFill>
                <a:srgbClr val="0000CC"/>
              </a:solidFill>
            </a:endParaRPr>
          </a:p>
          <a:p>
            <a:r>
              <a:rPr lang="th-TH" b="1" dirty="0" smtClean="0">
                <a:solidFill>
                  <a:srgbClr val="0000CC"/>
                </a:solidFill>
              </a:rPr>
              <a:t>ข้อควรคำนึงถึงในการจัดกิจกรรม</a:t>
            </a:r>
          </a:p>
          <a:p>
            <a:r>
              <a:rPr lang="th-TH" dirty="0" smtClean="0"/>
              <a:t>1. วัตถุประสงค์ในการจัด</a:t>
            </a:r>
          </a:p>
          <a:p>
            <a:r>
              <a:rPr lang="th-TH" dirty="0" smtClean="0"/>
              <a:t>2. จัดเพื่อใคร</a:t>
            </a:r>
            <a:r>
              <a:rPr lang="en-US" dirty="0" smtClean="0"/>
              <a:t>:</a:t>
            </a:r>
            <a:r>
              <a:rPr lang="th-TH" dirty="0" smtClean="0"/>
              <a:t> ผู้ร่วมกิจกรรม กลุ่มเป้าหมาย</a:t>
            </a:r>
          </a:p>
          <a:p>
            <a:r>
              <a:rPr lang="th-TH" dirty="0" smtClean="0"/>
              <a:t>3. จัดอะไร</a:t>
            </a:r>
            <a:r>
              <a:rPr lang="en-US" dirty="0" smtClean="0"/>
              <a:t>: </a:t>
            </a:r>
            <a:r>
              <a:rPr lang="th-TH" dirty="0" smtClean="0"/>
              <a:t>รูปแบบของการจัดกิจกรรม</a:t>
            </a:r>
          </a:p>
          <a:p>
            <a:r>
              <a:rPr lang="th-TH" dirty="0" smtClean="0"/>
              <a:t>4. ระยะเวลาในการจัด</a:t>
            </a:r>
          </a:p>
          <a:p>
            <a:r>
              <a:rPr lang="th-TH" dirty="0" smtClean="0"/>
              <a:t>5. สถานที่จัด</a:t>
            </a:r>
          </a:p>
          <a:p>
            <a:r>
              <a:rPr lang="th-TH" dirty="0" smtClean="0"/>
              <a:t>6. งบประมาณในการจัด</a:t>
            </a:r>
          </a:p>
          <a:p>
            <a:r>
              <a:rPr lang="th-TH" dirty="0" smtClean="0"/>
              <a:t>7. การประชาสัมพันธ์</a:t>
            </a:r>
          </a:p>
          <a:p>
            <a:endParaRPr lang="th-TH" sz="900" dirty="0"/>
          </a:p>
        </p:txBody>
      </p:sp>
    </p:spTree>
    <p:extLst>
      <p:ext uri="{BB962C8B-B14F-4D97-AF65-F5344CB8AC3E}">
        <p14:creationId xmlns:p14="http://schemas.microsoft.com/office/powerpoint/2010/main" val="94419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รูปแบบการจัดกิจกรรม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40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รูปแบบของกิจกรรมที่นิยมจัดกันมากในห้องสมุด ได้แก่</a:t>
            </a:r>
            <a:r>
              <a:rPr lang="th-TH" sz="40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algn="thaiDist">
              <a:buNone/>
            </a:pP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1. การจัดป้ายนิเทศ (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Bulletin Board)</a:t>
            </a:r>
          </a:p>
          <a:p>
            <a:pPr marL="0" indent="0" algn="thaiDist">
              <a:buNone/>
            </a:pP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การจัดนิทรรศการ (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Exhibit Service)</a:t>
            </a:r>
          </a:p>
          <a:p>
            <a:pPr marL="0" indent="0" algn="thaiDist">
              <a:buNone/>
            </a:pP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การจัดกิจกรรมบนเวที (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Stage Acting Service)</a:t>
            </a:r>
            <a:endParaRPr lang="th-TH" sz="40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algn="thaiDist">
              <a:buNone/>
            </a:pPr>
            <a:endParaRPr lang="th-TH" sz="3200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77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  <a:solidFill>
            <a:srgbClr val="FF00FF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1. การจัดป้ายนิเทศ </a:t>
            </a:r>
            <a:r>
              <a:rPr lang="th-TH" sz="3200" b="1" dirty="0" smtClean="0">
                <a:solidFill>
                  <a:schemeClr val="bg1"/>
                </a:solidFill>
              </a:rPr>
              <a:t>(</a:t>
            </a:r>
            <a:r>
              <a:rPr lang="en-US" sz="3200" b="1" dirty="0" smtClean="0">
                <a:solidFill>
                  <a:schemeClr val="bg1"/>
                </a:solidFill>
              </a:rPr>
              <a:t>Bulletin Board)</a:t>
            </a:r>
            <a:endParaRPr lang="th-TH" sz="3200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5328592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rgbClr val="0000CC"/>
                </a:solidFill>
              </a:rPr>
              <a:t>ป้ายนิเทศ </a:t>
            </a:r>
            <a:r>
              <a:rPr lang="th-TH" sz="3200" dirty="0" smtClean="0"/>
              <a:t>คือ แผ่นป้ายโฆษณาความรู้ ประกอบด้วยภาพและตัวอักษร และวัสดุอื่น ๆ เพื่อเผยแพร่ความรู้แก่ผู้ใช้ห้องสมุดในเรื่องต่าง ๆ </a:t>
            </a:r>
          </a:p>
          <a:p>
            <a:r>
              <a:rPr lang="th-TH" sz="3200" b="1" dirty="0" smtClean="0">
                <a:solidFill>
                  <a:srgbClr val="0000CC"/>
                </a:solidFill>
              </a:rPr>
              <a:t>ขอบเขตของการจัดป้ายนิเทศ</a:t>
            </a:r>
          </a:p>
          <a:p>
            <a:r>
              <a:rPr lang="th-TH" sz="3200" b="1" dirty="0" smtClean="0">
                <a:solidFill>
                  <a:srgbClr val="0000CC"/>
                </a:solidFill>
              </a:rPr>
              <a:t>วัตถุประสงค์ในการจัดป้ายนิเทศ</a:t>
            </a:r>
          </a:p>
          <a:p>
            <a:r>
              <a:rPr lang="th-TH" sz="3200" b="1" dirty="0" smtClean="0">
                <a:solidFill>
                  <a:srgbClr val="0000CC"/>
                </a:solidFill>
              </a:rPr>
              <a:t>ข้อควรคำนึงถึงในการจัดป้ายนิเทศ</a:t>
            </a:r>
          </a:p>
          <a:p>
            <a:r>
              <a:rPr lang="th-TH" sz="3200" dirty="0" smtClean="0"/>
              <a:t>1. ความต้องการและรสนิยมของผู้รับบริการ</a:t>
            </a:r>
          </a:p>
          <a:p>
            <a:r>
              <a:rPr lang="th-TH" sz="3200" dirty="0" smtClean="0"/>
              <a:t>2. จุดประสงค์ในการจัด</a:t>
            </a:r>
          </a:p>
          <a:p>
            <a:r>
              <a:rPr lang="th-TH" sz="3200" dirty="0" smtClean="0"/>
              <a:t>3. วิธีการจูงใจ</a:t>
            </a:r>
          </a:p>
          <a:p>
            <a:r>
              <a:rPr lang="th-TH" sz="3200" b="1" dirty="0" smtClean="0">
                <a:solidFill>
                  <a:srgbClr val="0000CC"/>
                </a:solidFill>
              </a:rPr>
              <a:t>ประโยชน์ของป้ายนิเทศ</a:t>
            </a:r>
            <a:endParaRPr lang="th-TH" sz="3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4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2. การจัดนิทรรศการ </a:t>
            </a:r>
            <a:r>
              <a:rPr lang="th-TH" sz="3200" b="1" dirty="0" smtClean="0">
                <a:solidFill>
                  <a:schemeClr val="bg1"/>
                </a:solidFill>
              </a:rPr>
              <a:t>(</a:t>
            </a:r>
            <a:r>
              <a:rPr lang="en-US" sz="3200" b="1" dirty="0" smtClean="0">
                <a:solidFill>
                  <a:schemeClr val="bg1"/>
                </a:solidFill>
              </a:rPr>
              <a:t>Exhibition Service)</a:t>
            </a:r>
            <a:endParaRPr lang="th-TH" sz="3200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856984" cy="5184576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solidFill>
                  <a:srgbClr val="0000CC"/>
                </a:solidFill>
              </a:rPr>
              <a:t>นิทรรศการ </a:t>
            </a:r>
            <a:r>
              <a:rPr lang="th-TH" sz="2800" dirty="0" smtClean="0"/>
              <a:t>หมายถึง การนำวัสดุ สิ่งของต่าง ๆ มาตั้งแสดง เพื่อให้ผู้ชมได้เห็น ได้ฟัง ได้รับทราบสารสนเทศเฉพาะเรื่อง หรือหลายเรื่อง ที่ผู้จัดประมวลไว้ให้ผู้เสพสารสนเทศเข้าถึงได้สะดวก รวดเร็ว และสมบูรณ์</a:t>
            </a:r>
          </a:p>
          <a:p>
            <a:r>
              <a:rPr lang="th-TH" sz="2800" b="1" dirty="0" smtClean="0">
                <a:solidFill>
                  <a:srgbClr val="0000CC"/>
                </a:solidFill>
              </a:rPr>
              <a:t>ขอบเขตของการจัดนิทรรศการ</a:t>
            </a:r>
          </a:p>
          <a:p>
            <a:r>
              <a:rPr lang="th-TH" sz="2800" b="1" dirty="0" smtClean="0">
                <a:solidFill>
                  <a:srgbClr val="0000CC"/>
                </a:solidFill>
              </a:rPr>
              <a:t>ประเภทของนิทรรศการ</a:t>
            </a:r>
          </a:p>
          <a:p>
            <a:r>
              <a:rPr lang="th-TH" sz="2800" dirty="0" smtClean="0"/>
              <a:t>1. นิทรรศการถาวร</a:t>
            </a:r>
          </a:p>
          <a:p>
            <a:r>
              <a:rPr lang="th-TH" sz="2800" dirty="0" smtClean="0"/>
              <a:t>2. นิทรรศการชั่วคราว</a:t>
            </a:r>
          </a:p>
          <a:p>
            <a:r>
              <a:rPr lang="th-TH" sz="2800" dirty="0"/>
              <a:t> </a:t>
            </a:r>
            <a:r>
              <a:rPr lang="th-TH" sz="2800" dirty="0" smtClean="0"/>
              <a:t>    2.1 นิทรรศการย่อย</a:t>
            </a:r>
          </a:p>
          <a:p>
            <a:r>
              <a:rPr lang="th-TH" sz="2800" dirty="0"/>
              <a:t> </a:t>
            </a:r>
            <a:r>
              <a:rPr lang="th-TH" sz="2800" dirty="0" smtClean="0"/>
              <a:t>    2.2 นิทรรศการใหญ่</a:t>
            </a:r>
          </a:p>
          <a:p>
            <a:r>
              <a:rPr lang="th-TH" sz="2800" dirty="0"/>
              <a:t> </a:t>
            </a:r>
            <a:r>
              <a:rPr lang="th-TH" sz="2800" dirty="0" smtClean="0"/>
              <a:t>    2.3 นิทรรศการเคลื่อนที่</a:t>
            </a:r>
          </a:p>
        </p:txBody>
      </p:sp>
    </p:spTree>
    <p:extLst>
      <p:ext uri="{BB962C8B-B14F-4D97-AF65-F5344CB8AC3E}">
        <p14:creationId xmlns:p14="http://schemas.microsoft.com/office/powerpoint/2010/main" val="111665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3. การจัดกิจกรรมบนเวที </a:t>
            </a:r>
            <a:r>
              <a:rPr lang="th-TH" sz="3200" b="1" dirty="0" smtClean="0">
                <a:solidFill>
                  <a:schemeClr val="bg1"/>
                </a:solidFill>
              </a:rPr>
              <a:t>(</a:t>
            </a:r>
            <a:r>
              <a:rPr lang="en-US" sz="3200" b="1" dirty="0" smtClean="0">
                <a:solidFill>
                  <a:schemeClr val="bg1"/>
                </a:solidFill>
              </a:rPr>
              <a:t>Stage Acting Service)</a:t>
            </a:r>
            <a:endParaRPr lang="th-TH" sz="3200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856984" cy="5184576"/>
          </a:xfrm>
        </p:spPr>
        <p:txBody>
          <a:bodyPr>
            <a:noAutofit/>
          </a:bodyPr>
          <a:lstStyle/>
          <a:p>
            <a:r>
              <a:rPr lang="th-TH" sz="3600" b="1" dirty="0" smtClean="0">
                <a:solidFill>
                  <a:srgbClr val="0000CC"/>
                </a:solidFill>
              </a:rPr>
              <a:t>กิจกรรมบนเวที </a:t>
            </a:r>
            <a:r>
              <a:rPr lang="th-TH" sz="3600" dirty="0" smtClean="0"/>
              <a:t>เป็นกิจกรรมที่จัดแสดงบนเวที เป็นกิจกรรมอีกลักษณะหนึ่งที่สามารถดึงดูดผู้รับบริการให้เข้ามาใช้ห้องสมุดเพื่อการอ่านได้</a:t>
            </a:r>
          </a:p>
          <a:p>
            <a:r>
              <a:rPr lang="th-TH" sz="3600" b="1" dirty="0" smtClean="0">
                <a:solidFill>
                  <a:srgbClr val="0000CC"/>
                </a:solidFill>
              </a:rPr>
              <a:t>ประเภทของกิจกรรมบนเวทีที่นิยมจัด</a:t>
            </a:r>
          </a:p>
          <a:p>
            <a:r>
              <a:rPr lang="th-TH" sz="3600" dirty="0" smtClean="0"/>
              <a:t>1. การอภิปราย</a:t>
            </a:r>
          </a:p>
          <a:p>
            <a:r>
              <a:rPr lang="th-TH" sz="3600" dirty="0" smtClean="0"/>
              <a:t>2. การเล่านิทาน</a:t>
            </a:r>
          </a:p>
          <a:p>
            <a:r>
              <a:rPr lang="th-TH" sz="3600" dirty="0" smtClean="0"/>
              <a:t>3. การแสดงละคร</a:t>
            </a:r>
          </a:p>
          <a:p>
            <a:pPr marL="0" indent="0">
              <a:buNone/>
            </a:pPr>
            <a:endParaRPr lang="th-TH" sz="2800" dirty="0" smtClean="0"/>
          </a:p>
        </p:txBody>
      </p:sp>
    </p:spTree>
    <p:extLst>
      <p:ext uri="{BB962C8B-B14F-4D97-AF65-F5344CB8AC3E}">
        <p14:creationId xmlns:p14="http://schemas.microsoft.com/office/powerpoint/2010/main" val="243382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6600"/>
          </a:solidFill>
        </p:spPr>
        <p:txBody>
          <a:bodyPr/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การอภิปราย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 fontScale="85000" lnSpcReduction="20000"/>
          </a:bodyPr>
          <a:lstStyle/>
          <a:p>
            <a:r>
              <a:rPr lang="th-TH" b="1" dirty="0" smtClean="0">
                <a:solidFill>
                  <a:srgbClr val="0000CC"/>
                </a:solidFill>
              </a:rPr>
              <a:t>การอภิปราย </a:t>
            </a:r>
            <a:r>
              <a:rPr lang="th-TH" dirty="0" smtClean="0"/>
              <a:t>ต้องจัดบนเวทีเพื่อให้ผู้ฟังได้เห็นหน้าและท่าทางของผู้อภิปราย โดยบรรณารักษ์อาจเป็นผู้อภิปรายเอง หรือเชิญผู้มีชื่อเสียงมาร่วมเป็นผู้ดำเนินรายการเพื่อเป็นจุดขาย หรือดึงดูดผู้เข้าชมอีกทางหนึ่ง</a:t>
            </a:r>
          </a:p>
          <a:p>
            <a:endParaRPr lang="th-TH" sz="1000" dirty="0" smtClean="0"/>
          </a:p>
          <a:p>
            <a:r>
              <a:rPr lang="th-TH" b="1" dirty="0" smtClean="0">
                <a:solidFill>
                  <a:srgbClr val="0000CC"/>
                </a:solidFill>
              </a:rPr>
              <a:t>วัตถุประสงค์ในการจัด</a:t>
            </a:r>
          </a:p>
          <a:p>
            <a:endParaRPr lang="th-TH" sz="1000" b="1" dirty="0" smtClean="0">
              <a:solidFill>
                <a:srgbClr val="0000CC"/>
              </a:solidFill>
            </a:endParaRPr>
          </a:p>
          <a:p>
            <a:r>
              <a:rPr lang="th-TH" b="1" dirty="0" smtClean="0">
                <a:solidFill>
                  <a:srgbClr val="0000CC"/>
                </a:solidFill>
              </a:rPr>
              <a:t>ประเภทของการอภิปราย</a:t>
            </a:r>
          </a:p>
          <a:p>
            <a:r>
              <a:rPr lang="th-TH" dirty="0" smtClean="0"/>
              <a:t>1. การอภิปรายเดี่ยว หรือการบรรยาย</a:t>
            </a:r>
          </a:p>
          <a:p>
            <a:r>
              <a:rPr lang="th-TH" dirty="0" smtClean="0"/>
              <a:t>2. การอภิปรายหมู่</a:t>
            </a:r>
          </a:p>
          <a:p>
            <a:endParaRPr lang="th-TH" sz="1000" dirty="0" smtClean="0"/>
          </a:p>
          <a:p>
            <a:r>
              <a:rPr lang="th-TH" b="1" dirty="0" smtClean="0">
                <a:solidFill>
                  <a:srgbClr val="0000CC"/>
                </a:solidFill>
              </a:rPr>
              <a:t>สิ่งที่ควรคำนึงในการจัดอภิปราย</a:t>
            </a:r>
          </a:p>
          <a:p>
            <a:r>
              <a:rPr lang="th-TH" dirty="0" smtClean="0"/>
              <a:t>1. หัวข้อ</a:t>
            </a:r>
          </a:p>
          <a:p>
            <a:r>
              <a:rPr lang="th-TH" dirty="0" smtClean="0"/>
              <a:t>2. วิทยากร</a:t>
            </a:r>
          </a:p>
          <a:p>
            <a:r>
              <a:rPr lang="th-TH" dirty="0" smtClean="0"/>
              <a:t>3. สถานที่จัด</a:t>
            </a:r>
          </a:p>
          <a:p>
            <a:r>
              <a:rPr lang="th-TH" dirty="0" smtClean="0"/>
              <a:t>4. ผู้เข้าฟัง</a:t>
            </a:r>
          </a:p>
          <a:p>
            <a:r>
              <a:rPr lang="th-TH" dirty="0" smtClean="0"/>
              <a:t>5. ปัญหาและอุปสรรค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4163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ตัวอย่างโครงการ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</a:rPr>
              <a:t>โครงการกิจกรรมทวีปัญญา </a:t>
            </a:r>
            <a:r>
              <a:rPr lang="en-US" dirty="0" smtClean="0"/>
              <a:t>(</a:t>
            </a:r>
            <a:r>
              <a:rPr lang="th-TH" dirty="0" smtClean="0"/>
              <a:t>เป็นโครงการใหญ่ที่รวมโครงการย่อยไว้ในโครงการเดียวกัน</a:t>
            </a:r>
            <a:r>
              <a:rPr lang="en-US" dirty="0" smtClean="0"/>
              <a:t>)</a:t>
            </a:r>
            <a:endParaRPr lang="th-TH" dirty="0" smtClean="0"/>
          </a:p>
          <a:p>
            <a:r>
              <a:rPr lang="en-US" dirty="0" smtClean="0"/>
              <a:t>- </a:t>
            </a:r>
            <a:r>
              <a:rPr lang="th-TH" dirty="0" smtClean="0"/>
              <a:t>หลักการและเหตุผล</a:t>
            </a:r>
          </a:p>
          <a:p>
            <a:r>
              <a:rPr lang="en-US" dirty="0" smtClean="0"/>
              <a:t>- </a:t>
            </a:r>
            <a:r>
              <a:rPr lang="th-TH" dirty="0" smtClean="0"/>
              <a:t>วัตถุประสงค์</a:t>
            </a:r>
          </a:p>
          <a:p>
            <a:r>
              <a:rPr lang="en-US" dirty="0" smtClean="0"/>
              <a:t>- </a:t>
            </a:r>
            <a:r>
              <a:rPr lang="th-TH" dirty="0" smtClean="0"/>
              <a:t>หน่วยงานที่รับผิดชอบ</a:t>
            </a:r>
          </a:p>
          <a:p>
            <a:r>
              <a:rPr lang="en-US" dirty="0" smtClean="0"/>
              <a:t>- </a:t>
            </a:r>
            <a:r>
              <a:rPr lang="th-TH" dirty="0" smtClean="0"/>
              <a:t>สถานที่ดำเนินการ</a:t>
            </a:r>
          </a:p>
          <a:p>
            <a:r>
              <a:rPr lang="en-US" dirty="0" smtClean="0"/>
              <a:t>- </a:t>
            </a:r>
            <a:r>
              <a:rPr lang="th-TH" dirty="0" smtClean="0"/>
              <a:t>ผลที่คาดว่าจะได้รับ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43839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827</TotalTime>
  <Words>568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EucrosiaUPC</vt:lpstr>
      <vt:lpstr>Franklin Gothic Book</vt:lpstr>
      <vt:lpstr>LilyUPC</vt:lpstr>
      <vt:lpstr>Perpetua</vt:lpstr>
      <vt:lpstr>TH SarabunPSK</vt:lpstr>
      <vt:lpstr>Wingdings 2</vt:lpstr>
      <vt:lpstr>Equity</vt:lpstr>
      <vt:lpstr>การจัดกิจกรรมห้องสมุด</vt:lpstr>
      <vt:lpstr>หัวข้อบรรยาย (น. 35-44)</vt:lpstr>
      <vt:lpstr>สิ่งที่ควรคำนึงถึงในการจัดกิจกรรมห้องสมุด</vt:lpstr>
      <vt:lpstr>รูปแบบการจัดกิจกรรม</vt:lpstr>
      <vt:lpstr>1. การจัดป้ายนิเทศ (Bulletin Board)</vt:lpstr>
      <vt:lpstr>2. การจัดนิทรรศการ (Exhibition Service)</vt:lpstr>
      <vt:lpstr>3. การจัดกิจกรรมบนเวที (Stage Acting Service)</vt:lpstr>
      <vt:lpstr>การอภิปราย</vt:lpstr>
      <vt:lpstr>ตัวอย่างโครงการ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HomeUser</dc:creator>
  <cp:lastModifiedBy>Windows User</cp:lastModifiedBy>
  <cp:revision>26</cp:revision>
  <dcterms:created xsi:type="dcterms:W3CDTF">2014-03-23T11:42:58Z</dcterms:created>
  <dcterms:modified xsi:type="dcterms:W3CDTF">2018-08-03T07:39:59Z</dcterms:modified>
</cp:coreProperties>
</file>