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70" r:id="rId5"/>
    <p:sldId id="266" r:id="rId6"/>
    <p:sldId id="264" r:id="rId7"/>
    <p:sldId id="267" r:id="rId8"/>
    <p:sldId id="268" r:id="rId9"/>
    <p:sldId id="271" r:id="rId10"/>
    <p:sldId id="272" r:id="rId11"/>
    <p:sldId id="269" r:id="rId1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FF"/>
    <a:srgbClr val="8000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h-TH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38B7CC6-70D6-40CD-89B7-D7EF07695BBD}" type="datetimeFigureOut">
              <a:rPr lang="th-TH" smtClean="0"/>
              <a:pPr/>
              <a:t>03/08/61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2B70885-2399-4D41-B5C2-83ED629C6A9F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31809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th-TH" b="1" dirty="0" smtClean="0"/>
              <a:t>โดย </a:t>
            </a:r>
          </a:p>
          <a:p>
            <a:pPr>
              <a:spcBef>
                <a:spcPts val="0"/>
              </a:spcBef>
            </a:pPr>
            <a:r>
              <a:rPr lang="th-TH" b="1" dirty="0" smtClean="0"/>
              <a:t>นางสาว</a:t>
            </a:r>
            <a:r>
              <a:rPr lang="th-TH" b="1" dirty="0" err="1" smtClean="0"/>
              <a:t>พูล</a:t>
            </a:r>
            <a:r>
              <a:rPr lang="th-TH" b="1" dirty="0" smtClean="0"/>
              <a:t>สุข ปริวัตรวรวุฒิ</a:t>
            </a:r>
          </a:p>
          <a:p>
            <a:pPr>
              <a:spcBef>
                <a:spcPts val="0"/>
              </a:spcBef>
            </a:pPr>
            <a:r>
              <a:rPr lang="th-TH" b="1" dirty="0" smtClean="0"/>
              <a:t>กรรมการบริหารสมาคมห้องสมุดแห่งประเทศไทยฯ</a:t>
            </a:r>
            <a:endParaRPr lang="en-US" b="1" dirty="0" smtClean="0"/>
          </a:p>
          <a:p>
            <a:endParaRPr lang="th-TH" dirty="0" smtClean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b="1" dirty="0" smtClean="0"/>
              <a:t>การจัดกิจกรรมส่งเสริมการอ่าน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FF00FF"/>
          </a:solidFill>
        </p:spPr>
        <p:txBody>
          <a:bodyPr/>
          <a:lstStyle/>
          <a:p>
            <a:pPr algn="ctr"/>
            <a:r>
              <a:rPr lang="th-TH" b="1" dirty="0" smtClean="0">
                <a:solidFill>
                  <a:schemeClr val="bg1"/>
                </a:solidFill>
              </a:rPr>
              <a:t>วิธีสร้างความสนใจในการ</a:t>
            </a:r>
            <a:r>
              <a:rPr lang="th-TH" b="1" dirty="0" smtClean="0">
                <a:solidFill>
                  <a:schemeClr val="bg1"/>
                </a:solidFill>
              </a:rPr>
              <a:t>อ่าน </a:t>
            </a:r>
            <a:r>
              <a:rPr lang="th-TH" b="1" dirty="0" smtClean="0">
                <a:solidFill>
                  <a:schemeClr val="bg1"/>
                </a:solidFill>
              </a:rPr>
              <a:t>(</a:t>
            </a:r>
            <a:r>
              <a:rPr lang="th-TH" b="1" dirty="0" smtClean="0">
                <a:solidFill>
                  <a:schemeClr val="bg1"/>
                </a:solidFill>
              </a:rPr>
              <a:t>ต่อ)</a:t>
            </a:r>
            <a:endParaRPr lang="th-TH" b="1" dirty="0">
              <a:solidFill>
                <a:schemeClr val="bg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4968552"/>
          </a:xfrm>
        </p:spPr>
        <p:txBody>
          <a:bodyPr>
            <a:noAutofit/>
          </a:bodyPr>
          <a:lstStyle/>
          <a:p>
            <a:r>
              <a:rPr lang="th-TH" sz="32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sz="32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สร้างความ</a:t>
            </a:r>
            <a:r>
              <a:rPr lang="th-TH" sz="32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สนใจให้แก่</a:t>
            </a:r>
            <a:r>
              <a:rPr lang="th-TH" sz="32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เด็กใน</a:t>
            </a:r>
            <a:r>
              <a:rPr lang="th-TH" sz="32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บ้าน</a:t>
            </a:r>
          </a:p>
          <a:p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1. 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สำหรับผู้ที่จะเป็นบิดามารดา</a:t>
            </a:r>
          </a:p>
          <a:p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2. 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เมื่อลูกยังเป็นทารก</a:t>
            </a:r>
          </a:p>
          <a:p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3. 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หัดให้ลูกรู้จักหนังสือ</a:t>
            </a:r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8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น</a:t>
            </a:r>
          </a:p>
          <a:p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5. 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เมื่อลูกย่างเข้าวัยรุ่น</a:t>
            </a:r>
          </a:p>
          <a:p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6. 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หาเวลาสนทนาเรื่องหนังสือที่เขาอ่าน หรือหนังสือที่น่าอ่าน</a:t>
            </a:r>
          </a:p>
          <a:p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7. 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สร้างทัศนคติที่ถูกต้องเกี่ยวกับการซื้อหนังสือ</a:t>
            </a:r>
          </a:p>
          <a:p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8. 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ส่งเสริมให้เด็กสนใจในสิ่งต่าง ๆ</a:t>
            </a:r>
          </a:p>
        </p:txBody>
      </p:sp>
    </p:spTree>
    <p:extLst>
      <p:ext uri="{BB962C8B-B14F-4D97-AF65-F5344CB8AC3E}">
        <p14:creationId xmlns:p14="http://schemas.microsoft.com/office/powerpoint/2010/main" val="108189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FF00FF"/>
          </a:solidFill>
        </p:spPr>
        <p:txBody>
          <a:bodyPr/>
          <a:lstStyle/>
          <a:p>
            <a:pPr algn="ctr"/>
            <a:r>
              <a:rPr lang="th-TH" b="1" dirty="0" smtClean="0">
                <a:solidFill>
                  <a:schemeClr val="bg1"/>
                </a:solidFill>
              </a:rPr>
              <a:t>วิธีสร้างความสนใจในการอ่าน (ต่อ)</a:t>
            </a:r>
            <a:endParaRPr lang="th-TH" b="1" dirty="0">
              <a:solidFill>
                <a:schemeClr val="bg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8856984" cy="5184576"/>
          </a:xfrm>
        </p:spPr>
        <p:txBody>
          <a:bodyPr>
            <a:noAutofit/>
          </a:bodyPr>
          <a:lstStyle/>
          <a:p>
            <a:r>
              <a:rPr lang="th-TH" sz="28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การสร้างความ</a:t>
            </a:r>
            <a:r>
              <a:rPr lang="th-TH" sz="28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สนใจให้แก่</a:t>
            </a:r>
            <a:r>
              <a:rPr lang="th-TH" sz="28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นักเรียน</a:t>
            </a:r>
          </a:p>
          <a:p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1. ผู้บริหารสนับสนุนการจัดห้องสมุดโรงเรียน และมุมหนังสือในห้องสมุดหรือห้องเรียน</a:t>
            </a:r>
          </a:p>
          <a:p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2. ผู้บริหารจัดให้มีครู อาจารย์ บรรณารักษ์ ทำงานในห้องสมุดเต็มเวลาอย่างน้อย 1 คน</a:t>
            </a:r>
          </a:p>
          <a:p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3. ครูบรรณารักษ์ ควรแบ่งเวลาสำหรับจัดกิจกรรมส่งเสริมการอ่าน และแนะนำนักเรียนให้รู้จักการอ่าน</a:t>
            </a:r>
          </a:p>
          <a:p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4. การจัดกิจกรรมที่ไม่เสียเวลาและค่าใช้จ่ายไม่สูง</a:t>
            </a:r>
          </a:p>
          <a:p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5. การจัดกิจกรรมที่นักเรียนมีส่วนร่วมด้วย</a:t>
            </a:r>
          </a:p>
          <a:p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6. การสร้างบรรยากาศห้องสมุดมีชีวิต</a:t>
            </a:r>
          </a:p>
          <a:p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7. ครูบรรณารักษ์ ควรเข้าใจเด็ก มีอัธยาศัยดี ยิ้มแย้มแจ่มใส รักการอ่าน หาเวลาอ่านหนังสือให้มากและหลากหลาย</a:t>
            </a:r>
          </a:p>
        </p:txBody>
      </p:sp>
    </p:spTree>
    <p:extLst>
      <p:ext uri="{BB962C8B-B14F-4D97-AF65-F5344CB8AC3E}">
        <p14:creationId xmlns:p14="http://schemas.microsoft.com/office/powerpoint/2010/main" val="111665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th-TH" b="1" dirty="0" smtClean="0">
                <a:solidFill>
                  <a:schemeClr val="bg1"/>
                </a:solidFill>
              </a:rPr>
              <a:t>หัวข้อบรรยาย (น. 45-99)</a:t>
            </a:r>
            <a:endParaRPr lang="th-TH" b="1" dirty="0">
              <a:solidFill>
                <a:schemeClr val="bg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4463008"/>
          </a:xfrm>
        </p:spPr>
        <p:txBody>
          <a:bodyPr/>
          <a:lstStyle/>
          <a:p>
            <a:pPr marL="0" indent="0">
              <a:buNone/>
            </a:pP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- 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กิจกรรมส่งเสริมการอ่าน</a:t>
            </a:r>
            <a:endParaRPr lang="th-TH" sz="2800" dirty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- การจัดกิจกรรมส่งเสริมการอ่าน</a:t>
            </a:r>
          </a:p>
          <a:p>
            <a:pPr marL="0" indent="0">
              <a:buNone/>
            </a:pP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- วิธีสร้างความสนใจในการอ่าน</a:t>
            </a:r>
            <a:endParaRPr lang="th-TH" sz="2800" dirty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69122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>
            <a:normAutofit/>
          </a:bodyPr>
          <a:lstStyle/>
          <a:p>
            <a:pPr algn="ctr"/>
            <a:r>
              <a:rPr lang="th-TH" b="1" dirty="0" smtClean="0">
                <a:solidFill>
                  <a:schemeClr val="bg1"/>
                </a:solidFill>
              </a:rPr>
              <a:t>กิจกรรมส่งเสริมการอ่าน</a:t>
            </a:r>
            <a:endParaRPr lang="th-TH" b="1" dirty="0">
              <a:solidFill>
                <a:schemeClr val="bg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5040560"/>
          </a:xfrm>
        </p:spPr>
        <p:txBody>
          <a:bodyPr>
            <a:normAutofit/>
          </a:bodyPr>
          <a:lstStyle/>
          <a:p>
            <a:r>
              <a:rPr lang="th-TH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กิจกรรมส่งเสริมการอ่าน 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คือ การกระทำต่าง ๆ เพื่อให้กลุ่มเป้าหมายเกิดความสนใจในการอ่าน เห็นความสำคัญและความจำเป็นของการอ่าน เกิดความเพลิดเพลินในการอ่าน พยายามพัฒนาการอ่านของตนให้ถึงระดับการอ่านเป็น และอ่านจนเป็นนิสัย </a:t>
            </a:r>
          </a:p>
          <a:p>
            <a:endParaRPr lang="th-TH" sz="9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ลักษณะสำคัญของกิจกรรม</a:t>
            </a:r>
            <a:r>
              <a:rPr lang="th-TH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ส่งเสริมการ</a:t>
            </a:r>
            <a:r>
              <a:rPr lang="th-TH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อ่าน</a:t>
            </a:r>
          </a:p>
          <a:p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1. เร้า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ใจ 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ให้บุคคลที่เป็นเป้าหมายเกิดความอยากอ่านหนังสือ</a:t>
            </a:r>
            <a:endParaRPr lang="th-TH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2. จูง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ใจ 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ให้บุคคลเกิดความพยายามที่จะอ่านให้แตกฉาน</a:t>
            </a:r>
            <a:endParaRPr lang="th-TH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3.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กระตุ้น 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โดยแนะนำให้อยากรู้อยากเห็นเรื่องราวต่าง ๆ ที่มีอยู่ในหนังสือ</a:t>
            </a:r>
            <a:endParaRPr lang="th-TH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4. สร้างบรรยากาศ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การอ่าน 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ในบ้าน รร. และสังคม</a:t>
            </a:r>
          </a:p>
          <a:p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5.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สร้างและพัฒนาแหล่งวัสดุการอ่านให้เพียงพอ 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มีการบูรณาการอ่านในการเรียนการสอน และการตัดสินใจเพื่อดำเนินการต่าง ๆ </a:t>
            </a:r>
            <a:endParaRPr lang="th-TH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9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4419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>
            <a:normAutofit/>
          </a:bodyPr>
          <a:lstStyle/>
          <a:p>
            <a:pPr algn="ctr"/>
            <a:r>
              <a:rPr lang="th-TH" b="1" dirty="0" smtClean="0">
                <a:solidFill>
                  <a:schemeClr val="bg1"/>
                </a:solidFill>
              </a:rPr>
              <a:t>กิจกรรมส่งเสริมการอ่าน (ต่อ)</a:t>
            </a:r>
            <a:endParaRPr lang="th-TH" b="1" dirty="0">
              <a:solidFill>
                <a:schemeClr val="bg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5040560"/>
          </a:xfrm>
        </p:spPr>
        <p:txBody>
          <a:bodyPr>
            <a:normAutofit lnSpcReduction="10000"/>
          </a:bodyPr>
          <a:lstStyle/>
          <a:p>
            <a:r>
              <a:rPr lang="th-TH" sz="32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ทำไมต้องมีกิจกรรมส่งเสริมการ</a:t>
            </a:r>
            <a:r>
              <a:rPr lang="th-TH" sz="32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อ่าน</a:t>
            </a:r>
          </a:p>
          <a:p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1. 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การอ่านมิใช่ทักษะที่เกิดเองตามธรรมชาติ</a:t>
            </a:r>
          </a:p>
          <a:p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2. 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การอ่านเป็นพฤติกรรมการสื่อสารและรับสารอย่างหนึ่ง</a:t>
            </a:r>
          </a:p>
          <a:p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3. 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ความอยากรู้เรื่องราวต่าง ๆ ให้มากและหลากหลายขึ้น</a:t>
            </a: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2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เป้าหมายของการจัดกิจกรรมส่งเสริมการ</a:t>
            </a:r>
            <a:r>
              <a:rPr lang="th-TH" sz="32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อ่าน</a:t>
            </a:r>
          </a:p>
          <a:p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1. 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เป้าหมายบุคคล</a:t>
            </a:r>
          </a:p>
          <a:p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2. 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เป้าหมายของการอ่าน</a:t>
            </a:r>
          </a:p>
          <a:p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3. 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การกำหนดเป้าหมายของการอ่าน</a:t>
            </a:r>
          </a:p>
          <a:p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4. 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บันไดแห่งการอ่าน มี </a:t>
            </a:r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3 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ขั้น คือ อ่านออก อ่านได้ และอ่านเป็น</a:t>
            </a: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77594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>
            <a:normAutofit/>
          </a:bodyPr>
          <a:lstStyle/>
          <a:p>
            <a:pPr algn="ctr"/>
            <a:r>
              <a:rPr lang="th-TH" b="1" dirty="0" smtClean="0">
                <a:solidFill>
                  <a:schemeClr val="bg1"/>
                </a:solidFill>
              </a:rPr>
              <a:t>กิจกรรมส่งเสริมการอ่าน (ต่อ)</a:t>
            </a:r>
            <a:endParaRPr lang="th-TH" b="1" dirty="0">
              <a:solidFill>
                <a:schemeClr val="bg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5040560"/>
          </a:xfrm>
        </p:spPr>
        <p:txBody>
          <a:bodyPr>
            <a:normAutofit lnSpcReduction="10000"/>
          </a:bodyPr>
          <a:lstStyle/>
          <a:p>
            <a:r>
              <a:rPr lang="th-TH" sz="32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การเตรียมตัวเพื่อจัดกิจกรรม</a:t>
            </a:r>
          </a:p>
          <a:p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1. อ่านหนังสือและวัสดุการอ่านอื่น ๆ อยู่เนืองนิตย์</a:t>
            </a:r>
          </a:p>
          <a:p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2. รู้จักบุคคลที่เป็นเป้าหมาย</a:t>
            </a:r>
          </a:p>
          <a:p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3. รู้วิธีดำเนินการ การติดตามผลและวัดผล</a:t>
            </a:r>
          </a:p>
          <a:p>
            <a:endParaRPr lang="th-TH" sz="9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2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กิจกรรม</a:t>
            </a:r>
            <a:r>
              <a:rPr lang="th-TH" sz="32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เพื่อส่งเสริมการ</a:t>
            </a:r>
            <a:r>
              <a:rPr lang="th-TH" sz="32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อ่าน </a:t>
            </a:r>
            <a:r>
              <a:rPr lang="th-TH" sz="3200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มีหลายแบบดังนี้</a:t>
            </a:r>
            <a:endParaRPr lang="th-TH" sz="3200" b="1" dirty="0" smtClean="0">
              <a:solidFill>
                <a:srgbClr val="0000CC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1. กิจกรรมซึ่งเร้าโสตประสาท ชวนให้ฟัง</a:t>
            </a:r>
          </a:p>
          <a:p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2. กิจกรรมซึ่งเร้าจักษุประสาท</a:t>
            </a:r>
          </a:p>
          <a:p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3. กิจกรรมซึ่งเร้าโสตและจักษุประสาทในขณะเดียวกัน</a:t>
            </a:r>
          </a:p>
          <a:p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4. กิจกรรมซึ่งให้ผู้เป็นเป้าหมายได้ร่วมด้วย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14372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th-TH" b="1" dirty="0" smtClean="0">
                <a:solidFill>
                  <a:schemeClr val="tx1"/>
                </a:solidFill>
              </a:rPr>
              <a:t>การจัดกิจกรรมส่งเสริมการอ่าน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5040560"/>
          </a:xfrm>
        </p:spPr>
        <p:txBody>
          <a:bodyPr>
            <a:normAutofit fontScale="25000" lnSpcReduction="20000"/>
          </a:bodyPr>
          <a:lstStyle/>
          <a:p>
            <a:pPr marL="0" indent="0" algn="thaiDist">
              <a:buNone/>
            </a:pPr>
            <a:r>
              <a:rPr lang="th-TH" sz="96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ประโยชน์ของการจัดกิจกรรมส่งเสริมการอ่าน</a:t>
            </a:r>
            <a:r>
              <a:rPr lang="th-TH" sz="9600" b="1" dirty="0" smtClean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  </a:t>
            </a:r>
          </a:p>
          <a:p>
            <a:pPr marL="0" indent="0" algn="thaiDist">
              <a:buNone/>
            </a:pPr>
            <a:r>
              <a:rPr lang="th-TH" sz="9600" dirty="0" smtClean="0">
                <a:latin typeface="TH SarabunPSK" pitchFamily="34" charset="-34"/>
                <a:cs typeface="TH SarabunPSK" pitchFamily="34" charset="-34"/>
              </a:rPr>
              <a:t>1. เพื่อปลูกฝังนิสัยรักการอ่านให้แก่กลุ่มเป้าหมาย</a:t>
            </a:r>
            <a:endParaRPr lang="en-US" sz="9600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 algn="thaiDist">
              <a:buNone/>
            </a:pPr>
            <a:r>
              <a:rPr lang="en-US" sz="9600" dirty="0" smtClean="0">
                <a:latin typeface="TH SarabunPSK" pitchFamily="34" charset="-34"/>
                <a:cs typeface="TH SarabunPSK" pitchFamily="34" charset="-34"/>
              </a:rPr>
              <a:t>2. </a:t>
            </a:r>
            <a:r>
              <a:rPr lang="th-TH" sz="9600" dirty="0" smtClean="0">
                <a:latin typeface="TH SarabunPSK" pitchFamily="34" charset="-34"/>
                <a:cs typeface="TH SarabunPSK" pitchFamily="34" charset="-34"/>
              </a:rPr>
              <a:t>เพื่อให้กลุ่มเป้าหมายรู้จักแสวงหาความรู้และความเพลิดเพลินจากการอ่านในยามว่าง</a:t>
            </a:r>
            <a:endParaRPr lang="en-US" sz="9600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 algn="thaiDist">
              <a:buNone/>
            </a:pPr>
            <a:r>
              <a:rPr lang="en-US" sz="9600" dirty="0" smtClean="0">
                <a:latin typeface="TH SarabunPSK" pitchFamily="34" charset="-34"/>
                <a:cs typeface="TH SarabunPSK" pitchFamily="34" charset="-34"/>
              </a:rPr>
              <a:t>3. </a:t>
            </a:r>
            <a:r>
              <a:rPr lang="th-TH" sz="9600" dirty="0" smtClean="0">
                <a:latin typeface="TH SarabunPSK" pitchFamily="34" charset="-34"/>
                <a:cs typeface="TH SarabunPSK" pitchFamily="34" charset="-34"/>
              </a:rPr>
              <a:t>เพื่อให้กลุ่มเป้าหมายรู้จักศึกษาค้นคว้าได้ตามความต้องการและตามความสนใจ</a:t>
            </a:r>
          </a:p>
          <a:p>
            <a:pPr marL="0" indent="0" algn="thaiDist">
              <a:buNone/>
            </a:pPr>
            <a:endParaRPr lang="th-TH" sz="3200" dirty="0">
              <a:latin typeface="TH SarabunPSK" pitchFamily="34" charset="-34"/>
              <a:cs typeface="TH SarabunPSK" pitchFamily="34" charset="-34"/>
            </a:endParaRPr>
          </a:p>
          <a:p>
            <a:pPr marL="0" indent="0" algn="thaiDist">
              <a:buNone/>
            </a:pPr>
            <a:r>
              <a:rPr lang="th-TH" sz="96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บทบาทของผู้ปกครองต่อการส่งเสริมการอ่าน</a:t>
            </a:r>
          </a:p>
          <a:p>
            <a:pPr marL="0" indent="0" algn="thaiDist">
              <a:buNone/>
            </a:pPr>
            <a:r>
              <a:rPr lang="th-TH" sz="9600" dirty="0" smtClean="0">
                <a:latin typeface="TH SarabunPSK" pitchFamily="34" charset="-34"/>
                <a:cs typeface="TH SarabunPSK" pitchFamily="34" charset="-34"/>
              </a:rPr>
              <a:t>1. พ่อแม่ต้องมีนิสัยรักการอ่าน</a:t>
            </a:r>
          </a:p>
          <a:p>
            <a:pPr marL="0" indent="0" algn="thaiDist">
              <a:buNone/>
            </a:pPr>
            <a:r>
              <a:rPr lang="th-TH" sz="9600" dirty="0" smtClean="0">
                <a:latin typeface="TH SarabunPSK" pitchFamily="34" charset="-34"/>
                <a:cs typeface="TH SarabunPSK" pitchFamily="34" charset="-34"/>
              </a:rPr>
              <a:t>2. จัดมุมสบายมีหนังสืออ่านหลากหลาย</a:t>
            </a:r>
          </a:p>
          <a:p>
            <a:pPr marL="0" indent="0" algn="thaiDist">
              <a:buNone/>
            </a:pPr>
            <a:r>
              <a:rPr lang="th-TH" sz="9600" dirty="0" smtClean="0">
                <a:latin typeface="TH SarabunPSK" pitchFamily="34" charset="-34"/>
                <a:cs typeface="TH SarabunPSK" pitchFamily="34" charset="-34"/>
              </a:rPr>
              <a:t>3. จัดหาหนังสือให้ลูกอ่านตามความสนใจ</a:t>
            </a:r>
          </a:p>
          <a:p>
            <a:pPr marL="0" indent="0" algn="thaiDist">
              <a:buNone/>
            </a:pPr>
            <a:r>
              <a:rPr lang="th-TH" sz="9600" dirty="0" smtClean="0">
                <a:latin typeface="TH SarabunPSK" pitchFamily="34" charset="-34"/>
                <a:cs typeface="TH SarabunPSK" pitchFamily="34" charset="-34"/>
              </a:rPr>
              <a:t>4. พาลูกไปห้องสมุดหรือร้านหนังสือ</a:t>
            </a:r>
          </a:p>
          <a:p>
            <a:pPr marL="0" indent="0" algn="thaiDist">
              <a:buNone/>
            </a:pPr>
            <a:r>
              <a:rPr lang="th-TH" sz="9600" dirty="0" smtClean="0">
                <a:latin typeface="TH SarabunPSK" pitchFamily="34" charset="-34"/>
                <a:cs typeface="TH SarabunPSK" pitchFamily="34" charset="-34"/>
              </a:rPr>
              <a:t>5. ให้ของขวัญเป็นหนังสือ</a:t>
            </a:r>
          </a:p>
          <a:p>
            <a:pPr marL="0" indent="0" algn="thaiDist">
              <a:buNone/>
            </a:pPr>
            <a:endParaRPr lang="th-TH" sz="3200" b="1" dirty="0">
              <a:solidFill>
                <a:srgbClr val="0000CC"/>
              </a:solidFill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477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th-TH" b="1" dirty="0" smtClean="0">
                <a:solidFill>
                  <a:schemeClr val="tx1"/>
                </a:solidFill>
              </a:rPr>
              <a:t>การจัดกิจกรรมส่งเสริมการอ่าน (ต่อ)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5040560"/>
          </a:xfrm>
        </p:spPr>
        <p:txBody>
          <a:bodyPr>
            <a:normAutofit fontScale="25000" lnSpcReduction="20000"/>
          </a:bodyPr>
          <a:lstStyle/>
          <a:p>
            <a:pPr marL="0" indent="0" algn="thaiDist">
              <a:buNone/>
            </a:pPr>
            <a:r>
              <a:rPr lang="th-TH" sz="112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สรุปบทบรรยายของสมเด็จพระเทพรัตนราชสุดาฯ สยามบรมราชกุมารีเกี่ยวกับการอ่านหนังสือ (ใน จินตนา ใบ</a:t>
            </a:r>
            <a:r>
              <a:rPr lang="th-TH" sz="11200" b="1" dirty="0" err="1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กาซู</a:t>
            </a:r>
            <a:r>
              <a:rPr lang="th-TH" sz="112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ยี. (</a:t>
            </a:r>
            <a:r>
              <a:rPr lang="en-US" sz="112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2542)</a:t>
            </a:r>
            <a:r>
              <a:rPr lang="th-TH" sz="112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. </a:t>
            </a:r>
            <a:r>
              <a:rPr lang="th-TH" sz="11200" b="1" i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เทคนิคการเขียนหนังสือสำหรับเด็ก </a:t>
            </a:r>
            <a:r>
              <a:rPr lang="th-TH" sz="112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(น. 23). กรุงเทพฯ</a:t>
            </a:r>
            <a:r>
              <a:rPr lang="en-US" sz="112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112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คุรุสภาลาดพร้าว.)</a:t>
            </a:r>
            <a:r>
              <a:rPr lang="th-TH" sz="11200" b="1" dirty="0" smtClean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  </a:t>
            </a:r>
          </a:p>
          <a:p>
            <a:pPr marL="0" indent="0" algn="thaiDist">
              <a:buNone/>
            </a:pPr>
            <a:r>
              <a:rPr lang="th-TH" sz="11200" dirty="0" smtClean="0">
                <a:latin typeface="TH SarabunPSK" pitchFamily="34" charset="-34"/>
                <a:cs typeface="TH SarabunPSK" pitchFamily="34" charset="-34"/>
              </a:rPr>
              <a:t>1. การอ่านหนังสือทำให้ได้เนื้อหาสาระความรู้มากกว่าการศึกษาหาความรู้ด้วยวิธีอื่น ๆ </a:t>
            </a:r>
          </a:p>
          <a:p>
            <a:pPr marL="0" indent="0" algn="thaiDist">
              <a:buNone/>
            </a:pPr>
            <a:r>
              <a:rPr lang="th-TH" sz="11200" dirty="0" smtClean="0">
                <a:latin typeface="TH SarabunPSK" pitchFamily="34" charset="-34"/>
                <a:cs typeface="TH SarabunPSK" pitchFamily="34" charset="-34"/>
              </a:rPr>
              <a:t>2. ผู้อ่านสามารถอ่านหนังสือได้โดยไม่มีการจำกัดเวลาและสถานที่ สามารถนำไปไหนมาไหนได้</a:t>
            </a:r>
          </a:p>
          <a:p>
            <a:pPr marL="0" indent="0" algn="thaiDist">
              <a:buNone/>
            </a:pPr>
            <a:r>
              <a:rPr lang="th-TH" sz="11200" dirty="0" smtClean="0">
                <a:latin typeface="TH SarabunPSK" pitchFamily="34" charset="-34"/>
                <a:cs typeface="TH SarabunPSK" pitchFamily="34" charset="-34"/>
              </a:rPr>
              <a:t>3. หนังสือเก็บได้นานกว่าสื่ออย่างอื่น ซึ่งมักมีอายุการใช้งานจำกัด</a:t>
            </a:r>
          </a:p>
          <a:p>
            <a:pPr marL="0" indent="0" algn="thaiDist">
              <a:buNone/>
            </a:pPr>
            <a:r>
              <a:rPr lang="th-TH" sz="11200" dirty="0" smtClean="0">
                <a:latin typeface="TH SarabunPSK" pitchFamily="34" charset="-34"/>
                <a:cs typeface="TH SarabunPSK" pitchFamily="34" charset="-34"/>
              </a:rPr>
              <a:t>4. ผู้อ่านสามารถฝึกการคิดและสร้างจินตนาการได้เองในขณะอ่าน</a:t>
            </a:r>
          </a:p>
          <a:p>
            <a:pPr marL="0" indent="0" algn="thaiDist">
              <a:buNone/>
            </a:pPr>
            <a:r>
              <a:rPr lang="th-TH" sz="11200" dirty="0" smtClean="0">
                <a:latin typeface="TH SarabunPSK" pitchFamily="34" charset="-34"/>
                <a:cs typeface="TH SarabunPSK" pitchFamily="34" charset="-34"/>
              </a:rPr>
              <a:t>5. การอ่านส่งเสริมให้มีสมองดี มีสมาธินานกว่า และมากกว่าสื่ออย่างอื่น</a:t>
            </a:r>
          </a:p>
          <a:p>
            <a:pPr marL="0" indent="0" algn="thaiDist">
              <a:buNone/>
            </a:pPr>
            <a:r>
              <a:rPr lang="th-TH" sz="11200" dirty="0" smtClean="0">
                <a:latin typeface="TH SarabunPSK" pitchFamily="34" charset="-34"/>
                <a:cs typeface="TH SarabunPSK" pitchFamily="34" charset="-34"/>
              </a:rPr>
              <a:t>6. ผู้อ่านเป็นผู้กำหนดการอ่านได้ด้วยตนเอง</a:t>
            </a:r>
          </a:p>
          <a:p>
            <a:pPr marL="0" indent="0" algn="thaiDist">
              <a:buNone/>
            </a:pPr>
            <a:r>
              <a:rPr lang="th-TH" sz="11200" dirty="0" smtClean="0">
                <a:latin typeface="TH SarabunPSK" pitchFamily="34" charset="-34"/>
                <a:cs typeface="TH SarabunPSK" pitchFamily="34" charset="-34"/>
              </a:rPr>
              <a:t>7. หนังสือมีหลากหลายรูปแบบและราคาถูกกว่าสื่ออย่างอื่น</a:t>
            </a:r>
          </a:p>
          <a:p>
            <a:pPr marL="0" indent="0" algn="thaiDist">
              <a:buNone/>
            </a:pPr>
            <a:r>
              <a:rPr lang="th-TH" sz="11200" dirty="0" smtClean="0">
                <a:latin typeface="TH SarabunPSK" pitchFamily="34" charset="-34"/>
                <a:cs typeface="TH SarabunPSK" pitchFamily="34" charset="-34"/>
              </a:rPr>
              <a:t>8. ผู้อ่านเกิดความคิดเห็นได้ด้วยตนเอง วินิจฉัยเนื้อหาสาระได้ด้วยตนเอง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58149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FF00FF"/>
          </a:solidFill>
        </p:spPr>
        <p:txBody>
          <a:bodyPr/>
          <a:lstStyle/>
          <a:p>
            <a:pPr algn="ctr"/>
            <a:r>
              <a:rPr lang="th-TH" b="1" dirty="0" smtClean="0">
                <a:solidFill>
                  <a:schemeClr val="bg1"/>
                </a:solidFill>
              </a:rPr>
              <a:t>วิธีสร้างความสนใจในการอ่าน</a:t>
            </a:r>
            <a:endParaRPr lang="th-TH" b="1" dirty="0">
              <a:solidFill>
                <a:schemeClr val="bg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4968552"/>
          </a:xfrm>
        </p:spPr>
        <p:txBody>
          <a:bodyPr>
            <a:noAutofit/>
          </a:bodyPr>
          <a:lstStyle/>
          <a:p>
            <a:r>
              <a:rPr lang="th-TH" sz="3200" b="1" dirty="0" smtClean="0">
                <a:solidFill>
                  <a:srgbClr val="0000CC"/>
                </a:solidFill>
              </a:rPr>
              <a:t>วิธีการสร้างความสนใจในการอ่านให้เกิดขึ้น</a:t>
            </a:r>
          </a:p>
          <a:p>
            <a:r>
              <a:rPr lang="th-TH" sz="3200" dirty="0" smtClean="0"/>
              <a:t>1. เรียนและฝึกฝนจนอ่านได้คล่องแคล่ว ต้องอ่านให้มาก และอ่านเรื่องราวต่าง ๆ อย่างหลากหลาย</a:t>
            </a:r>
          </a:p>
          <a:p>
            <a:r>
              <a:rPr lang="th-TH" sz="3200" dirty="0" smtClean="0"/>
              <a:t>2. ประสบการณ์ในชีวิต</a:t>
            </a:r>
          </a:p>
          <a:p>
            <a:r>
              <a:rPr lang="th-TH" sz="3200" dirty="0" smtClean="0"/>
              <a:t>3. อย่างปล่อยจิตใจให้ซึมเซา ท้อแท้ เบื่อหน่าย</a:t>
            </a:r>
          </a:p>
          <a:p>
            <a:r>
              <a:rPr lang="th-TH" sz="3200" dirty="0" smtClean="0"/>
              <a:t>4. สร้างนิสัยอยากรู้อยากเห็น</a:t>
            </a:r>
          </a:p>
          <a:p>
            <a:r>
              <a:rPr lang="th-TH" sz="3200" dirty="0" smtClean="0"/>
              <a:t>5. หัดอ่านให้เร็วและอ่านให้แตกฉาน</a:t>
            </a:r>
          </a:p>
          <a:p>
            <a:r>
              <a:rPr lang="th-TH" sz="3200" dirty="0" smtClean="0"/>
              <a:t>6. หาทางใช้ความรู้ที่ได้จากการอ่านและไตร่ตรอง</a:t>
            </a:r>
            <a:r>
              <a:rPr lang="th-TH" sz="3200" dirty="0" smtClean="0"/>
              <a:t>แล้ว</a:t>
            </a:r>
            <a:endParaRPr lang="th-TH" sz="3200" dirty="0" smtClean="0"/>
          </a:p>
        </p:txBody>
      </p:sp>
    </p:spTree>
    <p:extLst>
      <p:ext uri="{BB962C8B-B14F-4D97-AF65-F5344CB8AC3E}">
        <p14:creationId xmlns:p14="http://schemas.microsoft.com/office/powerpoint/2010/main" val="127814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FF00FF"/>
          </a:solidFill>
        </p:spPr>
        <p:txBody>
          <a:bodyPr/>
          <a:lstStyle/>
          <a:p>
            <a:pPr algn="ctr"/>
            <a:r>
              <a:rPr lang="th-TH" b="1" dirty="0" smtClean="0">
                <a:solidFill>
                  <a:schemeClr val="bg1"/>
                </a:solidFill>
              </a:rPr>
              <a:t>วิธีสร้างความสนใจในการ</a:t>
            </a:r>
            <a:r>
              <a:rPr lang="th-TH" b="1" dirty="0" smtClean="0">
                <a:solidFill>
                  <a:schemeClr val="bg1"/>
                </a:solidFill>
              </a:rPr>
              <a:t>อ่าน </a:t>
            </a:r>
            <a:r>
              <a:rPr lang="th-TH" b="1" dirty="0" smtClean="0">
                <a:solidFill>
                  <a:schemeClr val="bg1"/>
                </a:solidFill>
              </a:rPr>
              <a:t>(</a:t>
            </a:r>
            <a:r>
              <a:rPr lang="th-TH" b="1" dirty="0" smtClean="0">
                <a:solidFill>
                  <a:schemeClr val="bg1"/>
                </a:solidFill>
              </a:rPr>
              <a:t>ต่อ)</a:t>
            </a:r>
            <a:endParaRPr lang="th-TH" b="1" dirty="0">
              <a:solidFill>
                <a:schemeClr val="bg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4968552"/>
          </a:xfrm>
        </p:spPr>
        <p:txBody>
          <a:bodyPr>
            <a:noAutofit/>
          </a:bodyPr>
          <a:lstStyle/>
          <a:p>
            <a:r>
              <a:rPr lang="th-TH" sz="32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sz="32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สร้างความ</a:t>
            </a:r>
            <a:r>
              <a:rPr lang="th-TH" sz="32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สนใจให้แก่</a:t>
            </a:r>
            <a:r>
              <a:rPr lang="th-TH" sz="32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เด็กใน</a:t>
            </a:r>
            <a:r>
              <a:rPr lang="th-TH" sz="32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บ้าน</a:t>
            </a:r>
          </a:p>
          <a:p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1. 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สำหรับผู้ที่จะเป็นบิดามารดา</a:t>
            </a:r>
          </a:p>
          <a:p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2. 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เมื่อลูกยังเป็นทารก</a:t>
            </a:r>
          </a:p>
          <a:p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3. 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หัดให้ลูกรู้จักหนังสือ</a:t>
            </a:r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8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น</a:t>
            </a:r>
          </a:p>
          <a:p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5. 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เมื่อลูกย่างเข้าวัยรุ่น</a:t>
            </a:r>
          </a:p>
          <a:p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6. 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หาเวลาสนทนาเรื่องหนังสือที่เขาอ่าน หรือหนังสือที่น่าอ่าน</a:t>
            </a:r>
          </a:p>
          <a:p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7. 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สร้างทัศนคติที่ถูกต้องเกี่ยวกับการซื้อหนังสือ</a:t>
            </a:r>
          </a:p>
          <a:p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8. 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ส่งเสริมให้เด็กสนใจในสิ่งต่าง ๆ</a:t>
            </a:r>
          </a:p>
        </p:txBody>
      </p:sp>
    </p:spTree>
    <p:extLst>
      <p:ext uri="{BB962C8B-B14F-4D97-AF65-F5344CB8AC3E}">
        <p14:creationId xmlns:p14="http://schemas.microsoft.com/office/powerpoint/2010/main" val="94376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836</TotalTime>
  <Words>1035</Words>
  <Application>Microsoft Office PowerPoint</Application>
  <PresentationFormat>On-screen Show (4:3)</PresentationFormat>
  <Paragraphs>96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EucrosiaUPC</vt:lpstr>
      <vt:lpstr>Franklin Gothic Book</vt:lpstr>
      <vt:lpstr>LilyUPC</vt:lpstr>
      <vt:lpstr>Perpetua</vt:lpstr>
      <vt:lpstr>TH SarabunPSK</vt:lpstr>
      <vt:lpstr>Wingdings 2</vt:lpstr>
      <vt:lpstr>Equity</vt:lpstr>
      <vt:lpstr>การจัดกิจกรรมส่งเสริมการอ่าน</vt:lpstr>
      <vt:lpstr>หัวข้อบรรยาย (น. 45-99)</vt:lpstr>
      <vt:lpstr>กิจกรรมส่งเสริมการอ่าน</vt:lpstr>
      <vt:lpstr>กิจกรรมส่งเสริมการอ่าน (ต่อ)</vt:lpstr>
      <vt:lpstr>กิจกรรมส่งเสริมการอ่าน (ต่อ)</vt:lpstr>
      <vt:lpstr>การจัดกิจกรรมส่งเสริมการอ่าน</vt:lpstr>
      <vt:lpstr>การจัดกิจกรรมส่งเสริมการอ่าน (ต่อ)</vt:lpstr>
      <vt:lpstr>วิธีสร้างความสนใจในการอ่าน</vt:lpstr>
      <vt:lpstr>วิธีสร้างความสนใจในการอ่าน (ต่อ)</vt:lpstr>
      <vt:lpstr>วิธีสร้างความสนใจในการอ่าน (ต่อ)</vt:lpstr>
      <vt:lpstr>วิธีสร้างความสนใจในการอ่าน (ต่อ)</vt:lpstr>
    </vt:vector>
  </TitlesOfParts>
  <Company>Computer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HomeUser</dc:creator>
  <cp:lastModifiedBy>Windows User</cp:lastModifiedBy>
  <cp:revision>25</cp:revision>
  <dcterms:created xsi:type="dcterms:W3CDTF">2014-03-23T11:42:58Z</dcterms:created>
  <dcterms:modified xsi:type="dcterms:W3CDTF">2018-08-03T08:26:57Z</dcterms:modified>
</cp:coreProperties>
</file>