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5"/>
  </p:notesMasterIdLst>
  <p:sldIdLst>
    <p:sldId id="256" r:id="rId2"/>
    <p:sldId id="299" r:id="rId3"/>
    <p:sldId id="300" r:id="rId4"/>
    <p:sldId id="278" r:id="rId5"/>
    <p:sldId id="258" r:id="rId6"/>
    <p:sldId id="301" r:id="rId7"/>
    <p:sldId id="259" r:id="rId8"/>
    <p:sldId id="302" r:id="rId9"/>
    <p:sldId id="303" r:id="rId10"/>
    <p:sldId id="304" r:id="rId11"/>
    <p:sldId id="265" r:id="rId12"/>
    <p:sldId id="260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24" r:id="rId33"/>
    <p:sldId id="325" r:id="rId34"/>
    <p:sldId id="326" r:id="rId35"/>
    <p:sldId id="327" r:id="rId36"/>
    <p:sldId id="329" r:id="rId37"/>
    <p:sldId id="330" r:id="rId38"/>
    <p:sldId id="331" r:id="rId39"/>
    <p:sldId id="332" r:id="rId40"/>
    <p:sldId id="333" r:id="rId41"/>
    <p:sldId id="334" r:id="rId42"/>
    <p:sldId id="335" r:id="rId43"/>
    <p:sldId id="282" r:id="rId4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CCFF99"/>
    <a:srgbClr val="FFCCCC"/>
    <a:srgbClr val="0033CC"/>
    <a:srgbClr val="006600"/>
    <a:srgbClr val="00CC00"/>
    <a:srgbClr val="66FF66"/>
    <a:srgbClr val="003399"/>
    <a:srgbClr val="00FF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8AB3F-CF1E-4FC3-97CF-1A67D055B0E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D63DC-6C90-41A5-AEA0-12F9D6FA6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52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D63DC-6C90-41A5-AEA0-12F9D6FA6A66}" type="slidenum">
              <a:rPr lang="en-US" smtClean="0"/>
              <a:t>38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EFF2B-2348-45DF-BCF6-9E974F6B119D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97165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CC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เทคโนโลยีสารสนเทศกับการประยุกต์ในห้องสมุด</a:t>
            </a:r>
            <a:endParaRPr lang="th-TH" b="1" dirty="0">
              <a:solidFill>
                <a:srgbClr val="CC33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068960"/>
            <a:ext cx="6400800" cy="2736304"/>
          </a:xfrm>
          <a:solidFill>
            <a:srgbClr val="CCFF99"/>
          </a:solidFill>
        </p:spPr>
        <p:txBody>
          <a:bodyPr>
            <a:normAutofit/>
          </a:bodyPr>
          <a:lstStyle/>
          <a:p>
            <a:r>
              <a:rPr lang="th-TH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ดร.</a:t>
            </a:r>
            <a:r>
              <a:rPr lang="th-TH" dirty="0" err="1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นฤมล</a:t>
            </a:r>
            <a:r>
              <a:rPr lang="th-TH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รื่น</a:t>
            </a:r>
            <a:r>
              <a:rPr lang="th-TH" dirty="0" err="1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ไวย์</a:t>
            </a:r>
            <a:endParaRPr lang="th-TH" dirty="0" smtClean="0">
              <a:solidFill>
                <a:schemeClr val="accent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ผู้อำนวยการสำนักดิจิทัลและสารสนเทศ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สถาบันวิจัยวิทยาศาสตร์และเทคโนโลยีแห่งประเทศไทย (วว.)</a:t>
            </a:r>
            <a:endParaRPr lang="th-TH" dirty="0">
              <a:solidFill>
                <a:schemeClr val="accent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chemeClr val="bg1">
                    <a:lumMod val="9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ประสบการณ์ของผู้ใช้ </a:t>
            </a:r>
            <a:br>
              <a:rPr lang="th-TH" b="1" dirty="0" smtClean="0">
                <a:solidFill>
                  <a:schemeClr val="bg1">
                    <a:lumMod val="9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User experience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พัฒนาแนวทางปฏิบัติ กระบวนการ และเทคโนโลยี เพื่อส่งเสริมให้ผู้ใช้มีปฏิสัมพันธ์กับห้องสมุดมากขึ้น</a:t>
            </a:r>
          </a:p>
          <a:p>
            <a:endParaRPr lang="th-TH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/>
              <a:t>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เชื่อมโยงระบบคอมพิวเตอร์ ป้ายคำแนะนำ การใช้พื้นที่ หรือ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touchpoints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ต่างๆ ของผู้ใช้ เข้ากับทรัพยากรห้องสมุดหรือบรรณารักษ์</a:t>
            </a:r>
            <a:endParaRPr lang="en-US" dirty="0" smtClean="0"/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>
                <a:latin typeface="Tahoma" pitchFamily="34" charset="0"/>
                <a:ea typeface="Tahoma" pitchFamily="34" charset="0"/>
                <a:cs typeface="Tahoma" pitchFamily="34" charset="0"/>
              </a:rPr>
              <a:t>07/08/61</a:t>
            </a:r>
            <a:endParaRPr lang="th-TH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10</a:t>
            </a:fld>
            <a:endParaRPr lang="th-TH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chemeClr val="bg1">
                    <a:lumMod val="9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ประสบการณ์ของผู้ใช้ </a:t>
            </a:r>
            <a:br>
              <a:rPr lang="th-TH" b="1" dirty="0" smtClean="0">
                <a:solidFill>
                  <a:schemeClr val="bg1">
                    <a:lumMod val="9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User experience</a:t>
            </a:r>
            <a:r>
              <a:rPr lang="th-TH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  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การออกแบบ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search engines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ให้เหมาะกับการสืบค้นรายบุคคล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(personally tailored search results)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11</a:t>
            </a:fld>
            <a:endParaRPr lang="th-TH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0932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ผู้ใช้ในฐานะผู้สร้าง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Content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CFF99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ระบบการเรียน การสอนในมหาวิทยาลัย ที่เน้นให้ผู้เรียนเข้ามาช่วยแชร์ประสบการณ์การเรียนรู้มากขึ้น ทำให้เกิดแนวโน้มการต่อยอดความรู้ในเชิงสังคม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12</a:t>
            </a:fld>
            <a:endParaRPr lang="th-TH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0932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ผู้ใช้ในฐานะผู้สร้าง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Content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CFF99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การระดมเงินทุนจากผู้ใช้เพื่อการจัดทำสื่อความรู้ โครงการวิจัยสร้างสรรค์พัฒนา หรือการเผยแพร่สื่อความรู้ผ่าน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Youtube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 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ผู้ใช้เรียนรู้ในการสร้าง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Content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และการลองปฏิบัติมากกว่าการบริโภค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Content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อย่างเดียวในแบบเดิมๆ 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13</a:t>
            </a:fld>
            <a:endParaRPr lang="th-TH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0932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ผู้ใช้ในฐานะผู้สร้าง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Content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CFF99"/>
          </a:solidFill>
        </p:spPr>
        <p:txBody>
          <a:bodyPr>
            <a:normAutofit lnSpcReduction="10000"/>
          </a:bodyPr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ทำให้เกิดการเรียนรู้ เทคโนโลยีใหม่ ๆ แทนการใช้เทคโนโลยีเดิมๆ และนำไปสู่การสร้างนวัตกรรม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ห้องสมุดมีบทบาทในการส่งเสริม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“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makerspaces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มากขึ้น สนับสนุนวัสดุอุปกรณ์ เทคโนโลยีต่างๆ เช่น 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3D printers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เครื่องมือในการถ่ายทำ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video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และ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audio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เพื่อส่งเสริมแนวคิดสร้างสรรค์ของผู้ใช้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14</a:t>
            </a:fld>
            <a:endParaRPr lang="th-TH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0932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66FF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Rethinking library space </a:t>
            </a:r>
            <a:b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ปรับแนวคิดในการใช้พื้นที่ห้องสมุด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66FFFF"/>
          </a:solidFill>
        </p:spPr>
        <p:txBody>
          <a:bodyPr>
            <a:normAutofit/>
          </a:bodyPr>
          <a:lstStyle/>
          <a:p>
            <a:r>
              <a:rPr lang="th-TH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เพื่อเชื่อมโยงกับแนวทางในการส่งเสริมผู้ใช้ ให้กลายเป็นผู้สร้าง </a:t>
            </a:r>
            <a:r>
              <a:rPr lang="en-US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  </a:t>
            </a:r>
          </a:p>
          <a:p>
            <a:endParaRPr lang="en-US" dirty="0" smtClean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พฤติกรรมผู้ใช้ที่เปลี่ยนแปลงไป ไม่จำเป็นต้องมาสืบค้นที่ห้องสมุด หรืออาจต้องการใช้พื้นที่ห้องสมุด เพื่อการทำอย่างอื่น  </a:t>
            </a:r>
            <a:endParaRPr lang="en-US" dirty="0" smtClean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15</a:t>
            </a:fld>
            <a:endParaRPr lang="th-TH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0932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66FF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Rethinking library space </a:t>
            </a:r>
            <a:b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ปรับแนวคิดในการใช้พื้นที่ห้องสมุด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66FFFF"/>
          </a:solidFill>
        </p:spPr>
        <p:txBody>
          <a:bodyPr>
            <a:normAutofit/>
          </a:bodyPr>
          <a:lstStyle/>
          <a:p>
            <a:r>
              <a:rPr lang="th-TH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ผู้ใช้ สืบค้นออนไลน์ </a:t>
            </a:r>
          </a:p>
          <a:p>
            <a:pPr>
              <a:buNone/>
            </a:pPr>
            <a:endParaRPr lang="th-TH" dirty="0" smtClean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ห้องสมุดกลายเป็นห้องประชุม หรือพื้นที่ </a:t>
            </a:r>
            <a:r>
              <a:rPr lang="en-US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sharing ideas </a:t>
            </a:r>
            <a:r>
              <a:rPr lang="th-TH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แนวคิดสร้างสรรค์ การสร้างนวัตกรรม หรือการประชุมโครงการความร่วมมือต่างๆ  </a:t>
            </a:r>
            <a:r>
              <a:rPr lang="th-TH" dirty="0" smtClean="0"/>
              <a:t> </a:t>
            </a:r>
            <a:endParaRPr lang="en-US" dirty="0" smtClean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16</a:t>
            </a:fld>
            <a:endParaRPr lang="th-TH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0932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66FF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Rethinking library space </a:t>
            </a:r>
            <a:b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ปรับแนวคิดในการใช้พื้นที่ห้องสมุด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66FFFF"/>
          </a:solidFill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/>
              <a:t>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พื้นที่ห้องสมุด กลายเป็นพื้นที่บริการเปิดกว้าง ตอบสนองความต้องการของผู้ใช้  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Collaborative work studios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Technologies supportive of collaborative creative endeavors.</a:t>
            </a: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17</a:t>
            </a:fld>
            <a:endParaRPr lang="th-TH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0932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66FF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Rethinking library space </a:t>
            </a:r>
            <a:b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ปรับแนวคิดในการใช้พื้นที่ห้องสมุด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66FFFF"/>
          </a:solidFill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/>
              <a:t>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พื้นที่ห้องเรียนที่มีจอฉายได้หลากหลายวัตถุประสงค์ เช่น เพื่อการประชุมทางไกล (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teleconferencing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 หรือเป็นห้องปฏิบัติการจัดทำสื่ออิเล็กทรอนิกส์ (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e-media production technologies)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18</a:t>
            </a:fld>
            <a:endParaRPr lang="th-TH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0932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ความร่วมมือระหว่างสถาบัน </a:t>
            </a:r>
            <a:b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Cross Institution collaboration 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การแชร์ สื่อการเรียนการสอน สื่อความรู้ระหว่างสถาบัน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แบบ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virtual (digitalization of data: text, visual and audio)   </a:t>
            </a: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19</a:t>
            </a:fld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525344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836712"/>
            <a:ext cx="7560840" cy="511256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th-TH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ดร.</a:t>
            </a:r>
            <a:r>
              <a:rPr lang="th-TH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นฤมล</a:t>
            </a:r>
            <a:r>
              <a:rPr lang="th-TH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รื่น</a:t>
            </a:r>
            <a:r>
              <a:rPr lang="th-TH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ไวย์</a:t>
            </a:r>
            <a:endParaRPr lang="th-TH" dirty="0" smtClean="0">
              <a:solidFill>
                <a:schemeClr val="accent6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th-TH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ผู้อำนวยการสำนักดิจิทัลและสารสนเทศ</a:t>
            </a:r>
            <a:endParaRPr lang="en-US" dirty="0" smtClean="0">
              <a:solidFill>
                <a:schemeClr val="accent6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th-TH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สถาบันวิจัยวิทยาศาสตร์และเทคโนโลยีแห่งประเทศไทย (วว.)</a:t>
            </a:r>
          </a:p>
          <a:p>
            <a:pPr algn="l">
              <a:buFont typeface="Arial" pitchFamily="34" charset="0"/>
              <a:buChar char="•"/>
            </a:pPr>
            <a:r>
              <a:rPr lang="th-TH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กรรมการฝ่ายลูกค้าสัมพันธ์ สมาคมห้องสมุดแห่งประเทศไทย ฯ</a:t>
            </a:r>
            <a:endParaRPr lang="en-US" dirty="0" smtClean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th-TH" dirty="0" smtClean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Email narumolrw@gmail.com</a:t>
            </a:r>
            <a:endParaRPr lang="th-TH" dirty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0932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ความร่วมมือระหว่างสถาบัน </a:t>
            </a:r>
            <a:b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Cross Institution collaboration 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งบประมาณจำกัด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แนวโน้มของ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social sharing</a:t>
            </a: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การให้บริการอย่างมีประสิทธิภาพสูงสุด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20</a:t>
            </a:fld>
            <a:endParaRPr lang="th-TH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0932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ความร่วมมือระหว่างสถาบัน </a:t>
            </a:r>
            <a:b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Cross Institution collaboration 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th-TH" dirty="0" smtClean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ห้องสมุดแชร์ </a:t>
            </a:r>
            <a:r>
              <a:rPr lang="en-US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digital collections</a:t>
            </a:r>
            <a:endParaRPr lang="th-TH" dirty="0" smtClean="0">
              <a:solidFill>
                <a:srgbClr val="7030A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ผู้ใช้สามารถ </a:t>
            </a:r>
            <a:r>
              <a:rPr lang="en-US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access to greater research resources. 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en-US" dirty="0" smtClean="0">
              <a:solidFill>
                <a:srgbClr val="7030A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21</a:t>
            </a:fld>
            <a:endParaRPr lang="th-TH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0932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ความร่วมมือระหว่างสถาบัน </a:t>
            </a:r>
            <a:b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Cross Institution collaboration 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th-TH" dirty="0" smtClean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ผู้ใช้ได้รับประโยชน์มากขึ้น  สามารถนำองค์ความรู้ไปสร้างสรรค์นวัตกรรมที่ต้องการ</a:t>
            </a: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มีความร่วมมือในลักษณะ ของ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Co-creation  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เกิดความร่วมมือในวงกว้าง เช่น มีสื่อการเรียน การสอนในลักษณะ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“hands-on”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ทำให้เกิดประสบการณ์เรียนรู้ใหม่ๆ</a:t>
            </a:r>
            <a:endParaRPr lang="en-US" dirty="0" smtClean="0">
              <a:solidFill>
                <a:srgbClr val="7030A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22</a:t>
            </a:fld>
            <a:endParaRPr lang="th-TH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1206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FFCC"/>
          </a:solidFill>
        </p:spPr>
        <p:txBody>
          <a:bodyPr>
            <a:normAutofit fontScale="90000"/>
          </a:bodyPr>
          <a:lstStyle/>
          <a:p>
            <a:r>
              <a:rPr lang="th-TH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36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เปลี่ยนแปลงรูปแบบการทำงานของนักวิชาการ</a:t>
            </a:r>
            <a:br>
              <a:rPr lang="th-TH" sz="36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Evolving nature of the scholarly record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CCCC"/>
          </a:solidFill>
        </p:spPr>
        <p:txBody>
          <a:bodyPr>
            <a:normAutofit/>
          </a:bodyPr>
          <a:lstStyle/>
          <a:p>
            <a:endParaRPr lang="th-TH" dirty="0" smtClean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การทำงานของนักวิชาการในเวทีต่างๆ เปลี่ยนจาก  </a:t>
            </a:r>
            <a:r>
              <a:rPr lang="en-US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print-based and hard copy print-distribution model  </a:t>
            </a:r>
            <a:r>
              <a:rPr lang="en-US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             </a:t>
            </a:r>
            <a:r>
              <a:rPr lang="en-US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 electronic publishing                distribution process</a:t>
            </a:r>
            <a:r>
              <a:rPr lang="th-TH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dirty="0" smtClean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23</a:t>
            </a:fld>
            <a:endParaRPr lang="th-TH"/>
          </a:p>
        </p:txBody>
      </p:sp>
      <p:sp>
        <p:nvSpPr>
          <p:cNvPr id="7" name="Right Arrow 6"/>
          <p:cNvSpPr/>
          <p:nvPr/>
        </p:nvSpPr>
        <p:spPr>
          <a:xfrm>
            <a:off x="4716016" y="3140968"/>
            <a:ext cx="1296144" cy="64807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3203848" y="3717032"/>
            <a:ext cx="1296144" cy="64807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1206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FFCC"/>
          </a:solidFill>
        </p:spPr>
        <p:txBody>
          <a:bodyPr>
            <a:normAutofit fontScale="90000"/>
          </a:bodyPr>
          <a:lstStyle/>
          <a:p>
            <a:r>
              <a:rPr lang="th-TH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36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เปลี่ยนแปลงรูปแบบการทำงานของนักวิชาการ</a:t>
            </a:r>
            <a:br>
              <a:rPr lang="th-TH" sz="36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Evolving nature of the scholarly record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CCCC"/>
          </a:solidFill>
        </p:spPr>
        <p:txBody>
          <a:bodyPr>
            <a:normAutofit lnSpcReduction="10000"/>
          </a:bodyPr>
          <a:lstStyle/>
          <a:p>
            <a:endParaRPr lang="th-TH" dirty="0" smtClean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เดิม </a:t>
            </a:r>
            <a:r>
              <a:rPr lang="en-US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</a:t>
            </a:r>
            <a:r>
              <a:rPr lang="th-TH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ระบบการพิมพ์ที่ต้องการเวลา ทำให้มีการตรวจสอบผลการวิจัย ให้มั่นใจว่า ถูกต้อง ไม่ผิดพลาด  </a:t>
            </a:r>
          </a:p>
          <a:p>
            <a:r>
              <a:rPr lang="th-TH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ใหม่ </a:t>
            </a:r>
            <a:r>
              <a:rPr lang="en-US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</a:t>
            </a:r>
            <a:r>
              <a:rPr lang="th-TH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ระบบการเผยแพร่ที่รวดเร็วผ่านระบบดิจิทัล ทำให้นักวิจัย นักวิชาการ ต้องตระหนักถึงความถูกต้องทางหลักวิชาการมากขึ้น</a:t>
            </a:r>
          </a:p>
          <a:p>
            <a:r>
              <a:rPr lang="th-TH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ห้องสมุดจะมีบทบาทในการช่วยตรวจสอบความถูกต้องมากขึ้น  </a:t>
            </a:r>
            <a:endParaRPr lang="en-US" dirty="0" smtClean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24</a:t>
            </a:fld>
            <a:endParaRPr lang="th-TH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1206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FFCC"/>
          </a:solidFill>
        </p:spPr>
        <p:txBody>
          <a:bodyPr>
            <a:normAutofit fontScale="90000"/>
          </a:bodyPr>
          <a:lstStyle/>
          <a:p>
            <a:r>
              <a:rPr lang="th-TH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36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เปลี่ยนแปลงรูปแบบการทำงานของนักวิชาการ</a:t>
            </a:r>
            <a:br>
              <a:rPr lang="th-TH" sz="36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Evolving nature of the scholarly record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solidFill>
            <a:srgbClr val="FFCCCC"/>
          </a:solidFill>
        </p:spPr>
        <p:txBody>
          <a:bodyPr>
            <a:normAutofit/>
          </a:bodyPr>
          <a:lstStyle/>
          <a:p>
            <a:endParaRPr lang="th-TH" dirty="0" smtClean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ห้องสมุดจะมีบทบาทช่วยในการจัดตั้งกลุ่มนักวิชาการอิสระ ที่มีแนวคิดในการนำเสนอสารสนเทศในแบบ </a:t>
            </a:r>
            <a:r>
              <a:rPr lang="en-US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open access </a:t>
            </a:r>
            <a:r>
              <a:rPr lang="th-TH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และ</a:t>
            </a:r>
            <a:r>
              <a:rPr lang="en-US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open peer review approaches</a:t>
            </a:r>
            <a:r>
              <a:rPr lang="th-TH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ในการยื่นเสนอผลงานวิชาการเพื่อการเผยแพร่</a:t>
            </a:r>
            <a:endParaRPr lang="en-US" dirty="0" smtClean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buNone/>
            </a:pPr>
            <a:endParaRPr lang="en-US" dirty="0" smtClean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25</a:t>
            </a:fld>
            <a:endParaRPr lang="th-TH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1206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การวิเคราะห์ข้อมูล และ </a:t>
            </a: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Big Data</a:t>
            </a: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Data analytics and Big Data</a:t>
            </a: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40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th-TH" dirty="0" smtClean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บรรณารักษ์ต้องเข้าใจการแปลงข้อมูล วิเคราะห์ และนำเสนอข้อมูล เพื่อการสร้างองค์ความรู้ </a:t>
            </a:r>
            <a:r>
              <a:rPr lang="th-TH" dirty="0" smtClean="0"/>
              <a:t> </a:t>
            </a:r>
            <a:endParaRPr lang="en-US" dirty="0" smtClean="0"/>
          </a:p>
          <a:p>
            <a:endParaRPr lang="en-US" dirty="0" smtClean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buNone/>
            </a:pPr>
            <a:endParaRPr lang="en-US" dirty="0" smtClean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26</a:t>
            </a:fld>
            <a:endParaRPr lang="th-TH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1206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การวิเคราะห์ข้อมูล และ </a:t>
            </a: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Big Data</a:t>
            </a: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Data analytics and Big Data</a:t>
            </a: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40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“Big data”  </a:t>
            </a:r>
            <a:r>
              <a:rPr lang="th-TH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คือการนำข้อมูลชุดใหญ่ มาจัดเก็บวิเคราะห์ เพื่อการใช้ประโยชน์รอบด้าน</a:t>
            </a: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การนำข้อมูลหลายๆ ชุด ที่มีความสลับซับซ้อนหรือเกี่ยวข้องกัน มาเชื่อมโยงกัน ทำให้มองเห็นภาพ และเข้าถึงได้ง่าย  </a:t>
            </a:r>
            <a:r>
              <a:rPr lang="en-US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(Information visualization tools)</a:t>
            </a:r>
          </a:p>
          <a:p>
            <a:endParaRPr lang="en-US" dirty="0" smtClean="0"/>
          </a:p>
          <a:p>
            <a:endParaRPr lang="en-US" dirty="0" smtClean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buNone/>
            </a:pPr>
            <a:endParaRPr lang="en-US" dirty="0" smtClean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27</a:t>
            </a:fld>
            <a:endParaRPr lang="th-TH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1206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การวิเคราะห์ข้อมูล และ </a:t>
            </a: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Big Data</a:t>
            </a: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Data analytics and Big Data</a:t>
            </a: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40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เป็น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Big data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หรือไม่ พิจารณาที่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 Vs: </a:t>
            </a:r>
          </a:p>
          <a:p>
            <a:pPr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Volume, Velocity, and Variety   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28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1206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การวิเคราะห์ข้อมูล และ </a:t>
            </a: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Big Data</a:t>
            </a: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Data analytics and Big Data</a:t>
            </a: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40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Volume </a:t>
            </a:r>
          </a:p>
          <a:p>
            <a:pPr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ปริมาณข้อมูลที่มากมายมหาศาล   </a:t>
            </a:r>
          </a:p>
          <a:p>
            <a:pPr>
              <a:buNone/>
            </a:pPr>
            <a:r>
              <a:rPr lang="th-TH" dirty="0" smtClean="0"/>
              <a:t>      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million gigabytes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29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692696"/>
            <a:ext cx="7560840" cy="504056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en-US" dirty="0" smtClean="0">
              <a:solidFill>
                <a:schemeClr val="accent6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solidFill>
                <a:schemeClr val="accent6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solidFill>
                <a:schemeClr val="accent6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40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รู้จักแนวโน้มเทคโนโลยีสารสนเทศ</a:t>
            </a:r>
          </a:p>
          <a:p>
            <a:r>
              <a:rPr lang="th-TH" sz="40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เพื่อห้องสมุด </a:t>
            </a:r>
            <a:endParaRPr lang="en-US" sz="4000" dirty="0" smtClean="0">
              <a:solidFill>
                <a:schemeClr val="accent6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40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ระหว่าง </a:t>
            </a: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2017 - 2022</a:t>
            </a:r>
            <a:endParaRPr lang="th-TH" sz="4000" dirty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1206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การวิเคราะห์ข้อมูล และ </a:t>
            </a: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Big Data</a:t>
            </a: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Data analytics and Big Data</a:t>
            </a: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40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Velocity</a:t>
            </a:r>
          </a:p>
          <a:p>
            <a:pPr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สถานการณ์ของข้อมูลมีการสร้าง หรือเปลี่ยนแปลงอย่างรวดเร็ว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30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1206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การวิเคราะห์ข้อมูล และ </a:t>
            </a: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Big Data</a:t>
            </a: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Data analytics and Big Data</a:t>
            </a: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40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Variety</a:t>
            </a:r>
          </a:p>
          <a:p>
            <a:pPr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ความหลากหลายของข้อมูลที่ทำให้จัดการและวิเคราะห์ยาก  มีหลายรูปแบบ เช่น อาจเป็น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email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หรืออยู่ในรูป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Notes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ต่างๆ   หรืออาจไม่มีโครงสร้างตายตัว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31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1206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การวิเคราะห์ข้อมูล และ </a:t>
            </a: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Big Data</a:t>
            </a: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Data analytics and Big Data</a:t>
            </a: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40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ผู้ใช้ได้ประโยชน์จากการวิเคราะห์ของ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Big data 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buNone/>
            </a:pPr>
            <a:r>
              <a:rPr lang="th-TH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ห้องสมุด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เข้าใจพฤติกรรมของผู้ใช้ เช่น การสืบค้น  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พัฒนาบริการที่ตรงความต้องการผู้ใช้ได้ดีขึ้น  </a:t>
            </a: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ทำให้เกิดความน่าเชื่อถือในการจัดเก็บข้อมูล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32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1206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การวิเคราะห์ข้อมูล และ </a:t>
            </a: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Big Data</a:t>
            </a: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Data analytics and Big Data</a:t>
            </a: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40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ประสิทธิภาพการบริการดีขึ้น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ยกตัวอย่าง เช่น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British library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ศึกษา ข้อมูลที่เชื่อมโยงกัน ระหว่าง 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library collections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และพยายามที่จะสร้างโมเดลการให้บริการที่สัมพันธ์กันระหว่างคน กิจกรรม และสถานที่ ที่เกี่ยวข้องกับทรัพยากรห้องสมุดที่มีอยู่ 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33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1206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การวิเคราะห์ข้อมูล และ </a:t>
            </a: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Big Data</a:t>
            </a: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Data analytics and Big Data</a:t>
            </a: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40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ยกตัวอย่าง </a:t>
            </a:r>
          </a:p>
          <a:p>
            <a:pPr>
              <a:buNone/>
            </a:pPr>
            <a:r>
              <a:rPr lang="th-TH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ความสัมพันธ์ระหว่าง ผู้เขียนร่วม การอ้างอิง หลักแหล่งทางภูมิศาสตร์ วันที่ แหล่งรายชื่อ การจัดประเภทสาขาวิชา ความสัมพันธ์ระหว่างหน่วยงาน สำนักพิมพ์ ซึ่งอาจนำไปเชื่อมโยงกับงานอื่นๆ บุคคลที่เกี่ยวข้อง หรือสิทธิบัติ เป็นต้น </a:t>
            </a:r>
            <a:r>
              <a:rPr lang="th-TH" dirty="0" smtClean="0"/>
              <a:t> </a:t>
            </a:r>
            <a:endParaRPr lang="en-US" dirty="0" smtClean="0"/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34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1206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การวิเคราะห์ข้อมูล และ </a:t>
            </a: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Big Data</a:t>
            </a: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Data analytics and Big Data</a:t>
            </a: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40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Volume </a:t>
            </a:r>
          </a:p>
          <a:p>
            <a:pPr>
              <a:buNone/>
            </a:pPr>
            <a:r>
              <a:rPr lang="th-TH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การวิเคราะห์ ความสนใจอ่าน ยืม ของผู้ใช้ หนังสือ หรือวัสดุที่ผู้ใช้มีอัตรายืมคืนบ่อยครั้ง และนำเสนอในสิ่งที่ผู้ใช้สนใจ</a:t>
            </a:r>
            <a:endParaRPr lang="en-US" dirty="0" smtClean="0"/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35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1206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การวิเคราะห์ข้อมูล และ </a:t>
            </a: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Big Data</a:t>
            </a: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Data analytics and Big Data</a:t>
            </a: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40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Velocity </a:t>
            </a:r>
          </a:p>
          <a:p>
            <a:pPr>
              <a:buNone/>
            </a:pP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ผู้ใช้บางแห่ง หรือบางสถานที่ อาจมีอัตราการใช้ข้อมูล หรือยืม คืน เรื่องใด เรื่องหนึ่งมาก ทำให้ห้องสมุดต้องจัดหาข้อมูลที่เกี่ยวข้องกับเรื่องนั้นๆ ให้มีปริมาณมากขึ้น หลากหลายขึ้น ทำให้กลุ่มข้อมูลมีข้อมูลในเรื่องนั้นๆ มากขึ้น   ห้องสมุดต้องมีกระบวนการที่จะเตรียมข้อมูลหรือทรัพยากรเพื่อการบริการให้รวดเร็วขึ้น 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36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1206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การวิเคราะห์ข้อมูล และ </a:t>
            </a: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Big Data</a:t>
            </a: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Data analytics and Big Data</a:t>
            </a: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40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Velocity </a:t>
            </a:r>
          </a:p>
          <a:p>
            <a:pPr>
              <a:buNone/>
            </a:pP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ผู้ใช้บางแห่ง หรือบางสถานที่ อาจมีอัตราการใช้ข้อมูล หรือยืม คืน เรื่องใด เรื่องหนึ่งมาก ทำให้ห้องสมุดต้องจัดหาข้อมูลที่เกี่ยวข้องกับเรื่องนั้นๆ ให้มีปริมาณมากขึ้น หลากหลายขึ้น ทำให้กลุ่มข้อมูลมีข้อมูลในเรื่องนั้นๆ มากขึ้น   ห้องสมุดต้องมีกระบวนการที่จะเตรียมข้อมูลหรือทรัพยากรเพื่อการบริการให้รวดเร็วขึ้น 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37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640"/>
            <a:ext cx="9144000" cy="61206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การวิเคราะห์ข้อมูล และ </a:t>
            </a: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Big Data</a:t>
            </a: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Data analytics and Big Data</a:t>
            </a: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40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 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Variety</a:t>
            </a: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ข้อมูลมีความหลากหลายและไร้โครงสร้าง มีทั้งในรูปแบบภาษา  ทั้งแบบทางการ และแบบ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social media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รูปแบบไม่ใช่ภาษา เช่น ภาพ สไลด์ สื่อโสตทัศน์ คลิปวีดิทัศน์</a:t>
            </a: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มีทั้งในรูปแบบหนังสือ วารสาร รายงาน โน้ต แผนที่ ฟิล์ม ภาพ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ข้อมูลการวิจัย มีทั้งรูปแบบภาษาและภาพ ไดอะแกรม  ไฟล์สแกน ดิจิทัลไฟล์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38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1206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การวิเคราะห์ข้อมูล และ </a:t>
            </a: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Big Data</a:t>
            </a: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Data analytics and Big Data</a:t>
            </a: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40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การวิเคราะห์การใช้ของผู้ใช้ในทุกระบบ </a:t>
            </a:r>
          </a:p>
          <a:p>
            <a:pPr>
              <a:buNone/>
            </a:pPr>
            <a:endParaRPr lang="th-TH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แนวโน้มการสร้างมูลค่าให้กับระบบการบริการ โดยวิเคราะห์ศักยภาพ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th-TH" dirty="0" smtClean="0"/>
              <a:t>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39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3283819_Blog_Inforgraphics_Design_blogMarch_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8352928" cy="6120680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4</a:t>
            </a:fld>
            <a:endParaRPr lang="th-TH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1206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การวิเคราะห์ข้อมูล และ </a:t>
            </a: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Big Data</a:t>
            </a:r>
            <a: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0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Data analytics and Big Data</a:t>
            </a: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40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40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การเตรียมพร้อมเพื่อ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Big data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Central data repositories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เพื่อการจัดเก็บ รักษาข้อมูล และทำการจัดหมวดหมู่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(Cataloguing)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Data standards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เพื่อให้การจัดการข้อมูลเป็นไปในรูปแบบที่เป็นมาตรฐาน เชื่อถือได้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Data communities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เพื่อการรวบรวม รักษา และเก็บรักษาข้อมูลร่วมกัน 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Analysis tool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เครื่องมือในการวิเคราะห์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40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1206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Application </a:t>
            </a:r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ต่างๆ สำหรับห้องสมุด</a:t>
            </a:r>
            <a:endParaRPr lang="en-US" sz="4000" b="1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solidFill>
            <a:srgbClr val="FFCCCC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Library App on mobile</a:t>
            </a:r>
          </a:p>
          <a:p>
            <a:pPr>
              <a:buNone/>
            </a:pP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เข้าใช้บริการห้องสมุดผ่านมือถือ สมาร์ทโฟน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Augmented reality app</a:t>
            </a: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การสร้างภาพด้วยคอมพิวเตอร์เป็นภาพเคลื่อนไหว ที่ทำให้ผู้ใช้ หรือผู้ดูเสมือนเข้าไปอยู่ในสถานการณ์จริง</a:t>
            </a: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41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1206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Application </a:t>
            </a:r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ต่างๆ สำหรับห้องสมุด</a:t>
            </a:r>
            <a:endParaRPr lang="en-US" sz="4000" b="1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solidFill>
            <a:srgbClr val="FFCCCC"/>
          </a:solidFill>
        </p:spPr>
        <p:txBody>
          <a:bodyPr>
            <a:normAutofit/>
          </a:bodyPr>
          <a:lstStyle/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Knowledge App </a:t>
            </a: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Specific App (subjects)</a:t>
            </a: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E-learning App</a:t>
            </a:r>
          </a:p>
          <a:p>
            <a:pPr>
              <a:buNone/>
            </a:pPr>
            <a:endParaRPr lang="th-TH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42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Image result for thank you for your attention flow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48680"/>
            <a:ext cx="8064896" cy="2267347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43</a:t>
            </a:fld>
            <a:endParaRPr lang="th-TH"/>
          </a:p>
        </p:txBody>
      </p:sp>
      <p:pic>
        <p:nvPicPr>
          <p:cNvPr id="31746" name="Picture 2" descr="Image result for Questions and Answe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492896"/>
            <a:ext cx="7704856" cy="38012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solidFill>
                  <a:srgbClr val="000099"/>
                </a:solidFill>
              </a:rPr>
              <a:t/>
            </a:r>
            <a:br>
              <a:rPr lang="th-TH" dirty="0" smtClean="0">
                <a:solidFill>
                  <a:srgbClr val="000099"/>
                </a:solidFill>
              </a:rPr>
            </a:br>
            <a:r>
              <a:rPr lang="en-US" b="1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Research data management</a:t>
            </a:r>
            <a:r>
              <a:rPr lang="en-US" dirty="0" smtClean="0">
                <a:solidFill>
                  <a:srgbClr val="000099"/>
                </a:solidFill>
              </a:rPr>
              <a:t/>
            </a:r>
            <a:br>
              <a:rPr lang="en-US" dirty="0" smtClean="0">
                <a:solidFill>
                  <a:srgbClr val="000099"/>
                </a:solidFill>
              </a:rPr>
            </a:b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th-TH" dirty="0" smtClean="0"/>
              <a:t>     </a:t>
            </a:r>
          </a:p>
          <a:p>
            <a:pPr>
              <a:buNone/>
            </a:pPr>
            <a:r>
              <a:rPr lang="th-TH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สนับสนุนผู้ใช้ ในการบริหารจัดการข้อมูล ที่ใช้ในการค้นคว้าหรือการทำการวิจัย</a:t>
            </a:r>
          </a:p>
          <a:p>
            <a:pPr>
              <a:buNone/>
            </a:pPr>
            <a:endParaRPr lang="th-TH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Research Data Management (RDM)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สร้างพื้นที่จัดเก็บและค้นคืนข้อมูลงานวิจัย (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storage and retrieval systems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5</a:t>
            </a:fld>
            <a:endParaRPr lang="th-TH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solidFill>
                  <a:srgbClr val="000099"/>
                </a:solidFill>
              </a:rPr>
              <a:t/>
            </a:r>
            <a:br>
              <a:rPr lang="th-TH" dirty="0" smtClean="0">
                <a:solidFill>
                  <a:srgbClr val="000099"/>
                </a:solidFill>
              </a:rPr>
            </a:br>
            <a:r>
              <a:rPr lang="en-US" b="1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Research data management</a:t>
            </a:r>
            <a:br>
              <a:rPr lang="en-US" b="1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b="1" dirty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h-TH" dirty="0" smtClean="0"/>
              <a:t>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ความแตกต่างหลากหลายของข้อมูล เช่น ดิจิทัล   กราฟิก และ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A/V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  <a:p>
            <a:pPr>
              <a:buNone/>
            </a:pPr>
            <a:endParaRPr lang="th-TH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การกำหนดนโยบาย กระบวนการ และขั้นตอนในการสร้างข้อมูล เก็บรักษาข้อมูล และ ดูแลรักษาความมั่นคง ปลอดภัย ความเป็นส่วนตัวในการใช้ข้อมูล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6</a:t>
            </a:fld>
            <a:endParaRPr lang="th-TH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ประสบการณ์ของผู้ใช้ </a:t>
            </a:r>
            <a:br>
              <a:rPr lang="th-TH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User experience</a:t>
            </a:r>
            <a:endParaRPr lang="en-US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กระบวนการในการใช้ข้อมูลของผู้ใช้บริการเป็นตัวขับเคลื่อนการบริการ </a:t>
            </a: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มุ่งไปสู่การบริการส่วนตัวที่เหมาะสมกับผู้ใช้แต่ละราย หรือแต่ละกลุ่ม</a:t>
            </a: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ต้องเก็บข้อมูลเพื่อให้ผู้ใช้บริการมีปฏิสัมพันธ์กับห้องสมุดมากขึ้น</a:t>
            </a:r>
          </a:p>
          <a:p>
            <a:endParaRPr lang="th-TH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7</a:t>
            </a:fld>
            <a:endParaRPr lang="th-TH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ประสบการณ์ของผู้ใช้ </a:t>
            </a:r>
            <a:br>
              <a:rPr lang="th-TH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User experience</a:t>
            </a:r>
            <a:endParaRPr lang="en-US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กระบวนการ</a:t>
            </a: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วิเคราะห์พฤติกรรมผู้ใช้ </a:t>
            </a: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สังเกตพฤติกรรมทางเทคโนโลยี และสิ่งแวดล้อมทางดิจิทัลของผู้ใช้   </a:t>
            </a: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สำรวจกระบวนการตัดสินใจ ในการเลือกใช้ผลิตภัณฑ์หรือบริการของห้องสมุด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8</a:t>
            </a:fld>
            <a:endParaRPr lang="th-TH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Image result for powerpoint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chemeClr val="bg1">
                    <a:lumMod val="9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ประสบการณ์ของผู้ใช้ </a:t>
            </a:r>
            <a:br>
              <a:rPr lang="th-TH" b="1" dirty="0" smtClean="0">
                <a:solidFill>
                  <a:schemeClr val="bg1">
                    <a:lumMod val="9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User experience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ขยายเครือข่าย เพื่อความร่วมมือกับพันธมิตรและ เพื่อนร่วมวงการในวิชาชีพหลากหลายสาขา เพื่อการบริการที่ท้าทายขึ้น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  <a:p>
            <a:pPr>
              <a:buNone/>
            </a:pPr>
            <a:endParaRPr lang="th-TH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ทำให้ได้ประสบการณ์ที่จำเป็นสำหรับการออกแบบผลิตภัณฑ์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บริการ และกำหนดการตัดสินใจเชิงยุทธศาสตร์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07/08/61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FF2B-2348-45DF-BCF6-9E974F6B119D}" type="slidenum">
              <a:rPr lang="th-TH" smtClean="0"/>
              <a:pPr/>
              <a:t>9</a:t>
            </a:fld>
            <a:endParaRPr lang="th-TH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</TotalTime>
  <Words>1338</Words>
  <Application>Microsoft Office PowerPoint</Application>
  <PresentationFormat>On-screen Show (4:3)</PresentationFormat>
  <Paragraphs>296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เทคโนโลยีสารสนเทศกับการประยุกต์ในห้องสมุด</vt:lpstr>
      <vt:lpstr>PowerPoint Presentation</vt:lpstr>
      <vt:lpstr>PowerPoint Presentation</vt:lpstr>
      <vt:lpstr>PowerPoint Presentation</vt:lpstr>
      <vt:lpstr> Research data management </vt:lpstr>
      <vt:lpstr> Research data management </vt:lpstr>
      <vt:lpstr>ประสบการณ์ของผู้ใช้  User experience</vt:lpstr>
      <vt:lpstr>ประสบการณ์ของผู้ใช้  User experience</vt:lpstr>
      <vt:lpstr>ประสบการณ์ของผู้ใช้  User experience</vt:lpstr>
      <vt:lpstr>ประสบการณ์ของผู้ใช้  User experience</vt:lpstr>
      <vt:lpstr>ประสบการณ์ของผู้ใช้  User experience </vt:lpstr>
      <vt:lpstr>ผู้ใช้ในฐานะผู้สร้าง Content</vt:lpstr>
      <vt:lpstr>ผู้ใช้ในฐานะผู้สร้าง Content</vt:lpstr>
      <vt:lpstr>ผู้ใช้ในฐานะผู้สร้าง Content</vt:lpstr>
      <vt:lpstr>Rethinking library space  ปรับแนวคิดในการใช้พื้นที่ห้องสมุด</vt:lpstr>
      <vt:lpstr>Rethinking library space  ปรับแนวคิดในการใช้พื้นที่ห้องสมุด</vt:lpstr>
      <vt:lpstr>Rethinking library space  ปรับแนวคิดในการใช้พื้นที่ห้องสมุด</vt:lpstr>
      <vt:lpstr>Rethinking library space  ปรับแนวคิดในการใช้พื้นที่ห้องสมุด</vt:lpstr>
      <vt:lpstr>ความร่วมมือระหว่างสถาบัน  Cross Institution collaboration </vt:lpstr>
      <vt:lpstr>ความร่วมมือระหว่างสถาบัน  Cross Institution collaboration </vt:lpstr>
      <vt:lpstr>ความร่วมมือระหว่างสถาบัน  Cross Institution collaboration </vt:lpstr>
      <vt:lpstr>ความร่วมมือระหว่างสถาบัน  Cross Institution collaboration </vt:lpstr>
      <vt:lpstr> เปลี่ยนแปลงรูปแบบการทำงานของนักวิชาการ Evolving nature of the scholarly record </vt:lpstr>
      <vt:lpstr> เปลี่ยนแปลงรูปแบบการทำงานของนักวิชาการ Evolving nature of the scholarly record </vt:lpstr>
      <vt:lpstr> เปลี่ยนแปลงรูปแบบการทำงานของนักวิชาการ Evolving nature of the scholarly record </vt:lpstr>
      <vt:lpstr> การวิเคราะห์ข้อมูล และ Big Data Data analytics and Big Data  </vt:lpstr>
      <vt:lpstr> การวิเคราะห์ข้อมูล และ Big Data Data analytics and Big Data  </vt:lpstr>
      <vt:lpstr> การวิเคราะห์ข้อมูล และ Big Data Data analytics and Big Data  </vt:lpstr>
      <vt:lpstr> การวิเคราะห์ข้อมูล และ Big Data Data analytics and Big Data  </vt:lpstr>
      <vt:lpstr> การวิเคราะห์ข้อมูล และ Big Data Data analytics and Big Data  </vt:lpstr>
      <vt:lpstr> การวิเคราะห์ข้อมูล และ Big Data Data analytics and Big Data  </vt:lpstr>
      <vt:lpstr> การวิเคราะห์ข้อมูล และ Big Data Data analytics and Big Data  </vt:lpstr>
      <vt:lpstr> การวิเคราะห์ข้อมูล และ Big Data Data analytics and Big Data  </vt:lpstr>
      <vt:lpstr> การวิเคราะห์ข้อมูล และ Big Data Data analytics and Big Data  </vt:lpstr>
      <vt:lpstr> การวิเคราะห์ข้อมูล และ Big Data Data analytics and Big Data  </vt:lpstr>
      <vt:lpstr> การวิเคราะห์ข้อมูล และ Big Data Data analytics and Big Data  </vt:lpstr>
      <vt:lpstr> การวิเคราะห์ข้อมูล และ Big Data Data analytics and Big Data  </vt:lpstr>
      <vt:lpstr> การวิเคราะห์ข้อมูล และ Big Data Data analytics and Big Data  </vt:lpstr>
      <vt:lpstr> การวิเคราะห์ข้อมูล และ Big Data Data analytics and Big Data  </vt:lpstr>
      <vt:lpstr> การวิเคราะห์ข้อมูล และ Big Data Data analytics and Big Data  </vt:lpstr>
      <vt:lpstr>Application ต่างๆ สำหรับห้องสมุด</vt:lpstr>
      <vt:lpstr>Application ต่างๆ สำหรับห้องสมุด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เทคโนโลยีสารสนเทศกับการประยุกต์ในห้องสมุด</dc:title>
  <dc:creator>narumol_rue</dc:creator>
  <cp:lastModifiedBy>ASUS</cp:lastModifiedBy>
  <cp:revision>86</cp:revision>
  <dcterms:created xsi:type="dcterms:W3CDTF">2018-08-03T02:45:46Z</dcterms:created>
  <dcterms:modified xsi:type="dcterms:W3CDTF">2018-08-05T23:06:54Z</dcterms:modified>
</cp:coreProperties>
</file>