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52"/>
  </p:handoutMasterIdLst>
  <p:sldIdLst>
    <p:sldId id="256" r:id="rId2"/>
    <p:sldId id="257" r:id="rId3"/>
    <p:sldId id="258" r:id="rId4"/>
    <p:sldId id="259" r:id="rId5"/>
    <p:sldId id="311" r:id="rId6"/>
    <p:sldId id="260" r:id="rId7"/>
    <p:sldId id="312" r:id="rId8"/>
    <p:sldId id="313" r:id="rId9"/>
    <p:sldId id="314" r:id="rId10"/>
    <p:sldId id="264" r:id="rId11"/>
    <p:sldId id="266" r:id="rId12"/>
    <p:sldId id="265" r:id="rId13"/>
    <p:sldId id="267" r:id="rId14"/>
    <p:sldId id="268" r:id="rId15"/>
    <p:sldId id="269" r:id="rId16"/>
    <p:sldId id="270" r:id="rId17"/>
    <p:sldId id="271" r:id="rId18"/>
    <p:sldId id="277" r:id="rId19"/>
    <p:sldId id="278" r:id="rId20"/>
    <p:sldId id="279" r:id="rId21"/>
    <p:sldId id="301" r:id="rId22"/>
    <p:sldId id="280" r:id="rId23"/>
    <p:sldId id="281" r:id="rId24"/>
    <p:sldId id="282" r:id="rId25"/>
    <p:sldId id="283" r:id="rId26"/>
    <p:sldId id="284" r:id="rId27"/>
    <p:sldId id="285" r:id="rId28"/>
    <p:sldId id="286" r:id="rId29"/>
    <p:sldId id="302" r:id="rId30"/>
    <p:sldId id="287" r:id="rId31"/>
    <p:sldId id="288" r:id="rId32"/>
    <p:sldId id="303" r:id="rId33"/>
    <p:sldId id="289" r:id="rId34"/>
    <p:sldId id="316" r:id="rId35"/>
    <p:sldId id="290" r:id="rId36"/>
    <p:sldId id="291" r:id="rId37"/>
    <p:sldId id="292" r:id="rId38"/>
    <p:sldId id="304" r:id="rId39"/>
    <p:sldId id="293" r:id="rId40"/>
    <p:sldId id="306" r:id="rId41"/>
    <p:sldId id="307" r:id="rId42"/>
    <p:sldId id="315" r:id="rId43"/>
    <p:sldId id="294" r:id="rId44"/>
    <p:sldId id="308" r:id="rId45"/>
    <p:sldId id="295" r:id="rId46"/>
    <p:sldId id="296" r:id="rId47"/>
    <p:sldId id="309" r:id="rId48"/>
    <p:sldId id="310" r:id="rId49"/>
    <p:sldId id="299" r:id="rId50"/>
    <p:sldId id="300" r:id="rId51"/>
  </p:sldIdLst>
  <p:sldSz cx="12192000" cy="6858000"/>
  <p:notesSz cx="6889750" cy="9671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31" autoAdjust="0"/>
    <p:restoredTop sz="94660"/>
  </p:normalViewPr>
  <p:slideViewPr>
    <p:cSldViewPr snapToGrid="0">
      <p:cViewPr>
        <p:scale>
          <a:sx n="52" d="100"/>
          <a:sy n="52" d="100"/>
        </p:scale>
        <p:origin x="-204" y="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485232"/>
          </a:xfrm>
          <a:prstGeom prst="rect">
            <a:avLst/>
          </a:prstGeom>
        </p:spPr>
        <p:txBody>
          <a:bodyPr vert="horz" lIns="94631" tIns="47316" rIns="94631" bIns="47316" rtlCol="0"/>
          <a:lstStyle>
            <a:lvl1pPr algn="l">
              <a:defRPr sz="1200"/>
            </a:lvl1pPr>
          </a:lstStyle>
          <a:p>
            <a:endParaRPr lang="en-PH"/>
          </a:p>
        </p:txBody>
      </p:sp>
      <p:sp>
        <p:nvSpPr>
          <p:cNvPr id="3" name="Date Placeholder 2"/>
          <p:cNvSpPr>
            <a:spLocks noGrp="1"/>
          </p:cNvSpPr>
          <p:nvPr>
            <p:ph type="dt" sz="quarter" idx="1"/>
          </p:nvPr>
        </p:nvSpPr>
        <p:spPr>
          <a:xfrm>
            <a:off x="3902597" y="0"/>
            <a:ext cx="2985558" cy="485232"/>
          </a:xfrm>
          <a:prstGeom prst="rect">
            <a:avLst/>
          </a:prstGeom>
        </p:spPr>
        <p:txBody>
          <a:bodyPr vert="horz" lIns="94631" tIns="47316" rIns="94631" bIns="47316" rtlCol="0"/>
          <a:lstStyle>
            <a:lvl1pPr algn="r">
              <a:defRPr sz="1200"/>
            </a:lvl1pPr>
          </a:lstStyle>
          <a:p>
            <a:fld id="{D5896028-BCD9-412D-BD8D-6A3A6FDD41D2}" type="datetimeFigureOut">
              <a:rPr lang="en-PH" smtClean="0"/>
              <a:t>3/18/2019</a:t>
            </a:fld>
            <a:endParaRPr lang="en-PH"/>
          </a:p>
        </p:txBody>
      </p:sp>
      <p:sp>
        <p:nvSpPr>
          <p:cNvPr id="4" name="Footer Placeholder 3"/>
          <p:cNvSpPr>
            <a:spLocks noGrp="1"/>
          </p:cNvSpPr>
          <p:nvPr>
            <p:ph type="ftr" sz="quarter" idx="2"/>
          </p:nvPr>
        </p:nvSpPr>
        <p:spPr>
          <a:xfrm>
            <a:off x="0" y="9185820"/>
            <a:ext cx="2985558" cy="485231"/>
          </a:xfrm>
          <a:prstGeom prst="rect">
            <a:avLst/>
          </a:prstGeom>
        </p:spPr>
        <p:txBody>
          <a:bodyPr vert="horz" lIns="94631" tIns="47316" rIns="94631" bIns="47316" rtlCol="0" anchor="b"/>
          <a:lstStyle>
            <a:lvl1pPr algn="l">
              <a:defRPr sz="1200"/>
            </a:lvl1pPr>
          </a:lstStyle>
          <a:p>
            <a:endParaRPr lang="en-PH"/>
          </a:p>
        </p:txBody>
      </p:sp>
      <p:sp>
        <p:nvSpPr>
          <p:cNvPr id="5" name="Slide Number Placeholder 4"/>
          <p:cNvSpPr>
            <a:spLocks noGrp="1"/>
          </p:cNvSpPr>
          <p:nvPr>
            <p:ph type="sldNum" sz="quarter" idx="3"/>
          </p:nvPr>
        </p:nvSpPr>
        <p:spPr>
          <a:xfrm>
            <a:off x="3902597" y="9185820"/>
            <a:ext cx="2985558" cy="485231"/>
          </a:xfrm>
          <a:prstGeom prst="rect">
            <a:avLst/>
          </a:prstGeom>
        </p:spPr>
        <p:txBody>
          <a:bodyPr vert="horz" lIns="94631" tIns="47316" rIns="94631" bIns="47316" rtlCol="0" anchor="b"/>
          <a:lstStyle>
            <a:lvl1pPr algn="r">
              <a:defRPr sz="1200"/>
            </a:lvl1pPr>
          </a:lstStyle>
          <a:p>
            <a:fld id="{90A389E8-269C-4DD7-A851-2896F9D81F71}" type="slidenum">
              <a:rPr lang="en-PH" smtClean="0"/>
              <a:t>‹#›</a:t>
            </a:fld>
            <a:endParaRPr lang="en-PH"/>
          </a:p>
        </p:txBody>
      </p:sp>
    </p:spTree>
    <p:extLst>
      <p:ext uri="{BB962C8B-B14F-4D97-AF65-F5344CB8AC3E}">
        <p14:creationId xmlns:p14="http://schemas.microsoft.com/office/powerpoint/2010/main" val="27777521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P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H"/>
          </a:p>
        </p:txBody>
      </p:sp>
      <p:sp>
        <p:nvSpPr>
          <p:cNvPr id="4" name="Date Placeholder 3"/>
          <p:cNvSpPr>
            <a:spLocks noGrp="1"/>
          </p:cNvSpPr>
          <p:nvPr>
            <p:ph type="dt" sz="half" idx="10"/>
          </p:nvPr>
        </p:nvSpPr>
        <p:spPr/>
        <p:txBody>
          <a:bodyPr/>
          <a:lstStyle/>
          <a:p>
            <a:fld id="{9AF857C7-88CB-4103-B30D-3DE14E7D3BD8}" type="datetimeFigureOut">
              <a:rPr lang="en-PH" smtClean="0"/>
              <a:t>3/18/2019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1CE9E1A5-C14A-4A9C-ABE0-5F7E9AA88C88}" type="slidenum">
              <a:rPr lang="en-PH" smtClean="0"/>
              <a:t>‹#›</a:t>
            </a:fld>
            <a:endParaRPr lang="en-PH"/>
          </a:p>
        </p:txBody>
      </p:sp>
    </p:spTree>
    <p:extLst>
      <p:ext uri="{BB962C8B-B14F-4D97-AF65-F5344CB8AC3E}">
        <p14:creationId xmlns:p14="http://schemas.microsoft.com/office/powerpoint/2010/main" val="2327510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p:cNvSpPr>
            <a:spLocks noGrp="1"/>
          </p:cNvSpPr>
          <p:nvPr>
            <p:ph type="dt" sz="half" idx="10"/>
          </p:nvPr>
        </p:nvSpPr>
        <p:spPr/>
        <p:txBody>
          <a:bodyPr/>
          <a:lstStyle/>
          <a:p>
            <a:fld id="{9AF857C7-88CB-4103-B30D-3DE14E7D3BD8}" type="datetimeFigureOut">
              <a:rPr lang="en-PH" smtClean="0"/>
              <a:t>3/18/2019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1CE9E1A5-C14A-4A9C-ABE0-5F7E9AA88C88}" type="slidenum">
              <a:rPr lang="en-PH" smtClean="0"/>
              <a:t>‹#›</a:t>
            </a:fld>
            <a:endParaRPr lang="en-PH"/>
          </a:p>
        </p:txBody>
      </p:sp>
    </p:spTree>
    <p:extLst>
      <p:ext uri="{BB962C8B-B14F-4D97-AF65-F5344CB8AC3E}">
        <p14:creationId xmlns:p14="http://schemas.microsoft.com/office/powerpoint/2010/main" val="789624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P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p:cNvSpPr>
            <a:spLocks noGrp="1"/>
          </p:cNvSpPr>
          <p:nvPr>
            <p:ph type="dt" sz="half" idx="10"/>
          </p:nvPr>
        </p:nvSpPr>
        <p:spPr/>
        <p:txBody>
          <a:bodyPr/>
          <a:lstStyle/>
          <a:p>
            <a:fld id="{9AF857C7-88CB-4103-B30D-3DE14E7D3BD8}" type="datetimeFigureOut">
              <a:rPr lang="en-PH" smtClean="0"/>
              <a:t>3/18/2019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1CE9E1A5-C14A-4A9C-ABE0-5F7E9AA88C88}" type="slidenum">
              <a:rPr lang="en-PH" smtClean="0"/>
              <a:t>‹#›</a:t>
            </a:fld>
            <a:endParaRPr lang="en-PH"/>
          </a:p>
        </p:txBody>
      </p:sp>
    </p:spTree>
    <p:extLst>
      <p:ext uri="{BB962C8B-B14F-4D97-AF65-F5344CB8AC3E}">
        <p14:creationId xmlns:p14="http://schemas.microsoft.com/office/powerpoint/2010/main" val="1140847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p:cNvSpPr>
            <a:spLocks noGrp="1"/>
          </p:cNvSpPr>
          <p:nvPr>
            <p:ph type="dt" sz="half" idx="10"/>
          </p:nvPr>
        </p:nvSpPr>
        <p:spPr/>
        <p:txBody>
          <a:bodyPr/>
          <a:lstStyle/>
          <a:p>
            <a:fld id="{9AF857C7-88CB-4103-B30D-3DE14E7D3BD8}" type="datetimeFigureOut">
              <a:rPr lang="en-PH" smtClean="0"/>
              <a:t>3/18/2019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1CE9E1A5-C14A-4A9C-ABE0-5F7E9AA88C88}" type="slidenum">
              <a:rPr lang="en-PH" smtClean="0"/>
              <a:t>‹#›</a:t>
            </a:fld>
            <a:endParaRPr lang="en-PH"/>
          </a:p>
        </p:txBody>
      </p:sp>
    </p:spTree>
    <p:extLst>
      <p:ext uri="{BB962C8B-B14F-4D97-AF65-F5344CB8AC3E}">
        <p14:creationId xmlns:p14="http://schemas.microsoft.com/office/powerpoint/2010/main" val="29124628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AF857C7-88CB-4103-B30D-3DE14E7D3BD8}" type="datetimeFigureOut">
              <a:rPr lang="en-PH" smtClean="0"/>
              <a:t>3/18/2019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1CE9E1A5-C14A-4A9C-ABE0-5F7E9AA88C88}" type="slidenum">
              <a:rPr lang="en-PH" smtClean="0"/>
              <a:t>‹#›</a:t>
            </a:fld>
            <a:endParaRPr lang="en-PH"/>
          </a:p>
        </p:txBody>
      </p:sp>
    </p:spTree>
    <p:extLst>
      <p:ext uri="{BB962C8B-B14F-4D97-AF65-F5344CB8AC3E}">
        <p14:creationId xmlns:p14="http://schemas.microsoft.com/office/powerpoint/2010/main" val="966412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4"/>
          <p:cNvSpPr>
            <a:spLocks noGrp="1"/>
          </p:cNvSpPr>
          <p:nvPr>
            <p:ph type="dt" sz="half" idx="10"/>
          </p:nvPr>
        </p:nvSpPr>
        <p:spPr/>
        <p:txBody>
          <a:bodyPr/>
          <a:lstStyle/>
          <a:p>
            <a:fld id="{9AF857C7-88CB-4103-B30D-3DE14E7D3BD8}" type="datetimeFigureOut">
              <a:rPr lang="en-PH" smtClean="0"/>
              <a:t>3/18/2019</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1CE9E1A5-C14A-4A9C-ABE0-5F7E9AA88C88}" type="slidenum">
              <a:rPr lang="en-PH" smtClean="0"/>
              <a:t>‹#›</a:t>
            </a:fld>
            <a:endParaRPr lang="en-PH"/>
          </a:p>
        </p:txBody>
      </p:sp>
    </p:spTree>
    <p:extLst>
      <p:ext uri="{BB962C8B-B14F-4D97-AF65-F5344CB8AC3E}">
        <p14:creationId xmlns:p14="http://schemas.microsoft.com/office/powerpoint/2010/main" val="3332986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P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Date Placeholder 6"/>
          <p:cNvSpPr>
            <a:spLocks noGrp="1"/>
          </p:cNvSpPr>
          <p:nvPr>
            <p:ph type="dt" sz="half" idx="10"/>
          </p:nvPr>
        </p:nvSpPr>
        <p:spPr/>
        <p:txBody>
          <a:bodyPr/>
          <a:lstStyle/>
          <a:p>
            <a:fld id="{9AF857C7-88CB-4103-B30D-3DE14E7D3BD8}" type="datetimeFigureOut">
              <a:rPr lang="en-PH" smtClean="0"/>
              <a:t>3/18/2019</a:t>
            </a:fld>
            <a:endParaRPr lang="en-PH"/>
          </a:p>
        </p:txBody>
      </p:sp>
      <p:sp>
        <p:nvSpPr>
          <p:cNvPr id="8" name="Footer Placeholder 7"/>
          <p:cNvSpPr>
            <a:spLocks noGrp="1"/>
          </p:cNvSpPr>
          <p:nvPr>
            <p:ph type="ftr" sz="quarter" idx="11"/>
          </p:nvPr>
        </p:nvSpPr>
        <p:spPr/>
        <p:txBody>
          <a:bodyPr/>
          <a:lstStyle/>
          <a:p>
            <a:endParaRPr lang="en-PH"/>
          </a:p>
        </p:txBody>
      </p:sp>
      <p:sp>
        <p:nvSpPr>
          <p:cNvPr id="9" name="Slide Number Placeholder 8"/>
          <p:cNvSpPr>
            <a:spLocks noGrp="1"/>
          </p:cNvSpPr>
          <p:nvPr>
            <p:ph type="sldNum" sz="quarter" idx="12"/>
          </p:nvPr>
        </p:nvSpPr>
        <p:spPr/>
        <p:txBody>
          <a:bodyPr/>
          <a:lstStyle/>
          <a:p>
            <a:fld id="{1CE9E1A5-C14A-4A9C-ABE0-5F7E9AA88C88}" type="slidenum">
              <a:rPr lang="en-PH" smtClean="0"/>
              <a:t>‹#›</a:t>
            </a:fld>
            <a:endParaRPr lang="en-PH"/>
          </a:p>
        </p:txBody>
      </p:sp>
    </p:spTree>
    <p:extLst>
      <p:ext uri="{BB962C8B-B14F-4D97-AF65-F5344CB8AC3E}">
        <p14:creationId xmlns:p14="http://schemas.microsoft.com/office/powerpoint/2010/main" val="2882719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Date Placeholder 2"/>
          <p:cNvSpPr>
            <a:spLocks noGrp="1"/>
          </p:cNvSpPr>
          <p:nvPr>
            <p:ph type="dt" sz="half" idx="10"/>
          </p:nvPr>
        </p:nvSpPr>
        <p:spPr/>
        <p:txBody>
          <a:bodyPr/>
          <a:lstStyle/>
          <a:p>
            <a:fld id="{9AF857C7-88CB-4103-B30D-3DE14E7D3BD8}" type="datetimeFigureOut">
              <a:rPr lang="en-PH" smtClean="0"/>
              <a:t>3/18/2019</a:t>
            </a:fld>
            <a:endParaRPr lang="en-PH"/>
          </a:p>
        </p:txBody>
      </p:sp>
      <p:sp>
        <p:nvSpPr>
          <p:cNvPr id="4" name="Footer Placeholder 3"/>
          <p:cNvSpPr>
            <a:spLocks noGrp="1"/>
          </p:cNvSpPr>
          <p:nvPr>
            <p:ph type="ftr" sz="quarter" idx="11"/>
          </p:nvPr>
        </p:nvSpPr>
        <p:spPr/>
        <p:txBody>
          <a:bodyPr/>
          <a:lstStyle/>
          <a:p>
            <a:endParaRPr lang="en-PH"/>
          </a:p>
        </p:txBody>
      </p:sp>
      <p:sp>
        <p:nvSpPr>
          <p:cNvPr id="5" name="Slide Number Placeholder 4"/>
          <p:cNvSpPr>
            <a:spLocks noGrp="1"/>
          </p:cNvSpPr>
          <p:nvPr>
            <p:ph type="sldNum" sz="quarter" idx="12"/>
          </p:nvPr>
        </p:nvSpPr>
        <p:spPr/>
        <p:txBody>
          <a:bodyPr/>
          <a:lstStyle/>
          <a:p>
            <a:fld id="{1CE9E1A5-C14A-4A9C-ABE0-5F7E9AA88C88}" type="slidenum">
              <a:rPr lang="en-PH" smtClean="0"/>
              <a:t>‹#›</a:t>
            </a:fld>
            <a:endParaRPr lang="en-PH"/>
          </a:p>
        </p:txBody>
      </p:sp>
    </p:spTree>
    <p:extLst>
      <p:ext uri="{BB962C8B-B14F-4D97-AF65-F5344CB8AC3E}">
        <p14:creationId xmlns:p14="http://schemas.microsoft.com/office/powerpoint/2010/main" val="11858204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F857C7-88CB-4103-B30D-3DE14E7D3BD8}" type="datetimeFigureOut">
              <a:rPr lang="en-PH" smtClean="0"/>
              <a:t>3/18/2019</a:t>
            </a:fld>
            <a:endParaRPr lang="en-PH"/>
          </a:p>
        </p:txBody>
      </p:sp>
      <p:sp>
        <p:nvSpPr>
          <p:cNvPr id="3" name="Footer Placeholder 2"/>
          <p:cNvSpPr>
            <a:spLocks noGrp="1"/>
          </p:cNvSpPr>
          <p:nvPr>
            <p:ph type="ftr" sz="quarter" idx="11"/>
          </p:nvPr>
        </p:nvSpPr>
        <p:spPr/>
        <p:txBody>
          <a:bodyPr/>
          <a:lstStyle/>
          <a:p>
            <a:endParaRPr lang="en-PH"/>
          </a:p>
        </p:txBody>
      </p:sp>
      <p:sp>
        <p:nvSpPr>
          <p:cNvPr id="4" name="Slide Number Placeholder 3"/>
          <p:cNvSpPr>
            <a:spLocks noGrp="1"/>
          </p:cNvSpPr>
          <p:nvPr>
            <p:ph type="sldNum" sz="quarter" idx="12"/>
          </p:nvPr>
        </p:nvSpPr>
        <p:spPr/>
        <p:txBody>
          <a:bodyPr/>
          <a:lstStyle/>
          <a:p>
            <a:fld id="{1CE9E1A5-C14A-4A9C-ABE0-5F7E9AA88C88}" type="slidenum">
              <a:rPr lang="en-PH" smtClean="0"/>
              <a:t>‹#›</a:t>
            </a:fld>
            <a:endParaRPr lang="en-PH"/>
          </a:p>
        </p:txBody>
      </p:sp>
    </p:spTree>
    <p:extLst>
      <p:ext uri="{BB962C8B-B14F-4D97-AF65-F5344CB8AC3E}">
        <p14:creationId xmlns:p14="http://schemas.microsoft.com/office/powerpoint/2010/main" val="2675997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AF857C7-88CB-4103-B30D-3DE14E7D3BD8}" type="datetimeFigureOut">
              <a:rPr lang="en-PH" smtClean="0"/>
              <a:t>3/18/2019</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1CE9E1A5-C14A-4A9C-ABE0-5F7E9AA88C88}" type="slidenum">
              <a:rPr lang="en-PH" smtClean="0"/>
              <a:t>‹#›</a:t>
            </a:fld>
            <a:endParaRPr lang="en-PH"/>
          </a:p>
        </p:txBody>
      </p:sp>
    </p:spTree>
    <p:extLst>
      <p:ext uri="{BB962C8B-B14F-4D97-AF65-F5344CB8AC3E}">
        <p14:creationId xmlns:p14="http://schemas.microsoft.com/office/powerpoint/2010/main" val="691044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AF857C7-88CB-4103-B30D-3DE14E7D3BD8}" type="datetimeFigureOut">
              <a:rPr lang="en-PH" smtClean="0"/>
              <a:t>3/18/2019</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1CE9E1A5-C14A-4A9C-ABE0-5F7E9AA88C88}" type="slidenum">
              <a:rPr lang="en-PH" smtClean="0"/>
              <a:t>‹#›</a:t>
            </a:fld>
            <a:endParaRPr lang="en-PH"/>
          </a:p>
        </p:txBody>
      </p:sp>
    </p:spTree>
    <p:extLst>
      <p:ext uri="{BB962C8B-B14F-4D97-AF65-F5344CB8AC3E}">
        <p14:creationId xmlns:p14="http://schemas.microsoft.com/office/powerpoint/2010/main" val="1898363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F857C7-88CB-4103-B30D-3DE14E7D3BD8}" type="datetimeFigureOut">
              <a:rPr lang="en-PH" smtClean="0"/>
              <a:t>3/18/2019</a:t>
            </a:fld>
            <a:endParaRPr lang="en-P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E9E1A5-C14A-4A9C-ABE0-5F7E9AA88C88}" type="slidenum">
              <a:rPr lang="en-PH" smtClean="0"/>
              <a:t>‹#›</a:t>
            </a:fld>
            <a:endParaRPr lang="en-PH"/>
          </a:p>
        </p:txBody>
      </p:sp>
    </p:spTree>
    <p:extLst>
      <p:ext uri="{BB962C8B-B14F-4D97-AF65-F5344CB8AC3E}">
        <p14:creationId xmlns:p14="http://schemas.microsoft.com/office/powerpoint/2010/main" val="488880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3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4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4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4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4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4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4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4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4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00800" y="0"/>
            <a:ext cx="5791200" cy="7056162"/>
          </a:xfrm>
          <a:prstGeom prst="rect">
            <a:avLst/>
          </a:prstGeom>
          <a:solidFill>
            <a:schemeClr val="bg1"/>
          </a:solidFill>
        </p:spPr>
        <p:txBody>
          <a:bodyPr wrap="square">
            <a:spAutoFit/>
          </a:bodyPr>
          <a:lstStyle/>
          <a:p>
            <a:pPr algn="ctr">
              <a:lnSpc>
                <a:spcPct val="107000"/>
              </a:lnSpc>
              <a:spcAft>
                <a:spcPts val="800"/>
              </a:spcAft>
            </a:pPr>
            <a:r>
              <a:rPr lang="en-PH" sz="3200" b="1" dirty="0">
                <a:effectLst/>
                <a:latin typeface="Arial Rounded MT Bold" panose="020F0704030504030204" pitchFamily="34" charset="0"/>
                <a:ea typeface="Calibri" panose="020F0502020204030204" pitchFamily="34" charset="0"/>
                <a:cs typeface="Times New Roman" panose="02020603050405020304" pitchFamily="18" charset="0"/>
              </a:rPr>
              <a:t>OPEN CULTURE AND LIBRARIES IN THE PHILIPPINES: </a:t>
            </a:r>
          </a:p>
          <a:p>
            <a:pPr algn="ctr">
              <a:lnSpc>
                <a:spcPct val="107000"/>
              </a:lnSpc>
              <a:spcAft>
                <a:spcPts val="800"/>
              </a:spcAft>
            </a:pPr>
            <a:r>
              <a:rPr lang="en-PH" sz="3200" b="1" dirty="0">
                <a:effectLst/>
                <a:latin typeface="Arial Rounded MT Bold" panose="020F0704030504030204" pitchFamily="34" charset="0"/>
                <a:ea typeface="Calibri" panose="020F0502020204030204" pitchFamily="34" charset="0"/>
                <a:cs typeface="Times New Roman" panose="02020603050405020304" pitchFamily="18" charset="0"/>
              </a:rPr>
              <a:t>New Roles of Librarians in the Open Education Era</a:t>
            </a:r>
          </a:p>
          <a:p>
            <a:pPr algn="ctr">
              <a:lnSpc>
                <a:spcPct val="107000"/>
              </a:lnSpc>
              <a:spcAft>
                <a:spcPts val="0"/>
              </a:spcAft>
            </a:pPr>
            <a:endParaRPr lang="en-PH" dirty="0">
              <a:latin typeface="Arial" panose="020B0604020202020204" pitchFamily="34" charset="0"/>
              <a:ea typeface="Times New Roman" panose="02020603050405020304" pitchFamily="18" charset="0"/>
              <a:cs typeface="Times New Roman" panose="02020603050405020304" pitchFamily="18" charset="0"/>
            </a:endParaRPr>
          </a:p>
          <a:p>
            <a:pPr algn="ctr">
              <a:lnSpc>
                <a:spcPct val="107000"/>
              </a:lnSpc>
              <a:spcAft>
                <a:spcPts val="0"/>
              </a:spcAft>
            </a:pPr>
            <a:endParaRPr lang="en-PH" dirty="0">
              <a:latin typeface="Arial" panose="020B0604020202020204" pitchFamily="34" charset="0"/>
              <a:ea typeface="Times New Roman" panose="02020603050405020304" pitchFamily="18" charset="0"/>
              <a:cs typeface="Times New Roman" panose="02020603050405020304" pitchFamily="18" charset="0"/>
            </a:endParaRPr>
          </a:p>
          <a:p>
            <a:pPr algn="ctr">
              <a:lnSpc>
                <a:spcPct val="107000"/>
              </a:lnSpc>
              <a:spcAft>
                <a:spcPts val="0"/>
              </a:spcAft>
            </a:pPr>
            <a:r>
              <a:rPr lang="en-PH" b="1" dirty="0">
                <a:latin typeface="Arial" panose="020B0604020202020204" pitchFamily="34" charset="0"/>
                <a:ea typeface="Times New Roman" panose="02020603050405020304" pitchFamily="18" charset="0"/>
                <a:cs typeface="Times New Roman" panose="02020603050405020304" pitchFamily="18" charset="0"/>
              </a:rPr>
              <a:t>Emma M. Rey</a:t>
            </a:r>
            <a:endParaRPr lang="en-PH"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PH" dirty="0">
                <a:latin typeface="Arial" panose="020B0604020202020204" pitchFamily="34" charset="0"/>
                <a:ea typeface="Times New Roman" panose="02020603050405020304" pitchFamily="18" charset="0"/>
                <a:cs typeface="Times New Roman" panose="02020603050405020304" pitchFamily="18" charset="0"/>
              </a:rPr>
              <a:t>President</a:t>
            </a:r>
            <a:endParaRPr lang="en-PH"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PH" dirty="0">
                <a:latin typeface="Arial" panose="020B0604020202020204" pitchFamily="34" charset="0"/>
                <a:ea typeface="Times New Roman" panose="02020603050405020304" pitchFamily="18" charset="0"/>
                <a:cs typeface="Times New Roman" panose="02020603050405020304" pitchFamily="18" charset="0"/>
              </a:rPr>
              <a:t>Philippine Librarians Association, Inc.</a:t>
            </a:r>
            <a:endParaRPr lang="en-PH"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endParaRPr lang="en-PH" sz="3200" b="1" dirty="0">
              <a:effectLst/>
              <a:latin typeface="Arial Rounded MT Bold" panose="020F07040305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PH" sz="3200" b="1" dirty="0">
                <a:effectLst/>
                <a:latin typeface="Arial Rounded MT Bold" panose="020F0704030504030204" pitchFamily="34" charset="0"/>
                <a:ea typeface="Calibri" panose="020F0502020204030204" pitchFamily="34" charset="0"/>
                <a:cs typeface="Times New Roman" panose="02020603050405020304" pitchFamily="18" charset="0"/>
              </a:rPr>
              <a:t> </a:t>
            </a:r>
            <a:endParaRPr lang="en-PH" sz="3200" dirty="0">
              <a:effectLst/>
              <a:latin typeface="Arial Rounded MT Bold" panose="020F07040305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PH" sz="1400" dirty="0">
                <a:latin typeface="Arial" panose="020B0604020202020204" pitchFamily="34" charset="0"/>
                <a:ea typeface="Times New Roman" panose="02020603050405020304" pitchFamily="18" charset="0"/>
                <a:cs typeface="Times New Roman" panose="02020603050405020304" pitchFamily="18" charset="0"/>
              </a:rPr>
              <a:t>Presented at the Academic Conference on "New Library's Roles in the Open Education Era" at the Ambassador Hotel and at the National Library of Thailand in Bangkok.</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PH" sz="1400" dirty="0">
                <a:latin typeface="Arial" panose="020B0604020202020204" pitchFamily="34" charset="0"/>
                <a:ea typeface="Times New Roman" panose="02020603050405020304" pitchFamily="18" charset="0"/>
                <a:cs typeface="Times New Roman" panose="02020603050405020304" pitchFamily="18" charset="0"/>
              </a:rPr>
              <a:t> March 22, 2019</a:t>
            </a:r>
          </a:p>
          <a:p>
            <a:pPr algn="ctr">
              <a:lnSpc>
                <a:spcPct val="107000"/>
              </a:lnSpc>
              <a:spcAft>
                <a:spcPts val="0"/>
              </a:spcAft>
            </a:pPr>
            <a:endParaRPr lang="en-PH"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PH" sz="1400"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 </a:t>
            </a:r>
            <a:endParaRPr lang="en-PH"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8" name="Picture 4"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539345" cy="6964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97796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8545" y="129309"/>
            <a:ext cx="6280728" cy="646331"/>
          </a:xfrm>
          <a:prstGeom prst="rect">
            <a:avLst/>
          </a:prstGeom>
          <a:noFill/>
        </p:spPr>
        <p:txBody>
          <a:bodyPr wrap="square" rtlCol="0">
            <a:spAutoFit/>
          </a:bodyPr>
          <a:lstStyle/>
          <a:p>
            <a:r>
              <a:rPr lang="en-PH" sz="3600" b="1" dirty="0">
                <a:latin typeface="Arial Rounded MT Bold" panose="020F0704030504030204" pitchFamily="34" charset="0"/>
              </a:rPr>
              <a:t>The Licenses</a:t>
            </a:r>
          </a:p>
        </p:txBody>
      </p:sp>
      <p:pic>
        <p:nvPicPr>
          <p:cNvPr id="7172" name="Picture 4" descr="https://licensebuttons.net/l/by/3.0/88x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1849"/>
            <a:ext cx="4839856" cy="16548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52582" y="2816661"/>
            <a:ext cx="3205018" cy="1077218"/>
          </a:xfrm>
          <a:prstGeom prst="rect">
            <a:avLst/>
          </a:prstGeom>
          <a:noFill/>
        </p:spPr>
        <p:txBody>
          <a:bodyPr wrap="square" rtlCol="0">
            <a:spAutoFit/>
          </a:bodyPr>
          <a:lstStyle/>
          <a:p>
            <a:r>
              <a:rPr lang="en-PH" sz="3200" b="1" dirty="0">
                <a:latin typeface="Arial Rounded MT Bold" panose="020F0704030504030204" pitchFamily="34" charset="0"/>
              </a:rPr>
              <a:t>Attribution </a:t>
            </a:r>
            <a:br>
              <a:rPr lang="en-PH" sz="3200" b="1" dirty="0">
                <a:latin typeface="Arial Rounded MT Bold" panose="020F0704030504030204" pitchFamily="34" charset="0"/>
              </a:rPr>
            </a:br>
            <a:r>
              <a:rPr lang="en-PH" sz="3200" b="1" dirty="0">
                <a:latin typeface="Arial Rounded MT Bold" panose="020F0704030504030204" pitchFamily="34" charset="0"/>
              </a:rPr>
              <a:t>CC BY</a:t>
            </a:r>
            <a:endParaRPr lang="en-PH" sz="3200" dirty="0">
              <a:latin typeface="Arial Rounded MT Bold" panose="020F0704030504030204" pitchFamily="34" charset="0"/>
            </a:endParaRPr>
          </a:p>
        </p:txBody>
      </p:sp>
      <p:sp>
        <p:nvSpPr>
          <p:cNvPr id="6" name="TextBox 5"/>
          <p:cNvSpPr txBox="1"/>
          <p:nvPr/>
        </p:nvSpPr>
        <p:spPr>
          <a:xfrm>
            <a:off x="0" y="4174836"/>
            <a:ext cx="12192000" cy="2739211"/>
          </a:xfrm>
          <a:prstGeom prst="rect">
            <a:avLst/>
          </a:prstGeom>
          <a:noFill/>
        </p:spPr>
        <p:txBody>
          <a:bodyPr wrap="square" rtlCol="0">
            <a:spAutoFit/>
          </a:bodyPr>
          <a:lstStyle/>
          <a:p>
            <a:r>
              <a:rPr lang="en-PH" sz="3200" dirty="0">
                <a:latin typeface="Arial Rounded MT Bold" panose="020F0704030504030204" pitchFamily="34" charset="0"/>
              </a:rPr>
              <a:t>This license lets others distribute, remix, tweak, and build upon your work, even commercially, as long as they credit you for the original creation. This is the most accommodating of licenses offered. Recommended for maximum dissemination and use of licensed materials.</a:t>
            </a:r>
          </a:p>
          <a:p>
            <a:r>
              <a:rPr lang="en-PH" sz="1200" dirty="0">
                <a:latin typeface="Arial Rounded MT Bold" panose="020F0704030504030204" pitchFamily="34" charset="0"/>
              </a:rPr>
              <a:t>Retrieved from: https://creativecommons.org/licenses/</a:t>
            </a:r>
          </a:p>
        </p:txBody>
      </p:sp>
    </p:spTree>
    <p:extLst>
      <p:ext uri="{BB962C8B-B14F-4D97-AF65-F5344CB8AC3E}">
        <p14:creationId xmlns:p14="http://schemas.microsoft.com/office/powerpoint/2010/main" val="32681635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2539999"/>
            <a:ext cx="12191999" cy="4093428"/>
          </a:xfrm>
          <a:prstGeom prst="rect">
            <a:avLst/>
          </a:prstGeom>
        </p:spPr>
        <p:txBody>
          <a:bodyPr wrap="square">
            <a:spAutoFit/>
          </a:bodyPr>
          <a:lstStyle/>
          <a:p>
            <a:r>
              <a:rPr lang="en-PH" sz="2800" b="0" i="0" dirty="0">
                <a:solidFill>
                  <a:srgbClr val="464646"/>
                </a:solidFill>
                <a:effectLst/>
                <a:latin typeface="Arial Rounded MT Bold" panose="020F0704030504030204" pitchFamily="34" charset="0"/>
              </a:rPr>
              <a:t>This license lets others remix, tweak, and build upon your work even for commercial purposes, as long as they credit you and license their new creations under the identical terms. This license is often compared to “</a:t>
            </a:r>
            <a:r>
              <a:rPr lang="en-PH" sz="2800" b="0" i="0" dirty="0" err="1">
                <a:solidFill>
                  <a:srgbClr val="464646"/>
                </a:solidFill>
                <a:effectLst/>
                <a:latin typeface="Arial Rounded MT Bold" panose="020F0704030504030204" pitchFamily="34" charset="0"/>
              </a:rPr>
              <a:t>copyleft</a:t>
            </a:r>
            <a:r>
              <a:rPr lang="en-PH" sz="2800" b="0" i="0" dirty="0">
                <a:solidFill>
                  <a:srgbClr val="464646"/>
                </a:solidFill>
                <a:effectLst/>
                <a:latin typeface="Arial Rounded MT Bold" panose="020F0704030504030204" pitchFamily="34" charset="0"/>
              </a:rPr>
              <a:t>” free and open source software licenses. All new works based on yours will carry the same license, so any derivatives will also allow commercial use. This is the license used by Wikipedia, and is recommended for materials that would benefit from incorporating content from Wikipedia and similarly licensed projects.</a:t>
            </a:r>
          </a:p>
          <a:p>
            <a:endParaRPr lang="en-PH" sz="1200" dirty="0">
              <a:solidFill>
                <a:srgbClr val="464646"/>
              </a:solidFill>
              <a:latin typeface="Arial Rounded MT Bold" panose="020F0704030504030204" pitchFamily="34" charset="0"/>
            </a:endParaRPr>
          </a:p>
          <a:p>
            <a:endParaRPr lang="en-PH" sz="1200" dirty="0">
              <a:solidFill>
                <a:srgbClr val="464646"/>
              </a:solidFill>
              <a:latin typeface="Arial Rounded MT Bold" panose="020F0704030504030204" pitchFamily="34" charset="0"/>
            </a:endParaRPr>
          </a:p>
          <a:p>
            <a:r>
              <a:rPr lang="en-PH" sz="1200" dirty="0">
                <a:solidFill>
                  <a:srgbClr val="464646"/>
                </a:solidFill>
                <a:latin typeface="Arial Rounded MT Bold" panose="020F0704030504030204" pitchFamily="34" charset="0"/>
              </a:rPr>
              <a:t>Retrieved from: https://creativecommons.org/licenses/</a:t>
            </a:r>
            <a:endParaRPr lang="en-PH" sz="1200" dirty="0">
              <a:latin typeface="Arial Rounded MT Bold" panose="020F0704030504030204" pitchFamily="34" charset="0"/>
            </a:endParaRPr>
          </a:p>
        </p:txBody>
      </p:sp>
      <p:pic>
        <p:nvPicPr>
          <p:cNvPr id="9218" name="Picture 2" descr="https://licensebuttons.net/l/by-sa/3.0/88x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4535054" cy="154247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1542473"/>
            <a:ext cx="12192001" cy="1077218"/>
          </a:xfrm>
          <a:prstGeom prst="rect">
            <a:avLst/>
          </a:prstGeom>
          <a:noFill/>
        </p:spPr>
        <p:txBody>
          <a:bodyPr wrap="square" rtlCol="0">
            <a:spAutoFit/>
          </a:bodyPr>
          <a:lstStyle/>
          <a:p>
            <a:r>
              <a:rPr lang="en-PH" sz="3200" b="1" dirty="0">
                <a:latin typeface="Arial Rounded MT Bold" panose="020F0704030504030204" pitchFamily="34" charset="0"/>
              </a:rPr>
              <a:t>Attribution-</a:t>
            </a:r>
            <a:r>
              <a:rPr lang="en-PH" sz="3200" b="1" dirty="0" err="1">
                <a:latin typeface="Arial Rounded MT Bold" panose="020F0704030504030204" pitchFamily="34" charset="0"/>
              </a:rPr>
              <a:t>ShareAlike</a:t>
            </a:r>
            <a:r>
              <a:rPr lang="en-PH" sz="3200" b="1" dirty="0">
                <a:latin typeface="Arial Rounded MT Bold" panose="020F0704030504030204" pitchFamily="34" charset="0"/>
              </a:rPr>
              <a:t> </a:t>
            </a:r>
            <a:br>
              <a:rPr lang="en-PH" sz="3200" b="1" dirty="0">
                <a:latin typeface="Arial Rounded MT Bold" panose="020F0704030504030204" pitchFamily="34" charset="0"/>
              </a:rPr>
            </a:br>
            <a:r>
              <a:rPr lang="en-PH" sz="3200" b="1" dirty="0">
                <a:latin typeface="Arial Rounded MT Bold" panose="020F0704030504030204" pitchFamily="34" charset="0"/>
              </a:rPr>
              <a:t>CC BY-SA</a:t>
            </a:r>
            <a:endParaRPr lang="en-PH" sz="3200" dirty="0">
              <a:latin typeface="Arial Rounded MT Bold" panose="020F0704030504030204" pitchFamily="34" charset="0"/>
            </a:endParaRPr>
          </a:p>
        </p:txBody>
      </p:sp>
    </p:spTree>
    <p:extLst>
      <p:ext uri="{BB962C8B-B14F-4D97-AF65-F5344CB8AC3E}">
        <p14:creationId xmlns:p14="http://schemas.microsoft.com/office/powerpoint/2010/main" val="33949969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418" y="1708726"/>
            <a:ext cx="12136582" cy="1569660"/>
          </a:xfrm>
          <a:prstGeom prst="rect">
            <a:avLst/>
          </a:prstGeom>
          <a:noFill/>
        </p:spPr>
        <p:txBody>
          <a:bodyPr wrap="square" rtlCol="0">
            <a:spAutoFit/>
          </a:bodyPr>
          <a:lstStyle/>
          <a:p>
            <a:endParaRPr lang="en-PH" sz="3200" b="1" dirty="0">
              <a:latin typeface="Arial Rounded MT Bold" panose="020F0704030504030204" pitchFamily="34" charset="0"/>
            </a:endParaRPr>
          </a:p>
          <a:p>
            <a:r>
              <a:rPr lang="en-PH" sz="3200" b="1" dirty="0">
                <a:latin typeface="Arial Rounded MT Bold" panose="020F0704030504030204" pitchFamily="34" charset="0"/>
              </a:rPr>
              <a:t>Attribution-</a:t>
            </a:r>
            <a:r>
              <a:rPr lang="en-PH" sz="3200" b="1" dirty="0" err="1">
                <a:latin typeface="Arial Rounded MT Bold" panose="020F0704030504030204" pitchFamily="34" charset="0"/>
              </a:rPr>
              <a:t>NoDerivs</a:t>
            </a:r>
            <a:r>
              <a:rPr lang="en-PH" sz="3200" b="1" dirty="0">
                <a:latin typeface="Arial Rounded MT Bold" panose="020F0704030504030204" pitchFamily="34" charset="0"/>
              </a:rPr>
              <a:t> </a:t>
            </a:r>
            <a:br>
              <a:rPr lang="en-PH" sz="3200" b="1" dirty="0">
                <a:latin typeface="Arial Rounded MT Bold" panose="020F0704030504030204" pitchFamily="34" charset="0"/>
              </a:rPr>
            </a:br>
            <a:r>
              <a:rPr lang="en-PH" sz="3200" b="1" dirty="0">
                <a:latin typeface="Arial Rounded MT Bold" panose="020F0704030504030204" pitchFamily="34" charset="0"/>
              </a:rPr>
              <a:t>CC BY-ND</a:t>
            </a:r>
            <a:endParaRPr lang="en-PH" sz="3200" dirty="0">
              <a:latin typeface="Arial Rounded MT Bold" panose="020F0704030504030204" pitchFamily="34" charset="0"/>
            </a:endParaRPr>
          </a:p>
        </p:txBody>
      </p:sp>
      <p:sp>
        <p:nvSpPr>
          <p:cNvPr id="3" name="TextBox 2"/>
          <p:cNvSpPr txBox="1"/>
          <p:nvPr/>
        </p:nvSpPr>
        <p:spPr>
          <a:xfrm>
            <a:off x="55418" y="3048000"/>
            <a:ext cx="12136582" cy="2739211"/>
          </a:xfrm>
          <a:prstGeom prst="rect">
            <a:avLst/>
          </a:prstGeom>
          <a:noFill/>
        </p:spPr>
        <p:txBody>
          <a:bodyPr wrap="square" rtlCol="0">
            <a:spAutoFit/>
          </a:bodyPr>
          <a:lstStyle/>
          <a:p>
            <a:endParaRPr lang="en-PH" sz="3200" dirty="0">
              <a:latin typeface="Arial Rounded MT Bold" panose="020F0704030504030204" pitchFamily="34" charset="0"/>
            </a:endParaRPr>
          </a:p>
          <a:p>
            <a:r>
              <a:rPr lang="en-PH" sz="3200" dirty="0">
                <a:latin typeface="Arial Rounded MT Bold" panose="020F0704030504030204" pitchFamily="34" charset="0"/>
              </a:rPr>
              <a:t>This license lets others reuse the work for any purpose, including commercially; however, it cannot be shared with others in adapted form, and credit must be provided to you.</a:t>
            </a:r>
          </a:p>
          <a:p>
            <a:endParaRPr lang="en-PH" sz="3200" dirty="0">
              <a:latin typeface="Arial Rounded MT Bold" panose="020F0704030504030204" pitchFamily="34" charset="0"/>
            </a:endParaRPr>
          </a:p>
          <a:p>
            <a:r>
              <a:rPr lang="en-PH" sz="1200" dirty="0">
                <a:latin typeface="Arial Rounded MT Bold" panose="020F0704030504030204" pitchFamily="34" charset="0"/>
              </a:rPr>
              <a:t>Retrieved from: https://creativecommons.org/licenses/</a:t>
            </a:r>
          </a:p>
        </p:txBody>
      </p:sp>
      <p:pic>
        <p:nvPicPr>
          <p:cNvPr id="8198" name="Picture 6" descr="https://licensebuttons.net/l/by-nd/3.0/88x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53" y="157017"/>
            <a:ext cx="4895273" cy="2013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95658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licensebuttons.net/l/by-nc/3.0/88x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83" y="112857"/>
            <a:ext cx="5062972" cy="174365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1683" y="1856509"/>
            <a:ext cx="12110317" cy="1077218"/>
          </a:xfrm>
          <a:prstGeom prst="rect">
            <a:avLst/>
          </a:prstGeom>
          <a:noFill/>
        </p:spPr>
        <p:txBody>
          <a:bodyPr wrap="square" rtlCol="0">
            <a:spAutoFit/>
          </a:bodyPr>
          <a:lstStyle/>
          <a:p>
            <a:r>
              <a:rPr lang="en-PH" sz="3200" b="1" dirty="0">
                <a:latin typeface="Arial Rounded MT Bold" panose="020F0704030504030204" pitchFamily="34" charset="0"/>
              </a:rPr>
              <a:t>Attribution-</a:t>
            </a:r>
            <a:r>
              <a:rPr lang="en-PH" sz="3200" b="1" dirty="0" err="1">
                <a:latin typeface="Arial Rounded MT Bold" panose="020F0704030504030204" pitchFamily="34" charset="0"/>
              </a:rPr>
              <a:t>NonCommercial</a:t>
            </a:r>
            <a:r>
              <a:rPr lang="en-PH" sz="3200" b="1" dirty="0">
                <a:latin typeface="Arial Rounded MT Bold" panose="020F0704030504030204" pitchFamily="34" charset="0"/>
              </a:rPr>
              <a:t> </a:t>
            </a:r>
            <a:br>
              <a:rPr lang="en-PH" sz="3200" b="1" dirty="0">
                <a:latin typeface="Arial Rounded MT Bold" panose="020F0704030504030204" pitchFamily="34" charset="0"/>
              </a:rPr>
            </a:br>
            <a:r>
              <a:rPr lang="en-PH" sz="3200" b="1" dirty="0">
                <a:latin typeface="Arial Rounded MT Bold" panose="020F0704030504030204" pitchFamily="34" charset="0"/>
              </a:rPr>
              <a:t>CC BY-NC</a:t>
            </a:r>
            <a:endParaRPr lang="en-PH" sz="3200" dirty="0">
              <a:latin typeface="Arial Rounded MT Bold" panose="020F0704030504030204" pitchFamily="34" charset="0"/>
            </a:endParaRPr>
          </a:p>
        </p:txBody>
      </p:sp>
      <p:sp>
        <p:nvSpPr>
          <p:cNvPr id="3" name="TextBox 2"/>
          <p:cNvSpPr txBox="1"/>
          <p:nvPr/>
        </p:nvSpPr>
        <p:spPr>
          <a:xfrm>
            <a:off x="81683" y="3426691"/>
            <a:ext cx="12110317" cy="2739211"/>
          </a:xfrm>
          <a:prstGeom prst="rect">
            <a:avLst/>
          </a:prstGeom>
          <a:noFill/>
        </p:spPr>
        <p:txBody>
          <a:bodyPr wrap="square" rtlCol="0">
            <a:spAutoFit/>
          </a:bodyPr>
          <a:lstStyle/>
          <a:p>
            <a:r>
              <a:rPr lang="en-PH" sz="3200" dirty="0">
                <a:latin typeface="Arial Rounded MT Bold" panose="020F0704030504030204" pitchFamily="34" charset="0"/>
              </a:rPr>
              <a:t>This license lets others remix, tweak, and build upon your work non-commercially, and although their new works must also acknowledge you and be non-commercial, they don’t have to license their derivative works on the same terms.</a:t>
            </a:r>
          </a:p>
          <a:p>
            <a:endParaRPr lang="en-PH" sz="3200" dirty="0">
              <a:latin typeface="Arial Rounded MT Bold" panose="020F0704030504030204" pitchFamily="34" charset="0"/>
            </a:endParaRPr>
          </a:p>
          <a:p>
            <a:r>
              <a:rPr lang="en-PH" sz="1200" dirty="0">
                <a:latin typeface="Arial Rounded MT Bold" panose="020F0704030504030204" pitchFamily="34" charset="0"/>
              </a:rPr>
              <a:t>Retrieved from: https://creativecommons.org/licenses/</a:t>
            </a:r>
          </a:p>
        </p:txBody>
      </p:sp>
    </p:spTree>
    <p:extLst>
      <p:ext uri="{BB962C8B-B14F-4D97-AF65-F5344CB8AC3E}">
        <p14:creationId xmlns:p14="http://schemas.microsoft.com/office/powerpoint/2010/main" val="33798993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licensebuttons.net/l/by-nc-sa/3.0/88x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992" y="101600"/>
            <a:ext cx="5044499" cy="195810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10992" y="2253673"/>
            <a:ext cx="11981008" cy="1077218"/>
          </a:xfrm>
          <a:prstGeom prst="rect">
            <a:avLst/>
          </a:prstGeom>
          <a:noFill/>
        </p:spPr>
        <p:txBody>
          <a:bodyPr wrap="square" rtlCol="0">
            <a:spAutoFit/>
          </a:bodyPr>
          <a:lstStyle/>
          <a:p>
            <a:r>
              <a:rPr lang="en-PH" sz="3200" b="1" dirty="0">
                <a:latin typeface="Arial Rounded MT Bold" panose="020F0704030504030204" pitchFamily="34" charset="0"/>
              </a:rPr>
              <a:t>Attribution-</a:t>
            </a:r>
            <a:r>
              <a:rPr lang="en-PH" sz="3200" b="1" dirty="0" err="1">
                <a:latin typeface="Arial Rounded MT Bold" panose="020F0704030504030204" pitchFamily="34" charset="0"/>
              </a:rPr>
              <a:t>NonCommercial</a:t>
            </a:r>
            <a:r>
              <a:rPr lang="en-PH" sz="3200" b="1" dirty="0">
                <a:latin typeface="Arial Rounded MT Bold" panose="020F0704030504030204" pitchFamily="34" charset="0"/>
              </a:rPr>
              <a:t>-</a:t>
            </a:r>
            <a:r>
              <a:rPr lang="en-PH" sz="3200" b="1" dirty="0" err="1">
                <a:latin typeface="Arial Rounded MT Bold" panose="020F0704030504030204" pitchFamily="34" charset="0"/>
              </a:rPr>
              <a:t>ShareAlike</a:t>
            </a:r>
            <a:r>
              <a:rPr lang="en-PH" sz="3200" b="1" dirty="0">
                <a:latin typeface="Arial Rounded MT Bold" panose="020F0704030504030204" pitchFamily="34" charset="0"/>
              </a:rPr>
              <a:t> </a:t>
            </a:r>
            <a:br>
              <a:rPr lang="en-PH" sz="3200" b="1" dirty="0">
                <a:latin typeface="Arial Rounded MT Bold" panose="020F0704030504030204" pitchFamily="34" charset="0"/>
              </a:rPr>
            </a:br>
            <a:r>
              <a:rPr lang="en-PH" sz="3200" b="1" dirty="0">
                <a:latin typeface="Arial Rounded MT Bold" panose="020F0704030504030204" pitchFamily="34" charset="0"/>
              </a:rPr>
              <a:t>CC BY-NC-SA</a:t>
            </a:r>
            <a:endParaRPr lang="en-PH" sz="3200" dirty="0">
              <a:latin typeface="Arial Rounded MT Bold" panose="020F0704030504030204" pitchFamily="34" charset="0"/>
            </a:endParaRPr>
          </a:p>
        </p:txBody>
      </p:sp>
      <p:sp>
        <p:nvSpPr>
          <p:cNvPr id="3" name="TextBox 2"/>
          <p:cNvSpPr txBox="1"/>
          <p:nvPr/>
        </p:nvSpPr>
        <p:spPr>
          <a:xfrm>
            <a:off x="210992" y="3666836"/>
            <a:ext cx="11981008" cy="2246769"/>
          </a:xfrm>
          <a:prstGeom prst="rect">
            <a:avLst/>
          </a:prstGeom>
          <a:noFill/>
        </p:spPr>
        <p:txBody>
          <a:bodyPr wrap="square" rtlCol="0">
            <a:spAutoFit/>
          </a:bodyPr>
          <a:lstStyle/>
          <a:p>
            <a:r>
              <a:rPr lang="en-PH" sz="3200" dirty="0">
                <a:latin typeface="Arial Rounded MT Bold" panose="020F0704030504030204" pitchFamily="34" charset="0"/>
              </a:rPr>
              <a:t>This license lets others remix, tweak, and build upon your work non-commercially, as long as they credit you and license their new creations under the identical terms.</a:t>
            </a:r>
          </a:p>
          <a:p>
            <a:endParaRPr lang="en-PH" sz="3200" dirty="0">
              <a:latin typeface="Arial Rounded MT Bold" panose="020F0704030504030204" pitchFamily="34" charset="0"/>
            </a:endParaRPr>
          </a:p>
          <a:p>
            <a:r>
              <a:rPr lang="en-PH" sz="1200" dirty="0">
                <a:latin typeface="Arial Rounded MT Bold" panose="020F0704030504030204" pitchFamily="34" charset="0"/>
              </a:rPr>
              <a:t>Retrieved by: https://creativecommons.org/licenses/</a:t>
            </a:r>
          </a:p>
        </p:txBody>
      </p:sp>
    </p:spTree>
    <p:extLst>
      <p:ext uri="{BB962C8B-B14F-4D97-AF65-F5344CB8AC3E}">
        <p14:creationId xmlns:p14="http://schemas.microsoft.com/office/powerpoint/2010/main" val="11508206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licensebuttons.net/l/by-nc-nd/3.0/88x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01" y="260638"/>
            <a:ext cx="4822825" cy="203921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75491" y="2549236"/>
            <a:ext cx="12016509" cy="1077218"/>
          </a:xfrm>
          <a:prstGeom prst="rect">
            <a:avLst/>
          </a:prstGeom>
          <a:noFill/>
        </p:spPr>
        <p:txBody>
          <a:bodyPr wrap="square" rtlCol="0">
            <a:spAutoFit/>
          </a:bodyPr>
          <a:lstStyle/>
          <a:p>
            <a:r>
              <a:rPr lang="en-PH" sz="3200" b="1" dirty="0">
                <a:latin typeface="Arial Rounded MT Bold" panose="020F0704030504030204" pitchFamily="34" charset="0"/>
              </a:rPr>
              <a:t>Attribution-</a:t>
            </a:r>
            <a:r>
              <a:rPr lang="en-PH" sz="3200" b="1" dirty="0" err="1">
                <a:latin typeface="Arial Rounded MT Bold" panose="020F0704030504030204" pitchFamily="34" charset="0"/>
              </a:rPr>
              <a:t>NonCommercial</a:t>
            </a:r>
            <a:r>
              <a:rPr lang="en-PH" sz="3200" b="1" dirty="0">
                <a:latin typeface="Arial Rounded MT Bold" panose="020F0704030504030204" pitchFamily="34" charset="0"/>
              </a:rPr>
              <a:t>-</a:t>
            </a:r>
            <a:r>
              <a:rPr lang="en-PH" sz="3200" b="1" dirty="0" err="1">
                <a:latin typeface="Arial Rounded MT Bold" panose="020F0704030504030204" pitchFamily="34" charset="0"/>
              </a:rPr>
              <a:t>NoDerivs</a:t>
            </a:r>
            <a:r>
              <a:rPr lang="en-PH" sz="3200" b="1" dirty="0">
                <a:latin typeface="Arial Rounded MT Bold" panose="020F0704030504030204" pitchFamily="34" charset="0"/>
              </a:rPr>
              <a:t> </a:t>
            </a:r>
            <a:br>
              <a:rPr lang="en-PH" sz="3200" b="1" dirty="0">
                <a:latin typeface="Arial Rounded MT Bold" panose="020F0704030504030204" pitchFamily="34" charset="0"/>
              </a:rPr>
            </a:br>
            <a:r>
              <a:rPr lang="en-PH" sz="3200" b="1" dirty="0">
                <a:latin typeface="Arial Rounded MT Bold" panose="020F0704030504030204" pitchFamily="34" charset="0"/>
              </a:rPr>
              <a:t>CC BY-NC-ND</a:t>
            </a:r>
            <a:endParaRPr lang="en-PH" sz="3200" dirty="0">
              <a:latin typeface="Arial Rounded MT Bold" panose="020F0704030504030204" pitchFamily="34" charset="0"/>
            </a:endParaRPr>
          </a:p>
        </p:txBody>
      </p:sp>
      <p:sp>
        <p:nvSpPr>
          <p:cNvPr id="3" name="TextBox 2"/>
          <p:cNvSpPr txBox="1"/>
          <p:nvPr/>
        </p:nvSpPr>
        <p:spPr>
          <a:xfrm>
            <a:off x="137101" y="3953164"/>
            <a:ext cx="12054899" cy="3108543"/>
          </a:xfrm>
          <a:prstGeom prst="rect">
            <a:avLst/>
          </a:prstGeom>
          <a:noFill/>
        </p:spPr>
        <p:txBody>
          <a:bodyPr wrap="square" rtlCol="0">
            <a:spAutoFit/>
          </a:bodyPr>
          <a:lstStyle/>
          <a:p>
            <a:r>
              <a:rPr lang="en-PH" sz="3200" dirty="0">
                <a:latin typeface="Arial Rounded MT Bold" panose="020F0704030504030204" pitchFamily="34" charset="0"/>
              </a:rPr>
              <a:t>This license is the most restrictive of our six main licenses, only allowing others to download your works and share them with others as long as they credit you, but they can’t change them in any way or use them commercially.</a:t>
            </a:r>
          </a:p>
          <a:p>
            <a:endParaRPr lang="en-PH" sz="1200" dirty="0">
              <a:latin typeface="Arial Rounded MT Bold" panose="020F0704030504030204" pitchFamily="34" charset="0"/>
            </a:endParaRPr>
          </a:p>
          <a:p>
            <a:endParaRPr lang="en-PH" sz="1200" dirty="0">
              <a:latin typeface="Arial Rounded MT Bold" panose="020F0704030504030204" pitchFamily="34" charset="0"/>
            </a:endParaRPr>
          </a:p>
          <a:p>
            <a:r>
              <a:rPr lang="en-PH" sz="1200" dirty="0">
                <a:latin typeface="Arial Rounded MT Bold" panose="020F0704030504030204" pitchFamily="34" charset="0"/>
              </a:rPr>
              <a:t>Retrieved from: https://creativecommons.org/licenses/</a:t>
            </a:r>
          </a:p>
          <a:p>
            <a:endParaRPr lang="en-PH" sz="3200" dirty="0">
              <a:latin typeface="Arial Rounded MT Bold" panose="020F0704030504030204" pitchFamily="34" charset="0"/>
            </a:endParaRPr>
          </a:p>
        </p:txBody>
      </p:sp>
    </p:spTree>
    <p:extLst>
      <p:ext uri="{BB962C8B-B14F-4D97-AF65-F5344CB8AC3E}">
        <p14:creationId xmlns:p14="http://schemas.microsoft.com/office/powerpoint/2010/main" val="14191136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68655" y="0"/>
            <a:ext cx="5523344" cy="8058616"/>
          </a:xfrm>
          <a:prstGeom prst="rect">
            <a:avLst/>
          </a:prstGeom>
          <a:solidFill>
            <a:schemeClr val="bg1"/>
          </a:solidFill>
        </p:spPr>
        <p:txBody>
          <a:bodyPr wrap="square">
            <a:spAutoFit/>
          </a:bodyPr>
          <a:lstStyle/>
          <a:p>
            <a:pPr marR="177165">
              <a:spcBef>
                <a:spcPts val="500"/>
              </a:spcBef>
              <a:spcAft>
                <a:spcPts val="500"/>
              </a:spcAft>
            </a:pPr>
            <a:r>
              <a:rPr lang="en-PH" sz="3200" b="1" dirty="0">
                <a:latin typeface="Arial Rounded MT Bold" panose="020F0704030504030204" pitchFamily="34" charset="0"/>
                <a:ea typeface="Times New Roman" panose="02020603050405020304" pitchFamily="18" charset="0"/>
              </a:rPr>
              <a:t>Open Educational Resources in the Philippines</a:t>
            </a:r>
          </a:p>
          <a:p>
            <a:pPr marR="177165">
              <a:spcBef>
                <a:spcPts val="500"/>
              </a:spcBef>
              <a:spcAft>
                <a:spcPts val="500"/>
              </a:spcAft>
            </a:pPr>
            <a:endParaRPr lang="en-PH" sz="3200" b="1" dirty="0">
              <a:latin typeface="Arial Rounded MT Bold" panose="020F0704030504030204" pitchFamily="34" charset="0"/>
              <a:ea typeface="Times New Roman" panose="02020603050405020304" pitchFamily="18" charset="0"/>
            </a:endParaRPr>
          </a:p>
          <a:p>
            <a:pPr marR="177165">
              <a:spcBef>
                <a:spcPts val="500"/>
              </a:spcBef>
              <a:spcAft>
                <a:spcPts val="500"/>
              </a:spcAft>
            </a:pPr>
            <a:r>
              <a:rPr lang="en-PH" sz="2400" dirty="0" err="1">
                <a:latin typeface="Arial Rounded MT Bold" panose="020F0704030504030204" pitchFamily="34" charset="0"/>
              </a:rPr>
              <a:t>Arinto</a:t>
            </a:r>
            <a:r>
              <a:rPr lang="en-PH" sz="2400" dirty="0">
                <a:latin typeface="Arial Rounded MT Bold" panose="020F0704030504030204" pitchFamily="34" charset="0"/>
              </a:rPr>
              <a:t>, P. B. and  </a:t>
            </a:r>
            <a:r>
              <a:rPr lang="en-PH" sz="2400" dirty="0" err="1">
                <a:latin typeface="Arial Rounded MT Bold" panose="020F0704030504030204" pitchFamily="34" charset="0"/>
              </a:rPr>
              <a:t>Cantada</a:t>
            </a:r>
            <a:r>
              <a:rPr lang="en-PH" sz="2400" dirty="0">
                <a:latin typeface="Arial Rounded MT Bold" panose="020F0704030504030204" pitchFamily="34" charset="0"/>
              </a:rPr>
              <a:t>, R.  (2013). </a:t>
            </a:r>
            <a:r>
              <a:rPr lang="en-PH" sz="3200" dirty="0">
                <a:latin typeface="Arial Rounded MT Bold" panose="020F0704030504030204" pitchFamily="34" charset="0"/>
              </a:rPr>
              <a:t>OER in Philippine higher education: a preliminary study </a:t>
            </a:r>
          </a:p>
          <a:p>
            <a:pPr marR="177165">
              <a:spcBef>
                <a:spcPts val="500"/>
              </a:spcBef>
              <a:spcAft>
                <a:spcPts val="500"/>
              </a:spcAft>
            </a:pPr>
            <a:r>
              <a:rPr lang="en-PH" sz="2400" dirty="0">
                <a:latin typeface="Arial Rounded MT Bold" panose="020F0704030504030204" pitchFamily="34" charset="0"/>
              </a:rPr>
              <a:t>In </a:t>
            </a:r>
            <a:r>
              <a:rPr lang="en-PH" sz="2400" dirty="0" err="1">
                <a:latin typeface="Arial Rounded MT Bold" panose="020F0704030504030204" pitchFamily="34" charset="0"/>
              </a:rPr>
              <a:t>Dharanajan</a:t>
            </a:r>
            <a:r>
              <a:rPr lang="en-PH" sz="2400" dirty="0">
                <a:latin typeface="Arial Rounded MT Bold" panose="020F0704030504030204" pitchFamily="34" charset="0"/>
              </a:rPr>
              <a:t>, G. and Porter, D. (Eds.). F. M. Last Editor (Ed.),  </a:t>
            </a:r>
            <a:r>
              <a:rPr lang="en-PH" sz="2400" i="1" dirty="0">
                <a:latin typeface="Arial Rounded MT Bold" panose="020F0704030504030204" pitchFamily="34" charset="0"/>
              </a:rPr>
              <a:t>Open educational resources: an Asian perspective</a:t>
            </a:r>
            <a:r>
              <a:rPr lang="en-PH" sz="2400" dirty="0">
                <a:latin typeface="Arial Rounded MT Bold" panose="020F0704030504030204" pitchFamily="34" charset="0"/>
              </a:rPr>
              <a:t> (pp. 143-156). Vancouver, B.C: Commonwealth of Learning.</a:t>
            </a:r>
          </a:p>
          <a:p>
            <a:pPr marR="177165">
              <a:spcBef>
                <a:spcPts val="500"/>
              </a:spcBef>
              <a:spcAft>
                <a:spcPts val="500"/>
              </a:spcAft>
            </a:pPr>
            <a:r>
              <a:rPr lang="en-PH" sz="2800" i="1" dirty="0">
                <a:latin typeface="Arial Rounded MT Bold" panose="020F0704030504030204" pitchFamily="34" charset="0"/>
              </a:rPr>
              <a:t> </a:t>
            </a:r>
            <a:endParaRPr lang="en-PH" sz="2800" dirty="0">
              <a:latin typeface="Arial Rounded MT Bold" panose="020F0704030504030204" pitchFamily="34" charset="0"/>
            </a:endParaRPr>
          </a:p>
          <a:p>
            <a:pPr marR="177165">
              <a:spcBef>
                <a:spcPts val="500"/>
              </a:spcBef>
              <a:spcAft>
                <a:spcPts val="500"/>
              </a:spcAft>
            </a:pPr>
            <a:endParaRPr lang="en-PH" sz="3200" b="1" dirty="0">
              <a:latin typeface="Arial Rounded MT Bold" panose="020F0704030504030204" pitchFamily="34" charset="0"/>
              <a:ea typeface="Times New Roman" panose="02020603050405020304" pitchFamily="18" charset="0"/>
            </a:endParaRPr>
          </a:p>
        </p:txBody>
      </p:sp>
      <p:pic>
        <p:nvPicPr>
          <p:cNvPr id="14340" name="Picture 4" descr="Image result for oPEN EDUCATIONAL RESOURCES: AN aSIAN pERSPECTIV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65947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56528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6650182" cy="5756704"/>
          </a:xfrm>
          <a:prstGeom prst="rect">
            <a:avLst/>
          </a:prstGeom>
        </p:spPr>
        <p:txBody>
          <a:bodyPr wrap="square">
            <a:spAutoFit/>
          </a:bodyPr>
          <a:lstStyle/>
          <a:p>
            <a:pPr marR="177165">
              <a:spcBef>
                <a:spcPts val="500"/>
              </a:spcBef>
              <a:spcAft>
                <a:spcPts val="500"/>
              </a:spcAft>
            </a:pPr>
            <a:endParaRPr lang="en-PH" sz="2800" b="1" dirty="0">
              <a:latin typeface="Arial Rounded MT Bold" panose="020F0704030504030204" pitchFamily="34" charset="0"/>
              <a:ea typeface="Times New Roman" panose="02020603050405020304" pitchFamily="18" charset="0"/>
            </a:endParaRPr>
          </a:p>
          <a:p>
            <a:pPr marR="177165" lvl="1">
              <a:spcBef>
                <a:spcPts val="500"/>
              </a:spcBef>
              <a:spcAft>
                <a:spcPts val="500"/>
              </a:spcAft>
            </a:pPr>
            <a:r>
              <a:rPr lang="en-PH" sz="2800" b="1" dirty="0">
                <a:latin typeface="Arial Rounded MT Bold" panose="020F0704030504030204" pitchFamily="34" charset="0"/>
                <a:ea typeface="Times New Roman" panose="02020603050405020304" pitchFamily="18" charset="0"/>
              </a:rPr>
              <a:t>THE SURVEY  </a:t>
            </a:r>
          </a:p>
          <a:p>
            <a:pPr marR="9525" algn="just">
              <a:lnSpc>
                <a:spcPct val="107000"/>
              </a:lnSpc>
              <a:spcAft>
                <a:spcPts val="10"/>
              </a:spcAft>
            </a:pPr>
            <a:r>
              <a:rPr lang="en-PH" sz="2800" dirty="0">
                <a:latin typeface="Arial Rounded MT Bold" panose="020F0704030504030204" pitchFamily="34" charset="0"/>
                <a:ea typeface="Calibri" panose="020F0502020204030204" pitchFamily="34" charset="0"/>
                <a:cs typeface="Times New Roman" panose="02020603050405020304" pitchFamily="18" charset="0"/>
              </a:rPr>
              <a:t> </a:t>
            </a:r>
          </a:p>
          <a:p>
            <a:pPr marL="914400" marR="9525" lvl="1" indent="-457200" algn="just">
              <a:lnSpc>
                <a:spcPct val="107000"/>
              </a:lnSpc>
              <a:spcAft>
                <a:spcPts val="10"/>
              </a:spcAft>
              <a:buFont typeface="Arial" panose="020B0604020202020204" pitchFamily="34" charset="0"/>
              <a:buChar char="•"/>
            </a:pPr>
            <a:r>
              <a:rPr lang="en-PH" sz="2800" dirty="0">
                <a:latin typeface="Arial Rounded MT Bold" panose="020F0704030504030204" pitchFamily="34" charset="0"/>
                <a:ea typeface="Calibri" panose="020F0502020204030204" pitchFamily="34" charset="0"/>
                <a:cs typeface="Times New Roman" panose="02020603050405020304" pitchFamily="18" charset="0"/>
              </a:rPr>
              <a:t>42 faculty of Philippine HEIs</a:t>
            </a:r>
          </a:p>
          <a:p>
            <a:pPr marR="9525" algn="just">
              <a:lnSpc>
                <a:spcPct val="107000"/>
              </a:lnSpc>
              <a:spcAft>
                <a:spcPts val="10"/>
              </a:spcAft>
            </a:pPr>
            <a:endParaRPr lang="en-PH" sz="2800" dirty="0">
              <a:latin typeface="Arial Rounded MT Bold" panose="020F0704030504030204" pitchFamily="34" charset="0"/>
              <a:ea typeface="Calibri" panose="020F0502020204030204" pitchFamily="34" charset="0"/>
              <a:cs typeface="Times New Roman" panose="02020603050405020304" pitchFamily="18" charset="0"/>
            </a:endParaRPr>
          </a:p>
          <a:p>
            <a:pPr marL="914400" marR="9525" lvl="1" indent="-457200" algn="just">
              <a:lnSpc>
                <a:spcPct val="107000"/>
              </a:lnSpc>
              <a:spcAft>
                <a:spcPts val="10"/>
              </a:spcAft>
              <a:buFont typeface="Wingdings" panose="05000000000000000000" pitchFamily="2" charset="2"/>
              <a:buChar char="ü"/>
            </a:pPr>
            <a:r>
              <a:rPr lang="en-PH" sz="2800" dirty="0">
                <a:latin typeface="Arial Rounded MT Bold" panose="020F0704030504030204" pitchFamily="34" charset="0"/>
                <a:ea typeface="Calibri" panose="020F0502020204030204" pitchFamily="34" charset="0"/>
                <a:cs typeface="Times New Roman" panose="02020603050405020304" pitchFamily="18" charset="0"/>
              </a:rPr>
              <a:t>UPOU (7)</a:t>
            </a:r>
          </a:p>
          <a:p>
            <a:pPr marL="914400" marR="9525" lvl="1" indent="-457200">
              <a:lnSpc>
                <a:spcPct val="107000"/>
              </a:lnSpc>
              <a:spcAft>
                <a:spcPts val="10"/>
              </a:spcAft>
              <a:buFont typeface="Wingdings" panose="05000000000000000000" pitchFamily="2" charset="2"/>
              <a:buChar char="ü"/>
            </a:pPr>
            <a:r>
              <a:rPr lang="en-PH" sz="2800" dirty="0">
                <a:latin typeface="Arial Rounded MT Bold" panose="020F0704030504030204" pitchFamily="34" charset="0"/>
                <a:ea typeface="Calibri" panose="020F0502020204030204" pitchFamily="34" charset="0"/>
                <a:cs typeface="Times New Roman" panose="02020603050405020304" pitchFamily="18" charset="0"/>
              </a:rPr>
              <a:t>Mindanao State University-</a:t>
            </a:r>
            <a:r>
              <a:rPr lang="en-PH" sz="2800" dirty="0" err="1">
                <a:latin typeface="Arial Rounded MT Bold" panose="020F0704030504030204" pitchFamily="34" charset="0"/>
                <a:ea typeface="Calibri" panose="020F0502020204030204" pitchFamily="34" charset="0"/>
                <a:cs typeface="Times New Roman" panose="02020603050405020304" pitchFamily="18" charset="0"/>
              </a:rPr>
              <a:t>Iligan</a:t>
            </a:r>
            <a:r>
              <a:rPr lang="en-PH" sz="2800" dirty="0">
                <a:latin typeface="Arial Rounded MT Bold" panose="020F0704030504030204" pitchFamily="34" charset="0"/>
                <a:ea typeface="Calibri" panose="020F0502020204030204" pitchFamily="34" charset="0"/>
                <a:cs typeface="Times New Roman" panose="02020603050405020304" pitchFamily="18" charset="0"/>
              </a:rPr>
              <a:t> Institute of Technology (6)</a:t>
            </a:r>
          </a:p>
          <a:p>
            <a:pPr marL="914400" marR="9525" lvl="1" indent="-457200" algn="just">
              <a:lnSpc>
                <a:spcPct val="107000"/>
              </a:lnSpc>
              <a:spcAft>
                <a:spcPts val="10"/>
              </a:spcAft>
              <a:buFont typeface="Wingdings" panose="05000000000000000000" pitchFamily="2" charset="2"/>
              <a:buChar char="ü"/>
            </a:pPr>
            <a:r>
              <a:rPr lang="en-PH" sz="2800" dirty="0">
                <a:latin typeface="Arial Rounded MT Bold" panose="020F0704030504030204" pitchFamily="34" charset="0"/>
                <a:ea typeface="Calibri" panose="020F0502020204030204" pitchFamily="34" charset="0"/>
                <a:cs typeface="Times New Roman" panose="02020603050405020304" pitchFamily="18" charset="0"/>
              </a:rPr>
              <a:t>UP Los </a:t>
            </a:r>
            <a:r>
              <a:rPr lang="en-PH" sz="2800" dirty="0" err="1">
                <a:latin typeface="Arial Rounded MT Bold" panose="020F0704030504030204" pitchFamily="34" charset="0"/>
                <a:ea typeface="Calibri" panose="020F0502020204030204" pitchFamily="34" charset="0"/>
                <a:cs typeface="Times New Roman" panose="02020603050405020304" pitchFamily="18" charset="0"/>
              </a:rPr>
              <a:t>Baños</a:t>
            </a:r>
            <a:r>
              <a:rPr lang="en-PH" sz="2800" dirty="0">
                <a:latin typeface="Arial Rounded MT Bold" panose="020F0704030504030204" pitchFamily="34" charset="0"/>
                <a:ea typeface="Calibri" panose="020F0502020204030204" pitchFamily="34" charset="0"/>
                <a:cs typeface="Times New Roman" panose="02020603050405020304" pitchFamily="18" charset="0"/>
              </a:rPr>
              <a:t> (6)</a:t>
            </a:r>
          </a:p>
          <a:p>
            <a:pPr marL="914400" marR="9525" lvl="1" indent="-457200">
              <a:lnSpc>
                <a:spcPct val="107000"/>
              </a:lnSpc>
              <a:spcAft>
                <a:spcPts val="10"/>
              </a:spcAft>
              <a:buFont typeface="Wingdings" panose="05000000000000000000" pitchFamily="2" charset="2"/>
              <a:buChar char="ü"/>
            </a:pPr>
            <a:r>
              <a:rPr lang="en-PH" sz="2800" dirty="0">
                <a:latin typeface="Arial Rounded MT Bold" panose="020F0704030504030204" pitchFamily="34" charset="0"/>
                <a:ea typeface="Calibri" panose="020F0502020204030204" pitchFamily="34" charset="0"/>
                <a:cs typeface="Times New Roman" panose="02020603050405020304" pitchFamily="18" charset="0"/>
              </a:rPr>
              <a:t>University of Santo Tomas (2) </a:t>
            </a:r>
          </a:p>
          <a:p>
            <a:pPr marL="914400" marR="9525" lvl="1" indent="-457200" algn="just">
              <a:lnSpc>
                <a:spcPct val="107000"/>
              </a:lnSpc>
              <a:spcAft>
                <a:spcPts val="10"/>
              </a:spcAft>
              <a:buFont typeface="Wingdings" panose="05000000000000000000" pitchFamily="2" charset="2"/>
              <a:buChar char="ü"/>
            </a:pPr>
            <a:r>
              <a:rPr lang="en-PH" sz="2800" dirty="0">
                <a:latin typeface="Arial Rounded MT Bold" panose="020F0704030504030204" pitchFamily="34" charset="0"/>
                <a:ea typeface="Calibri" panose="020F0502020204030204" pitchFamily="34" charset="0"/>
                <a:cs typeface="Times New Roman" panose="02020603050405020304" pitchFamily="18" charset="0"/>
              </a:rPr>
              <a:t>UP Cebu College (2).  </a:t>
            </a:r>
            <a:endParaRPr lang="en-PH" sz="2800" dirty="0">
              <a:effectLst/>
              <a:latin typeface="Arial Rounded MT Bold" panose="020F0704030504030204" pitchFamily="34" charset="0"/>
              <a:ea typeface="Calibri" panose="020F0502020204030204" pitchFamily="34" charset="0"/>
              <a:cs typeface="Times New Roman" panose="02020603050405020304" pitchFamily="18" charset="0"/>
            </a:endParaRPr>
          </a:p>
          <a:p>
            <a:pPr marR="9525" algn="just">
              <a:lnSpc>
                <a:spcPct val="107000"/>
              </a:lnSpc>
              <a:spcAft>
                <a:spcPts val="10"/>
              </a:spcAft>
            </a:pPr>
            <a:r>
              <a:rPr lang="en-PH" sz="2800" dirty="0">
                <a:latin typeface="Arial Rounded MT Bold" panose="020F0704030504030204" pitchFamily="34" charset="0"/>
                <a:ea typeface="Calibri" panose="020F0502020204030204" pitchFamily="34" charset="0"/>
                <a:cs typeface="Times New Roman" panose="02020603050405020304" pitchFamily="18" charset="0"/>
              </a:rPr>
              <a:t> </a:t>
            </a:r>
            <a:endParaRPr lang="en-PH" sz="2800" dirty="0">
              <a:effectLst/>
              <a:latin typeface="Arial Rounded MT Bold" panose="020F0704030504030204" pitchFamily="34" charset="0"/>
              <a:ea typeface="Calibri" panose="020F0502020204030204" pitchFamily="34" charset="0"/>
              <a:cs typeface="Times New Roman" panose="02020603050405020304" pitchFamily="18" charset="0"/>
            </a:endParaRPr>
          </a:p>
        </p:txBody>
      </p:sp>
      <p:sp>
        <p:nvSpPr>
          <p:cNvPr id="3" name="AutoShape 2" descr="Image result for university of the philippin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15366" name="Picture 6" descr="Image result for university of the philippines OPEN UNIVERS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2257" y="160337"/>
            <a:ext cx="2892424" cy="1842511"/>
          </a:xfrm>
          <a:prstGeom prst="rect">
            <a:avLst/>
          </a:prstGeom>
          <a:noFill/>
          <a:extLst>
            <a:ext uri="{909E8E84-426E-40DD-AFC4-6F175D3DCCD1}">
              <a14:hiddenFill xmlns:a14="http://schemas.microsoft.com/office/drawing/2010/main">
                <a:solidFill>
                  <a:srgbClr val="FFFFFF"/>
                </a:solidFill>
              </a14:hiddenFill>
            </a:ext>
          </a:extLst>
        </p:spPr>
      </p:pic>
      <p:pic>
        <p:nvPicPr>
          <p:cNvPr id="15368" name="Picture 8" descr="Image result for mindanao state university iligan institute of technolog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8283" y="2002848"/>
            <a:ext cx="2244437" cy="2351088"/>
          </a:xfrm>
          <a:prstGeom prst="rect">
            <a:avLst/>
          </a:prstGeom>
          <a:noFill/>
          <a:extLst>
            <a:ext uri="{909E8E84-426E-40DD-AFC4-6F175D3DCCD1}">
              <a14:hiddenFill xmlns:a14="http://schemas.microsoft.com/office/drawing/2010/main">
                <a:solidFill>
                  <a:srgbClr val="FFFFFF"/>
                </a:solidFill>
              </a14:hiddenFill>
            </a:ext>
          </a:extLst>
        </p:spPr>
      </p:pic>
      <p:pic>
        <p:nvPicPr>
          <p:cNvPr id="15370"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85218" y="160337"/>
            <a:ext cx="2046720" cy="2116427"/>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12" descr="Image result for up cebu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
        <p:nvSpPr>
          <p:cNvPr id="5" name="AutoShape 14" descr="Image result for up cebu log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15376" name="Picture 16" descr="No photo description availabl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885218" y="2420649"/>
            <a:ext cx="2198254" cy="2073131"/>
          </a:xfrm>
          <a:prstGeom prst="rect">
            <a:avLst/>
          </a:prstGeom>
          <a:noFill/>
          <a:extLst>
            <a:ext uri="{909E8E84-426E-40DD-AFC4-6F175D3DCCD1}">
              <a14:hiddenFill xmlns:a14="http://schemas.microsoft.com/office/drawing/2010/main">
                <a:solidFill>
                  <a:srgbClr val="FFFFFF"/>
                </a:solidFill>
              </a14:hiddenFill>
            </a:ext>
          </a:extLst>
        </p:spPr>
      </p:pic>
      <p:pic>
        <p:nvPicPr>
          <p:cNvPr id="15378" name="Picture 18" descr="Image result for uNIVERSITY OF sANTO tOMAS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10764" y="4185084"/>
            <a:ext cx="2865582" cy="2507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31066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511557" cy="7614007"/>
          </a:xfrm>
          <a:prstGeom prst="rect">
            <a:avLst/>
          </a:prstGeom>
          <a:solidFill>
            <a:schemeClr val="bg1"/>
          </a:solidFill>
        </p:spPr>
        <p:txBody>
          <a:bodyPr wrap="square" rtlCol="0">
            <a:spAutoFit/>
          </a:bodyPr>
          <a:lstStyle/>
          <a:p>
            <a:pPr marR="5715" lvl="1">
              <a:lnSpc>
                <a:spcPct val="107000"/>
              </a:lnSpc>
              <a:spcBef>
                <a:spcPts val="200"/>
              </a:spcBef>
            </a:pPr>
            <a:r>
              <a:rPr lang="en-PH" sz="3200" b="1" dirty="0">
                <a:latin typeface="Arial Black" panose="020B0A04020102020204" pitchFamily="34" charset="0"/>
                <a:ea typeface="Times New Roman" panose="02020603050405020304" pitchFamily="18" charset="0"/>
                <a:cs typeface="Times New Roman" panose="02020603050405020304" pitchFamily="18" charset="0"/>
              </a:rPr>
              <a:t>On the Use of OER by the Respondents</a:t>
            </a:r>
          </a:p>
          <a:p>
            <a:pPr>
              <a:lnSpc>
                <a:spcPct val="107000"/>
              </a:lnSpc>
              <a:spcAft>
                <a:spcPts val="800"/>
              </a:spcAft>
            </a:pPr>
            <a:r>
              <a:rPr lang="en-PH" sz="2800" dirty="0">
                <a:latin typeface="Arial Black" panose="020B0A04020102020204" pitchFamily="34" charset="0"/>
                <a:ea typeface="Calibri" panose="020F0502020204030204" pitchFamily="34" charset="0"/>
                <a:cs typeface="Times New Roman" panose="02020603050405020304" pitchFamily="18" charset="0"/>
              </a:rPr>
              <a:t> </a:t>
            </a:r>
          </a:p>
          <a:p>
            <a:pPr marL="914400" marR="9525" lvl="1" indent="-457200">
              <a:lnSpc>
                <a:spcPct val="107000"/>
              </a:lnSpc>
              <a:buFont typeface="Wingdings" panose="05000000000000000000" pitchFamily="2" charset="2"/>
              <a:buChar char="§"/>
            </a:pPr>
            <a:r>
              <a:rPr lang="en-PH" sz="2800" dirty="0">
                <a:latin typeface="Arial Black" panose="020B0A04020102020204" pitchFamily="34" charset="0"/>
                <a:ea typeface="Calibri" panose="020F0502020204030204" pitchFamily="34" charset="0"/>
                <a:cs typeface="Times New Roman" panose="02020603050405020304" pitchFamily="18" charset="0"/>
              </a:rPr>
              <a:t>Of the 42 respondents: </a:t>
            </a:r>
          </a:p>
          <a:p>
            <a:pPr marR="9525" lvl="0">
              <a:lnSpc>
                <a:spcPct val="107000"/>
              </a:lnSpc>
              <a:spcAft>
                <a:spcPts val="0"/>
              </a:spcAft>
            </a:pPr>
            <a:endParaRPr lang="en-PH" sz="2800" dirty="0">
              <a:latin typeface="Arial Black" panose="020B0A04020102020204" pitchFamily="34" charset="0"/>
              <a:ea typeface="Calibri" panose="020F0502020204030204" pitchFamily="34" charset="0"/>
              <a:cs typeface="Times New Roman" panose="02020603050405020304" pitchFamily="18" charset="0"/>
            </a:endParaRPr>
          </a:p>
          <a:p>
            <a:pPr marL="914400" marR="9525" lvl="1" indent="-457200">
              <a:lnSpc>
                <a:spcPct val="107000"/>
              </a:lnSpc>
              <a:buFont typeface="Wingdings" panose="05000000000000000000" pitchFamily="2" charset="2"/>
              <a:buChar char="ü"/>
            </a:pPr>
            <a:r>
              <a:rPr lang="en-PH" sz="2800" dirty="0">
                <a:latin typeface="Arial Black" panose="020B0A04020102020204" pitchFamily="34" charset="0"/>
                <a:ea typeface="Calibri" panose="020F0502020204030204" pitchFamily="34" charset="0"/>
                <a:cs typeface="Times New Roman" panose="02020603050405020304" pitchFamily="18" charset="0"/>
              </a:rPr>
              <a:t>35 have access to digital resources</a:t>
            </a:r>
          </a:p>
          <a:p>
            <a:pPr marL="914400" marR="9525" lvl="1" indent="-457200">
              <a:lnSpc>
                <a:spcPct val="107000"/>
              </a:lnSpc>
              <a:buFont typeface="Wingdings" panose="05000000000000000000" pitchFamily="2" charset="2"/>
              <a:buChar char="ü"/>
            </a:pPr>
            <a:r>
              <a:rPr lang="en-PH" sz="2800" dirty="0">
                <a:latin typeface="Arial Black" panose="020B0A04020102020204" pitchFamily="34" charset="0"/>
                <a:ea typeface="Calibri" panose="020F0502020204030204" pitchFamily="34" charset="0"/>
                <a:cs typeface="Times New Roman" panose="02020603050405020304" pitchFamily="18" charset="0"/>
              </a:rPr>
              <a:t>20 have used OER from other academics in their teaching </a:t>
            </a:r>
          </a:p>
          <a:p>
            <a:pPr marL="914400" marR="9525" lvl="1" indent="-457200">
              <a:lnSpc>
                <a:spcPct val="107000"/>
              </a:lnSpc>
              <a:buFont typeface="Wingdings" panose="05000000000000000000" pitchFamily="2" charset="2"/>
              <a:buChar char="ü"/>
            </a:pPr>
            <a:r>
              <a:rPr lang="en-PH" sz="2800" dirty="0">
                <a:latin typeface="Arial Black" panose="020B0A04020102020204" pitchFamily="34" charset="0"/>
                <a:ea typeface="Calibri" panose="020F0502020204030204" pitchFamily="34" charset="0"/>
                <a:cs typeface="Times New Roman" panose="02020603050405020304" pitchFamily="18" charset="0"/>
              </a:rPr>
              <a:t>22 intend to do so in the future </a:t>
            </a:r>
          </a:p>
          <a:p>
            <a:pPr marR="9525" lvl="1">
              <a:lnSpc>
                <a:spcPct val="107000"/>
              </a:lnSpc>
            </a:pPr>
            <a:endParaRPr lang="en-PH" sz="2800" dirty="0">
              <a:latin typeface="Arial Black" panose="020B0A04020102020204" pitchFamily="34" charset="0"/>
              <a:ea typeface="Calibri" panose="020F0502020204030204" pitchFamily="34" charset="0"/>
              <a:cs typeface="Times New Roman" panose="02020603050405020304" pitchFamily="18" charset="0"/>
            </a:endParaRPr>
          </a:p>
          <a:p>
            <a:pPr marL="914400" marR="9525" lvl="1" indent="-457200">
              <a:lnSpc>
                <a:spcPct val="107000"/>
              </a:lnSpc>
              <a:buFont typeface="Wingdings" panose="05000000000000000000" pitchFamily="2" charset="2"/>
              <a:buChar char="§"/>
            </a:pPr>
            <a:r>
              <a:rPr lang="en-PH" sz="2800" dirty="0">
                <a:latin typeface="Arial Black" panose="020B0A04020102020204" pitchFamily="34" charset="0"/>
                <a:ea typeface="Calibri" panose="020F0502020204030204" pitchFamily="34" charset="0"/>
                <a:cs typeface="Times New Roman" panose="02020603050405020304" pitchFamily="18" charset="0"/>
              </a:rPr>
              <a:t>Most common use of digital resources</a:t>
            </a:r>
          </a:p>
          <a:p>
            <a:pPr marR="9525" lvl="1">
              <a:lnSpc>
                <a:spcPct val="107000"/>
              </a:lnSpc>
            </a:pPr>
            <a:endParaRPr lang="en-PH" sz="2800" dirty="0">
              <a:latin typeface="Arial Black" panose="020B0A04020102020204" pitchFamily="34" charset="0"/>
              <a:ea typeface="Calibri" panose="020F0502020204030204" pitchFamily="34" charset="0"/>
              <a:cs typeface="Times New Roman" panose="02020603050405020304" pitchFamily="18" charset="0"/>
            </a:endParaRPr>
          </a:p>
          <a:p>
            <a:pPr marL="914400" marR="9525" lvl="1" indent="-457200">
              <a:lnSpc>
                <a:spcPct val="107000"/>
              </a:lnSpc>
              <a:buFont typeface="Wingdings" panose="05000000000000000000" pitchFamily="2" charset="2"/>
              <a:buChar char="ü"/>
            </a:pPr>
            <a:r>
              <a:rPr lang="en-PH" sz="2800" dirty="0">
                <a:latin typeface="Arial Black" panose="020B0A04020102020204" pitchFamily="34" charset="0"/>
                <a:ea typeface="Calibri" panose="020F0502020204030204" pitchFamily="34" charset="0"/>
                <a:cs typeface="Times New Roman" panose="02020603050405020304" pitchFamily="18" charset="0"/>
              </a:rPr>
              <a:t>lectures and class presentations (64%)</a:t>
            </a:r>
          </a:p>
          <a:p>
            <a:pPr marL="914400" marR="9525" lvl="1" indent="-457200">
              <a:lnSpc>
                <a:spcPct val="107000"/>
              </a:lnSpc>
              <a:buFont typeface="Wingdings" panose="05000000000000000000" pitchFamily="2" charset="2"/>
              <a:buChar char="ü"/>
            </a:pPr>
            <a:r>
              <a:rPr lang="en-PH" sz="2800" dirty="0">
                <a:latin typeface="Arial Black" panose="020B0A04020102020204" pitchFamily="34" charset="0"/>
                <a:ea typeface="Calibri" panose="020F0502020204030204" pitchFamily="34" charset="0"/>
                <a:cs typeface="Times New Roman" panose="02020603050405020304" pitchFamily="18" charset="0"/>
              </a:rPr>
              <a:t>as resources for student research projects or problem-based learning assignments (50%)</a:t>
            </a:r>
          </a:p>
          <a:p>
            <a:pPr marL="914400" marR="9525" lvl="1" indent="-457200">
              <a:lnSpc>
                <a:spcPct val="107000"/>
              </a:lnSpc>
              <a:buFont typeface="Wingdings" panose="05000000000000000000" pitchFamily="2" charset="2"/>
              <a:buChar char="ü"/>
            </a:pPr>
            <a:endParaRPr lang="en-PH" sz="2800" dirty="0">
              <a:solidFill>
                <a:schemeClr val="bg1"/>
              </a:solidFill>
              <a:latin typeface="Arial" panose="020B0604020202020204" pitchFamily="34" charset="0"/>
              <a:ea typeface="Calibri" panose="020F0502020204030204" pitchFamily="34" charset="0"/>
              <a:cs typeface="Times New Roman" panose="02020603050405020304" pitchFamily="18" charset="0"/>
            </a:endParaRPr>
          </a:p>
          <a:p>
            <a:pPr marR="9525" lvl="1">
              <a:lnSpc>
                <a:spcPct val="107000"/>
              </a:lnSpc>
            </a:pPr>
            <a:r>
              <a:rPr lang="en-PH" sz="2800" dirty="0">
                <a:solidFill>
                  <a:schemeClr val="bg1"/>
                </a:solidFill>
                <a:latin typeface="Arial" panose="020B0604020202020204" pitchFamily="34" charset="0"/>
                <a:ea typeface="Calibri" panose="020F0502020204030204" pitchFamily="34" charset="0"/>
                <a:cs typeface="Times New Roman" panose="02020603050405020304" pitchFamily="18" charset="0"/>
              </a:rPr>
              <a:t> </a:t>
            </a: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167343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8095550"/>
          </a:xfrm>
          <a:prstGeom prst="rect">
            <a:avLst/>
          </a:prstGeom>
          <a:solidFill>
            <a:schemeClr val="bg1"/>
          </a:solidFill>
        </p:spPr>
        <p:txBody>
          <a:bodyPr wrap="square" rtlCol="0">
            <a:spAutoFit/>
          </a:bodyPr>
          <a:lstStyle/>
          <a:p>
            <a:pPr marR="5715" lvl="1">
              <a:lnSpc>
                <a:spcPct val="107000"/>
              </a:lnSpc>
              <a:spcBef>
                <a:spcPts val="200"/>
              </a:spcBef>
            </a:pPr>
            <a:r>
              <a:rPr lang="en-PH" sz="2400" b="1" dirty="0">
                <a:latin typeface="Arial Black" panose="020B0A04020102020204" pitchFamily="34" charset="0"/>
                <a:ea typeface="Times New Roman" panose="02020603050405020304" pitchFamily="18" charset="0"/>
                <a:cs typeface="Times New Roman" panose="02020603050405020304" pitchFamily="18" charset="0"/>
              </a:rPr>
              <a:t>On the Use of OER by the Respondents (</a:t>
            </a:r>
            <a:r>
              <a:rPr lang="en-PH" sz="2400" b="1" dirty="0" err="1">
                <a:latin typeface="Arial Black" panose="020B0A04020102020204" pitchFamily="34" charset="0"/>
                <a:ea typeface="Times New Roman" panose="02020603050405020304" pitchFamily="18" charset="0"/>
                <a:cs typeface="Times New Roman" panose="02020603050405020304" pitchFamily="18" charset="0"/>
              </a:rPr>
              <a:t>Con’t</a:t>
            </a:r>
            <a:r>
              <a:rPr lang="en-PH" sz="2400" b="1" dirty="0">
                <a:latin typeface="Arial Black" panose="020B0A04020102020204" pitchFamily="34" charset="0"/>
                <a:ea typeface="Times New Roman" panose="02020603050405020304" pitchFamily="18" charset="0"/>
                <a:cs typeface="Times New Roman" panose="02020603050405020304" pitchFamily="18" charset="0"/>
              </a:rPr>
              <a:t>)</a:t>
            </a:r>
          </a:p>
          <a:p>
            <a:pPr marR="5715" lvl="1">
              <a:lnSpc>
                <a:spcPct val="107000"/>
              </a:lnSpc>
              <a:spcBef>
                <a:spcPts val="200"/>
              </a:spcBef>
            </a:pPr>
            <a:endParaRPr lang="en-PH" sz="2400" b="1" dirty="0">
              <a:latin typeface="Arial Black" panose="020B0A04020102020204" pitchFamily="34" charset="0"/>
              <a:ea typeface="Times New Roman" panose="02020603050405020304" pitchFamily="18" charset="0"/>
              <a:cs typeface="Times New Roman" panose="02020603050405020304" pitchFamily="18" charset="0"/>
            </a:endParaRPr>
          </a:p>
          <a:p>
            <a:pPr marL="914400" marR="9525" lvl="1" indent="-457200">
              <a:lnSpc>
                <a:spcPct val="118000"/>
              </a:lnSpc>
              <a:spcAft>
                <a:spcPts val="450"/>
              </a:spcAft>
              <a:buFont typeface="Wingdings" panose="05000000000000000000" pitchFamily="2" charset="2"/>
              <a:buChar char="§"/>
            </a:pPr>
            <a:r>
              <a:rPr lang="en-PH" sz="2800" dirty="0">
                <a:latin typeface="Arial Black" panose="020B0A04020102020204" pitchFamily="34" charset="0"/>
                <a:ea typeface="Calibri" panose="020F0502020204030204" pitchFamily="34" charset="0"/>
                <a:cs typeface="Times New Roman" panose="02020603050405020304" pitchFamily="18" charset="0"/>
              </a:rPr>
              <a:t>  Reasons for use digital resources in their teaching: </a:t>
            </a:r>
          </a:p>
          <a:p>
            <a:pPr marL="1371600" marR="9525" lvl="2" indent="-457200">
              <a:lnSpc>
                <a:spcPct val="118000"/>
              </a:lnSpc>
              <a:spcAft>
                <a:spcPts val="450"/>
              </a:spcAft>
              <a:buFont typeface="Wingdings" panose="05000000000000000000" pitchFamily="2" charset="2"/>
              <a:buChar char="ü"/>
            </a:pPr>
            <a:r>
              <a:rPr lang="en-PH" sz="2800" dirty="0">
                <a:latin typeface="Arial Black" panose="020B0A04020102020204" pitchFamily="34" charset="0"/>
                <a:ea typeface="Calibri" panose="020F0502020204030204" pitchFamily="34" charset="0"/>
                <a:cs typeface="Times New Roman" panose="02020603050405020304" pitchFamily="18" charset="0"/>
              </a:rPr>
              <a:t>to let students know the most up-to-date developments about a subject (81%)</a:t>
            </a:r>
          </a:p>
          <a:p>
            <a:pPr marL="1371600" marR="9525" lvl="2" indent="-457200">
              <a:lnSpc>
                <a:spcPct val="118000"/>
              </a:lnSpc>
              <a:spcAft>
                <a:spcPts val="450"/>
              </a:spcAft>
              <a:buFont typeface="Wingdings" panose="05000000000000000000" pitchFamily="2" charset="2"/>
              <a:buChar char="ü"/>
            </a:pPr>
            <a:r>
              <a:rPr lang="en-PH" sz="2800" dirty="0">
                <a:latin typeface="Arial Black" panose="020B0A04020102020204" pitchFamily="34" charset="0"/>
                <a:ea typeface="Calibri" panose="020F0502020204030204" pitchFamily="34" charset="0"/>
                <a:cs typeface="Times New Roman" panose="02020603050405020304" pitchFamily="18" charset="0"/>
              </a:rPr>
              <a:t>to provide access to resources that are </a:t>
            </a:r>
            <a:r>
              <a:rPr lang="en-PH" sz="2800" i="1" dirty="0">
                <a:latin typeface="Arial Black" panose="020B0A04020102020204" pitchFamily="34" charset="0"/>
                <a:ea typeface="Times New Roman" panose="02020603050405020304" pitchFamily="18" charset="0"/>
                <a:cs typeface="Times New Roman" panose="02020603050405020304" pitchFamily="18" charset="0"/>
              </a:rPr>
              <a:t>not</a:t>
            </a:r>
            <a:r>
              <a:rPr lang="en-PH" sz="2800" dirty="0">
                <a:latin typeface="Arial Black" panose="020B0A04020102020204" pitchFamily="34" charset="0"/>
                <a:ea typeface="Calibri" panose="020F0502020204030204" pitchFamily="34" charset="0"/>
                <a:cs typeface="Times New Roman" panose="02020603050405020304" pitchFamily="18" charset="0"/>
              </a:rPr>
              <a:t> available in their institution (81%)</a:t>
            </a:r>
          </a:p>
          <a:p>
            <a:pPr marL="1371600" marR="9525" lvl="2" indent="-457200">
              <a:lnSpc>
                <a:spcPct val="118000"/>
              </a:lnSpc>
              <a:spcAft>
                <a:spcPts val="450"/>
              </a:spcAft>
              <a:buFont typeface="Wingdings" panose="05000000000000000000" pitchFamily="2" charset="2"/>
              <a:buChar char="ü"/>
            </a:pPr>
            <a:r>
              <a:rPr lang="en-PH" sz="2800" dirty="0">
                <a:latin typeface="Arial Black" panose="020B0A04020102020204" pitchFamily="34" charset="0"/>
                <a:ea typeface="Calibri" panose="020F0502020204030204" pitchFamily="34" charset="0"/>
                <a:cs typeface="Times New Roman" panose="02020603050405020304" pitchFamily="18" charset="0"/>
              </a:rPr>
              <a:t>to improve their students’ learning (81%)</a:t>
            </a:r>
          </a:p>
          <a:p>
            <a:pPr marL="914400" marR="9525" lvl="1" indent="-457200">
              <a:lnSpc>
                <a:spcPct val="118000"/>
              </a:lnSpc>
              <a:spcAft>
                <a:spcPts val="450"/>
              </a:spcAft>
              <a:buFont typeface="Wingdings" panose="05000000000000000000" pitchFamily="2" charset="2"/>
              <a:buChar char="§"/>
            </a:pPr>
            <a:r>
              <a:rPr lang="en-PH" sz="2800" dirty="0">
                <a:latin typeface="Arial Black" panose="020B0A04020102020204" pitchFamily="34" charset="0"/>
                <a:ea typeface="Calibri" panose="020F0502020204030204" pitchFamily="34" charset="0"/>
                <a:cs typeface="Times New Roman" panose="02020603050405020304" pitchFamily="18" charset="0"/>
              </a:rPr>
              <a:t>Most often used types of digital resources:</a:t>
            </a:r>
          </a:p>
          <a:p>
            <a:pPr marL="1371600" marR="9525" lvl="2" indent="-457200">
              <a:lnSpc>
                <a:spcPct val="118000"/>
              </a:lnSpc>
              <a:spcAft>
                <a:spcPts val="450"/>
              </a:spcAft>
              <a:buFont typeface="Wingdings" panose="05000000000000000000" pitchFamily="2" charset="2"/>
              <a:buChar char="ü"/>
            </a:pPr>
            <a:r>
              <a:rPr lang="en-PH" sz="2800" dirty="0">
                <a:latin typeface="Arial Black" panose="020B0A04020102020204" pitchFamily="34" charset="0"/>
                <a:ea typeface="Calibri" panose="020F0502020204030204" pitchFamily="34" charset="0"/>
                <a:cs typeface="Times New Roman" panose="02020603050405020304" pitchFamily="18" charset="0"/>
              </a:rPr>
              <a:t>images (76 %)</a:t>
            </a:r>
          </a:p>
          <a:p>
            <a:pPr marL="1371600" marR="9525" lvl="2" indent="-457200">
              <a:lnSpc>
                <a:spcPct val="118000"/>
              </a:lnSpc>
              <a:spcAft>
                <a:spcPts val="450"/>
              </a:spcAft>
              <a:buFont typeface="Wingdings" panose="05000000000000000000" pitchFamily="2" charset="2"/>
              <a:buChar char="ü"/>
            </a:pPr>
            <a:r>
              <a:rPr lang="en-PH" sz="2800" dirty="0">
                <a:latin typeface="Arial Black" panose="020B0A04020102020204" pitchFamily="34" charset="0"/>
                <a:ea typeface="Calibri" panose="020F0502020204030204" pitchFamily="34" charset="0"/>
                <a:cs typeface="Times New Roman" panose="02020603050405020304" pitchFamily="18" charset="0"/>
              </a:rPr>
              <a:t>digital readers (67 %)</a:t>
            </a:r>
          </a:p>
          <a:p>
            <a:pPr marL="1371600" marR="9525" lvl="2" indent="-457200">
              <a:lnSpc>
                <a:spcPct val="118000"/>
              </a:lnSpc>
              <a:spcAft>
                <a:spcPts val="450"/>
              </a:spcAft>
              <a:buFont typeface="Wingdings" panose="05000000000000000000" pitchFamily="2" charset="2"/>
              <a:buChar char="ü"/>
            </a:pPr>
            <a:r>
              <a:rPr lang="en-PH" sz="2800" dirty="0">
                <a:latin typeface="Arial Black" panose="020B0A04020102020204" pitchFamily="34" charset="0"/>
                <a:ea typeface="Calibri" panose="020F0502020204030204" pitchFamily="34" charset="0"/>
                <a:cs typeface="Times New Roman" panose="02020603050405020304" pitchFamily="18" charset="0"/>
              </a:rPr>
              <a:t>online reference resources (64 %)</a:t>
            </a:r>
          </a:p>
          <a:p>
            <a:pPr marR="9525" lvl="1">
              <a:lnSpc>
                <a:spcPct val="118000"/>
              </a:lnSpc>
              <a:spcAft>
                <a:spcPts val="450"/>
              </a:spcAft>
            </a:pPr>
            <a:endParaRPr lang="en-PH" sz="2800" dirty="0">
              <a:solidFill>
                <a:schemeClr val="bg1"/>
              </a:solidFill>
              <a:latin typeface="Arial" panose="020B0604020202020204" pitchFamily="34" charset="0"/>
              <a:ea typeface="Calibri" panose="020F0502020204030204" pitchFamily="34" charset="0"/>
              <a:cs typeface="Times New Roman" panose="02020603050405020304" pitchFamily="18" charset="0"/>
            </a:endParaRPr>
          </a:p>
          <a:p>
            <a:pPr marR="9525" lvl="1">
              <a:lnSpc>
                <a:spcPct val="118000"/>
              </a:lnSpc>
              <a:spcAft>
                <a:spcPts val="450"/>
              </a:spcAft>
            </a:pP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40265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63417"/>
          </a:xfrm>
          <a:prstGeom prst="rect">
            <a:avLst/>
          </a:prstGeom>
          <a:solidFill>
            <a:schemeClr val="bg1"/>
          </a:solidFill>
        </p:spPr>
        <p:txBody>
          <a:bodyPr wrap="square">
            <a:spAutoFit/>
          </a:bodyPr>
          <a:lstStyle/>
          <a:p>
            <a:pPr algn="just">
              <a:lnSpc>
                <a:spcPts val="1560"/>
              </a:lnSpc>
              <a:spcAft>
                <a:spcPts val="0"/>
              </a:spcAft>
            </a:pPr>
            <a:endParaRPr lang="en-PH" dirty="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algn="just">
              <a:lnSpc>
                <a:spcPts val="1560"/>
              </a:lnSpc>
              <a:spcAft>
                <a:spcPts val="0"/>
              </a:spcAft>
            </a:pPr>
            <a:endParaRPr lang="en-PH" dirty="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algn="just">
              <a:lnSpc>
                <a:spcPts val="1560"/>
              </a:lnSpc>
              <a:spcAft>
                <a:spcPts val="0"/>
              </a:spcAft>
            </a:pPr>
            <a:endParaRPr lang="en-PH" dirty="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lvl="1" algn="just">
              <a:lnSpc>
                <a:spcPts val="1560"/>
              </a:lnSpc>
            </a:pPr>
            <a:r>
              <a:rPr lang="en-PH" sz="2800" dirty="0">
                <a:latin typeface="Arial Rounded MT Bold" panose="020F0704030504030204" pitchFamily="34" charset="0"/>
                <a:ea typeface="Times New Roman" panose="02020603050405020304" pitchFamily="18" charset="0"/>
                <a:cs typeface="Times New Roman" panose="02020603050405020304" pitchFamily="18" charset="0"/>
              </a:rPr>
              <a:t>DEFINITION</a:t>
            </a:r>
          </a:p>
          <a:p>
            <a:pPr lvl="1" algn="just">
              <a:lnSpc>
                <a:spcPts val="1560"/>
              </a:lnSpc>
            </a:pPr>
            <a:endParaRPr lang="en-PH" sz="2800" dirty="0">
              <a:solidFill>
                <a:schemeClr val="bg1"/>
              </a:solidFill>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endParaRPr lang="en-PH" sz="2800" dirty="0">
              <a:solidFill>
                <a:srgbClr val="FFFF00"/>
              </a:solidFill>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r>
              <a:rPr lang="en-PH" sz="2800" dirty="0">
                <a:solidFill>
                  <a:srgbClr val="FFFF00"/>
                </a:solidFill>
                <a:latin typeface="Arial Rounded MT Bold" panose="020F0704030504030204" pitchFamily="34" charset="0"/>
                <a:ea typeface="Times New Roman" panose="02020603050405020304" pitchFamily="18" charset="0"/>
                <a:cs typeface="Times New Roman" panose="02020603050405020304" pitchFamily="18" charset="0"/>
              </a:rPr>
              <a:t>'</a:t>
            </a:r>
            <a:r>
              <a:rPr lang="en-PH" sz="2800" dirty="0">
                <a:solidFill>
                  <a:srgbClr val="FF0000"/>
                </a:solidFill>
                <a:latin typeface="Arial Rounded MT Bold" panose="020F0704030504030204" pitchFamily="34" charset="0"/>
                <a:ea typeface="Times New Roman" panose="02020603050405020304" pitchFamily="18" charset="0"/>
                <a:cs typeface="Times New Roman" panose="02020603050405020304" pitchFamily="18" charset="0"/>
              </a:rPr>
              <a:t>'Open Culture'' </a:t>
            </a:r>
            <a:r>
              <a:rPr lang="en-PH" sz="2800" dirty="0">
                <a:latin typeface="Arial Rounded MT Bold" panose="020F0704030504030204" pitchFamily="34" charset="0"/>
                <a:ea typeface="Times New Roman" panose="02020603050405020304" pitchFamily="18" charset="0"/>
                <a:cs typeface="Times New Roman" panose="02020603050405020304" pitchFamily="18" charset="0"/>
              </a:rPr>
              <a:t>is a concept according to which knowledge should</a:t>
            </a:r>
          </a:p>
          <a:p>
            <a:pPr lvl="1" algn="just">
              <a:lnSpc>
                <a:spcPts val="1560"/>
              </a:lnSpc>
            </a:pPr>
            <a:endParaRPr lang="en-PH" sz="2800" dirty="0">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endParaRPr lang="en-PH" sz="2800" dirty="0">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r>
              <a:rPr lang="en-PH" sz="2800" dirty="0">
                <a:latin typeface="Arial Rounded MT Bold" panose="020F0704030504030204" pitchFamily="34" charset="0"/>
                <a:ea typeface="Times New Roman" panose="02020603050405020304" pitchFamily="18" charset="0"/>
                <a:cs typeface="Times New Roman" panose="02020603050405020304" pitchFamily="18" charset="0"/>
              </a:rPr>
              <a:t>be</a:t>
            </a:r>
            <a:r>
              <a:rPr lang="en-PH" sz="2800" dirty="0">
                <a:solidFill>
                  <a:schemeClr val="bg1"/>
                </a:solidFill>
                <a:latin typeface="Arial Rounded MT Bold" panose="020F0704030504030204" pitchFamily="34" charset="0"/>
                <a:ea typeface="Times New Roman" panose="02020603050405020304" pitchFamily="18" charset="0"/>
                <a:cs typeface="Times New Roman" panose="02020603050405020304" pitchFamily="18" charset="0"/>
              </a:rPr>
              <a:t> </a:t>
            </a:r>
            <a:r>
              <a:rPr lang="en-PH" sz="3600" dirty="0">
                <a:solidFill>
                  <a:srgbClr val="FF0000"/>
                </a:solidFill>
                <a:latin typeface="Arial Rounded MT Bold" panose="020F0704030504030204" pitchFamily="34" charset="0"/>
                <a:ea typeface="Times New Roman" panose="02020603050405020304" pitchFamily="18" charset="0"/>
                <a:cs typeface="Times New Roman" panose="02020603050405020304" pitchFamily="18" charset="0"/>
              </a:rPr>
              <a:t>spread freely</a:t>
            </a:r>
            <a:r>
              <a:rPr lang="en-PH" sz="2800" dirty="0">
                <a:solidFill>
                  <a:srgbClr val="FF0000"/>
                </a:solidFill>
                <a:latin typeface="Arial Rounded MT Bold" panose="020F0704030504030204" pitchFamily="34" charset="0"/>
                <a:ea typeface="Times New Roman" panose="02020603050405020304" pitchFamily="18" charset="0"/>
                <a:cs typeface="Times New Roman" panose="02020603050405020304" pitchFamily="18" charset="0"/>
              </a:rPr>
              <a:t> </a:t>
            </a:r>
            <a:r>
              <a:rPr lang="en-PH" sz="2800" dirty="0">
                <a:latin typeface="Arial Rounded MT Bold" panose="020F0704030504030204" pitchFamily="34" charset="0"/>
                <a:ea typeface="Times New Roman" panose="02020603050405020304" pitchFamily="18" charset="0"/>
                <a:cs typeface="Times New Roman" panose="02020603050405020304" pitchFamily="18" charset="0"/>
              </a:rPr>
              <a:t>and</a:t>
            </a:r>
            <a:r>
              <a:rPr lang="en-PH" sz="2800" dirty="0">
                <a:solidFill>
                  <a:schemeClr val="bg1"/>
                </a:solidFill>
                <a:latin typeface="Arial Rounded MT Bold" panose="020F0704030504030204" pitchFamily="34" charset="0"/>
                <a:ea typeface="Times New Roman" panose="02020603050405020304" pitchFamily="18" charset="0"/>
                <a:cs typeface="Times New Roman" panose="02020603050405020304" pitchFamily="18" charset="0"/>
              </a:rPr>
              <a:t> </a:t>
            </a:r>
            <a:r>
              <a:rPr lang="en-PH" sz="2800" dirty="0">
                <a:solidFill>
                  <a:srgbClr val="FF0000"/>
                </a:solidFill>
                <a:latin typeface="Arial Rounded MT Bold" panose="020F0704030504030204" pitchFamily="34" charset="0"/>
                <a:ea typeface="Times New Roman" panose="02020603050405020304" pitchFamily="18" charset="0"/>
                <a:cs typeface="Times New Roman" panose="02020603050405020304" pitchFamily="18" charset="0"/>
              </a:rPr>
              <a:t>its </a:t>
            </a:r>
            <a:r>
              <a:rPr lang="en-PH" sz="3600" dirty="0">
                <a:solidFill>
                  <a:srgbClr val="FF0000"/>
                </a:solidFill>
                <a:latin typeface="Arial Rounded MT Bold" panose="020F0704030504030204" pitchFamily="34" charset="0"/>
                <a:ea typeface="Times New Roman" panose="02020603050405020304" pitchFamily="18" charset="0"/>
                <a:cs typeface="Times New Roman" panose="02020603050405020304" pitchFamily="18" charset="0"/>
              </a:rPr>
              <a:t>growth should come from</a:t>
            </a:r>
          </a:p>
          <a:p>
            <a:pPr lvl="1" algn="just">
              <a:lnSpc>
                <a:spcPts val="1560"/>
              </a:lnSpc>
            </a:pPr>
            <a:endParaRPr lang="en-PH" sz="3600" dirty="0">
              <a:solidFill>
                <a:srgbClr val="FF0000"/>
              </a:solidFill>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endParaRPr lang="en-PH" sz="3600" dirty="0">
              <a:solidFill>
                <a:srgbClr val="FF0000"/>
              </a:solidFill>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r>
              <a:rPr lang="en-PH" sz="3600" dirty="0">
                <a:solidFill>
                  <a:srgbClr val="FF0000"/>
                </a:solidFill>
                <a:latin typeface="Arial Rounded MT Bold" panose="020F0704030504030204" pitchFamily="34" charset="0"/>
                <a:ea typeface="Times New Roman" panose="02020603050405020304" pitchFamily="18" charset="0"/>
                <a:cs typeface="Times New Roman" panose="02020603050405020304" pitchFamily="18" charset="0"/>
              </a:rPr>
              <a:t>developing, altering or enriching already existing</a:t>
            </a:r>
          </a:p>
          <a:p>
            <a:pPr lvl="1" algn="just">
              <a:lnSpc>
                <a:spcPts val="1560"/>
              </a:lnSpc>
            </a:pPr>
            <a:endParaRPr lang="en-PH" sz="3600" dirty="0">
              <a:solidFill>
                <a:srgbClr val="FFFF00"/>
              </a:solidFill>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endParaRPr lang="en-PH" sz="3600" dirty="0">
              <a:solidFill>
                <a:srgbClr val="FFFF00"/>
              </a:solidFill>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r>
              <a:rPr lang="en-PH" sz="3600" dirty="0">
                <a:solidFill>
                  <a:srgbClr val="FF0000"/>
                </a:solidFill>
                <a:latin typeface="Arial Rounded MT Bold" panose="020F0704030504030204" pitchFamily="34" charset="0"/>
                <a:ea typeface="Times New Roman" panose="02020603050405020304" pitchFamily="18" charset="0"/>
                <a:cs typeface="Times New Roman" panose="02020603050405020304" pitchFamily="18" charset="0"/>
              </a:rPr>
              <a:t>works</a:t>
            </a:r>
            <a:r>
              <a:rPr lang="en-PH" sz="3600" dirty="0">
                <a:solidFill>
                  <a:schemeClr val="bg1"/>
                </a:solidFill>
                <a:latin typeface="Arial Rounded MT Bold" panose="020F0704030504030204" pitchFamily="34" charset="0"/>
                <a:ea typeface="Times New Roman" panose="02020603050405020304" pitchFamily="18" charset="0"/>
                <a:cs typeface="Times New Roman" panose="02020603050405020304" pitchFamily="18" charset="0"/>
              </a:rPr>
              <a:t> </a:t>
            </a:r>
            <a:r>
              <a:rPr lang="en-PH" sz="2800" dirty="0">
                <a:latin typeface="Arial Rounded MT Bold" panose="020F0704030504030204" pitchFamily="34" charset="0"/>
                <a:ea typeface="Times New Roman" panose="02020603050405020304" pitchFamily="18" charset="0"/>
                <a:cs typeface="Times New Roman" panose="02020603050405020304" pitchFamily="18" charset="0"/>
              </a:rPr>
              <a:t>on the basis of </a:t>
            </a:r>
            <a:r>
              <a:rPr lang="en-PH" sz="3200" dirty="0">
                <a:solidFill>
                  <a:srgbClr val="FF0000"/>
                </a:solidFill>
                <a:latin typeface="Arial Rounded MT Bold" panose="020F0704030504030204" pitchFamily="34" charset="0"/>
                <a:ea typeface="Times New Roman" panose="02020603050405020304" pitchFamily="18" charset="0"/>
                <a:cs typeface="Times New Roman" panose="02020603050405020304" pitchFamily="18" charset="0"/>
              </a:rPr>
              <a:t>sharing and collaboration</a:t>
            </a:r>
            <a:r>
              <a:rPr lang="en-PH" sz="2800" dirty="0">
                <a:latin typeface="Arial Rounded MT Bold" panose="020F0704030504030204" pitchFamily="34" charset="0"/>
                <a:ea typeface="Times New Roman" panose="02020603050405020304" pitchFamily="18" charset="0"/>
                <a:cs typeface="Times New Roman" panose="02020603050405020304" pitchFamily="18" charset="0"/>
              </a:rPr>
              <a:t>, without</a:t>
            </a:r>
          </a:p>
          <a:p>
            <a:pPr lvl="1" algn="just">
              <a:lnSpc>
                <a:spcPts val="1560"/>
              </a:lnSpc>
            </a:pPr>
            <a:endParaRPr lang="en-PH" sz="2800" dirty="0">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endParaRPr lang="en-PH" sz="2800" dirty="0">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r>
              <a:rPr lang="en-PH" sz="2800" dirty="0">
                <a:latin typeface="Arial Rounded MT Bold" panose="020F0704030504030204" pitchFamily="34" charset="0"/>
                <a:ea typeface="Times New Roman" panose="02020603050405020304" pitchFamily="18" charset="0"/>
                <a:cs typeface="Times New Roman" panose="02020603050405020304" pitchFamily="18" charset="0"/>
              </a:rPr>
              <a:t> being restricted by rules linked to the legal protection of</a:t>
            </a:r>
          </a:p>
          <a:p>
            <a:pPr lvl="1" algn="just">
              <a:lnSpc>
                <a:spcPts val="1560"/>
              </a:lnSpc>
            </a:pPr>
            <a:endParaRPr lang="en-PH" sz="2800" dirty="0">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endParaRPr lang="en-PH" sz="2800" dirty="0">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r>
              <a:rPr lang="en-PH" sz="2800" dirty="0">
                <a:latin typeface="Arial Rounded MT Bold" panose="020F0704030504030204" pitchFamily="34" charset="0"/>
                <a:ea typeface="Times New Roman" panose="02020603050405020304" pitchFamily="18" charset="0"/>
                <a:cs typeface="Times New Roman" panose="02020603050405020304" pitchFamily="18" charset="0"/>
              </a:rPr>
              <a:t> intellectual property. </a:t>
            </a:r>
          </a:p>
          <a:p>
            <a:pPr lvl="1" algn="just">
              <a:lnSpc>
                <a:spcPts val="1560"/>
              </a:lnSpc>
            </a:pPr>
            <a:endParaRPr lang="en-PH" sz="2800" dirty="0">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endParaRPr lang="en-PH" sz="2800" dirty="0">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r>
              <a:rPr lang="en-PH" sz="2800" dirty="0">
                <a:latin typeface="Arial Rounded MT Bold" panose="020F0704030504030204" pitchFamily="34" charset="0"/>
                <a:ea typeface="Times New Roman" panose="02020603050405020304" pitchFamily="18" charset="0"/>
                <a:cs typeface="Times New Roman" panose="02020603050405020304" pitchFamily="18" charset="0"/>
              </a:rPr>
              <a:t>In a context of globalization, the consequence is that all citizens</a:t>
            </a:r>
          </a:p>
          <a:p>
            <a:pPr lvl="1" algn="just">
              <a:lnSpc>
                <a:spcPts val="1560"/>
              </a:lnSpc>
            </a:pPr>
            <a:endParaRPr lang="en-PH" sz="2800" dirty="0">
              <a:solidFill>
                <a:schemeClr val="bg1"/>
              </a:solidFill>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endParaRPr lang="en-PH" sz="2800" dirty="0">
              <a:solidFill>
                <a:schemeClr val="bg1"/>
              </a:solidFill>
              <a:latin typeface="Arial Rounded MT Bold" panose="020F0704030504030204" pitchFamily="34" charset="0"/>
              <a:ea typeface="Times New Roman" panose="02020603050405020304" pitchFamily="18" charset="0"/>
              <a:cs typeface="Times New Roman" panose="02020603050405020304" pitchFamily="18" charset="0"/>
            </a:endParaRPr>
          </a:p>
          <a:p>
            <a:pPr lvl="1" algn="just">
              <a:lnSpc>
                <a:spcPts val="1560"/>
              </a:lnSpc>
            </a:pPr>
            <a:r>
              <a:rPr lang="en-PH" sz="2800" dirty="0">
                <a:latin typeface="Arial Rounded MT Bold" panose="020F0704030504030204" pitchFamily="34" charset="0"/>
                <a:ea typeface="Times New Roman" panose="02020603050405020304" pitchFamily="18" charset="0"/>
                <a:cs typeface="Times New Roman" panose="02020603050405020304" pitchFamily="18" charset="0"/>
              </a:rPr>
              <a:t>should have </a:t>
            </a:r>
            <a:r>
              <a:rPr lang="en-PH" sz="3600" dirty="0">
                <a:solidFill>
                  <a:srgbClr val="FF0000"/>
                </a:solidFill>
                <a:latin typeface="Arial Rounded MT Bold" panose="020F0704030504030204" pitchFamily="34" charset="0"/>
                <a:ea typeface="Times New Roman" panose="02020603050405020304" pitchFamily="18" charset="0"/>
                <a:cs typeface="Times New Roman" panose="02020603050405020304" pitchFamily="18" charset="0"/>
              </a:rPr>
              <a:t>equal access to information</a:t>
            </a:r>
            <a:r>
              <a:rPr lang="en-PH" sz="2800" dirty="0">
                <a:solidFill>
                  <a:srgbClr val="FF0000"/>
                </a:solidFill>
                <a:latin typeface="Arial Rounded MT Bold" panose="020F0704030504030204" pitchFamily="34" charset="0"/>
                <a:ea typeface="Times New Roman" panose="02020603050405020304" pitchFamily="18" charset="0"/>
                <a:cs typeface="Times New Roman" panose="02020603050405020304" pitchFamily="18" charset="0"/>
              </a:rPr>
              <a:t>.</a:t>
            </a:r>
          </a:p>
          <a:p>
            <a:pPr lvl="1" algn="just">
              <a:lnSpc>
                <a:spcPts val="1560"/>
              </a:lnSpc>
            </a:pPr>
            <a:endParaRPr lang="en-PH" sz="2800" dirty="0">
              <a:solidFill>
                <a:srgbClr val="FFFF00"/>
              </a:solidFill>
              <a:effectLst/>
              <a:latin typeface="Arial Rounded MT Bold" panose="020F0704030504030204" pitchFamily="34" charset="0"/>
              <a:ea typeface="Calibri" panose="020F0502020204030204" pitchFamily="34" charset="0"/>
              <a:cs typeface="Times New Roman" panose="02020603050405020304" pitchFamily="18" charset="0"/>
            </a:endParaRPr>
          </a:p>
          <a:p>
            <a:pPr lvl="1" algn="just">
              <a:lnSpc>
                <a:spcPts val="1560"/>
              </a:lnSpc>
            </a:pPr>
            <a:endParaRPr lang="en-PH" sz="2800" dirty="0">
              <a:solidFill>
                <a:schemeClr val="bg1"/>
              </a:solidFill>
              <a:latin typeface="Arial Rounded MT Bold" panose="020F0704030504030204" pitchFamily="34" charset="0"/>
              <a:ea typeface="Calibri" panose="020F0502020204030204" pitchFamily="34" charset="0"/>
              <a:cs typeface="Times New Roman" panose="02020603050405020304" pitchFamily="18" charset="0"/>
            </a:endParaRPr>
          </a:p>
          <a:p>
            <a:pPr lvl="1" algn="just">
              <a:lnSpc>
                <a:spcPts val="1560"/>
              </a:lnSpc>
            </a:pPr>
            <a:endParaRPr lang="en-PH" sz="2800" dirty="0">
              <a:solidFill>
                <a:schemeClr val="bg1"/>
              </a:solidFill>
              <a:effectLst/>
              <a:latin typeface="Arial Rounded MT Bold" panose="020F0704030504030204" pitchFamily="34" charset="0"/>
              <a:ea typeface="Calibri" panose="020F0502020204030204" pitchFamily="34" charset="0"/>
              <a:cs typeface="Times New Roman" panose="02020603050405020304" pitchFamily="18" charset="0"/>
            </a:endParaRPr>
          </a:p>
          <a:p>
            <a:pPr lvl="1" algn="just">
              <a:lnSpc>
                <a:spcPts val="1560"/>
              </a:lnSpc>
            </a:pPr>
            <a:endParaRPr lang="en-PH" sz="2800" dirty="0">
              <a:solidFill>
                <a:schemeClr val="bg1"/>
              </a:solidFill>
              <a:latin typeface="Arial Rounded MT Bold" panose="020F0704030504030204" pitchFamily="34" charset="0"/>
              <a:ea typeface="Calibri" panose="020F0502020204030204" pitchFamily="34" charset="0"/>
              <a:cs typeface="Times New Roman" panose="02020603050405020304" pitchFamily="18" charset="0"/>
            </a:endParaRPr>
          </a:p>
          <a:p>
            <a:pPr lvl="1" algn="just">
              <a:lnSpc>
                <a:spcPts val="1560"/>
              </a:lnSpc>
            </a:pPr>
            <a:endParaRPr lang="en-PH" sz="2800" dirty="0">
              <a:solidFill>
                <a:schemeClr val="bg1"/>
              </a:solidFill>
              <a:effectLst/>
              <a:latin typeface="Arial Rounded MT Bold" panose="020F07040305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889211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7985969"/>
          </a:xfrm>
          <a:prstGeom prst="rect">
            <a:avLst/>
          </a:prstGeom>
          <a:solidFill>
            <a:schemeClr val="bg1"/>
          </a:solidFill>
        </p:spPr>
        <p:txBody>
          <a:bodyPr wrap="square" rtlCol="0">
            <a:spAutoFit/>
          </a:bodyPr>
          <a:lstStyle/>
          <a:p>
            <a:pPr marR="5715" lvl="1">
              <a:lnSpc>
                <a:spcPct val="107000"/>
              </a:lnSpc>
              <a:spcBef>
                <a:spcPts val="200"/>
              </a:spcBef>
            </a:pPr>
            <a:r>
              <a:rPr lang="en-PH" sz="3200" b="1" dirty="0">
                <a:latin typeface="Arial Black" panose="020B0A04020102020204" pitchFamily="34" charset="0"/>
                <a:ea typeface="Times New Roman" panose="02020603050405020304" pitchFamily="18" charset="0"/>
                <a:cs typeface="Times New Roman" panose="02020603050405020304" pitchFamily="18" charset="0"/>
              </a:rPr>
              <a:t>On the Use of OER by the Respondents (</a:t>
            </a:r>
            <a:r>
              <a:rPr lang="en-PH" sz="3200" b="1" dirty="0" err="1">
                <a:latin typeface="Arial Black" panose="020B0A04020102020204" pitchFamily="34" charset="0"/>
                <a:ea typeface="Times New Roman" panose="02020603050405020304" pitchFamily="18" charset="0"/>
                <a:cs typeface="Times New Roman" panose="02020603050405020304" pitchFamily="18" charset="0"/>
              </a:rPr>
              <a:t>Con’t</a:t>
            </a:r>
            <a:r>
              <a:rPr lang="en-PH" sz="3200" b="1" dirty="0">
                <a:latin typeface="Arial Black" panose="020B0A04020102020204" pitchFamily="34" charset="0"/>
                <a:ea typeface="Times New Roman" panose="02020603050405020304" pitchFamily="18" charset="0"/>
                <a:cs typeface="Times New Roman" panose="02020603050405020304" pitchFamily="18" charset="0"/>
              </a:rPr>
              <a:t>)</a:t>
            </a:r>
          </a:p>
          <a:p>
            <a:pPr marR="5715" lvl="1">
              <a:lnSpc>
                <a:spcPct val="107000"/>
              </a:lnSpc>
              <a:spcBef>
                <a:spcPts val="200"/>
              </a:spcBef>
            </a:pPr>
            <a:endParaRPr lang="en-PH" sz="2800" dirty="0">
              <a:latin typeface="Arial Black" panose="020B0A04020102020204" pitchFamily="34" charset="0"/>
              <a:ea typeface="Calibri" panose="020F0502020204030204" pitchFamily="34" charset="0"/>
              <a:cs typeface="Times New Roman" panose="02020603050405020304" pitchFamily="18" charset="0"/>
            </a:endParaRPr>
          </a:p>
          <a:p>
            <a:pPr marL="914400" marR="9525" lvl="1" indent="-457200">
              <a:lnSpc>
                <a:spcPct val="118000"/>
              </a:lnSpc>
              <a:spcAft>
                <a:spcPts val="450"/>
              </a:spcAft>
              <a:buFont typeface="Wingdings" panose="05000000000000000000" pitchFamily="2" charset="2"/>
              <a:buChar char="§"/>
            </a:pPr>
            <a:r>
              <a:rPr lang="en-PH" sz="2800" dirty="0">
                <a:latin typeface="Arial Black" panose="020B0A04020102020204" pitchFamily="34" charset="0"/>
                <a:ea typeface="Calibri" panose="020F0502020204030204" pitchFamily="34" charset="0"/>
                <a:cs typeface="Times New Roman" panose="02020603050405020304" pitchFamily="18" charset="0"/>
              </a:rPr>
              <a:t>The least used are digital facsimiles of historical manuscripts (7 per cent) </a:t>
            </a:r>
          </a:p>
          <a:p>
            <a:pPr marL="914400" marR="9525" lvl="1" indent="-457200">
              <a:lnSpc>
                <a:spcPct val="107000"/>
              </a:lnSpc>
              <a:buFont typeface="Wingdings" panose="05000000000000000000" pitchFamily="2" charset="2"/>
              <a:buChar char="ü"/>
            </a:pPr>
            <a:endParaRPr lang="en-PH" sz="2800" dirty="0">
              <a:latin typeface="Arial Black" panose="020B0A04020102020204" pitchFamily="34" charset="0"/>
              <a:ea typeface="Calibri" panose="020F0502020204030204" pitchFamily="34" charset="0"/>
              <a:cs typeface="Times New Roman" panose="02020603050405020304" pitchFamily="18" charset="0"/>
            </a:endParaRPr>
          </a:p>
          <a:p>
            <a:pPr lvl="1"/>
            <a:r>
              <a:rPr lang="en-PH" sz="2800" dirty="0">
                <a:latin typeface="Arial Black" panose="020B0A04020102020204" pitchFamily="34" charset="0"/>
                <a:ea typeface="Calibri" panose="020F0502020204030204" pitchFamily="34" charset="0"/>
                <a:cs typeface="Times New Roman" panose="02020603050405020304" pitchFamily="18" charset="0"/>
              </a:rPr>
              <a:t> </a:t>
            </a:r>
            <a:r>
              <a:rPr lang="en-PH" sz="3200" dirty="0">
                <a:latin typeface="Arial Black" panose="020B0A04020102020204" pitchFamily="34" charset="0"/>
                <a:ea typeface="Calibri" panose="020F0502020204030204" pitchFamily="34" charset="0"/>
                <a:cs typeface="Times New Roman" panose="02020603050405020304" pitchFamily="18" charset="0"/>
              </a:rPr>
              <a:t>On </a:t>
            </a:r>
            <a:r>
              <a:rPr lang="en-PH" sz="3200" b="1" dirty="0">
                <a:latin typeface="Arial Black" panose="020B0A04020102020204" pitchFamily="34" charset="0"/>
              </a:rPr>
              <a:t>Sources of OER</a:t>
            </a:r>
          </a:p>
          <a:p>
            <a:r>
              <a:rPr lang="en-PH" sz="2800" dirty="0">
                <a:latin typeface="Arial Black" panose="020B0A04020102020204" pitchFamily="34" charset="0"/>
              </a:rPr>
              <a:t> </a:t>
            </a:r>
          </a:p>
          <a:p>
            <a:pPr marL="914400" lvl="1" indent="-457200">
              <a:buFont typeface="Wingdings" panose="05000000000000000000" pitchFamily="2" charset="2"/>
              <a:buChar char="§"/>
            </a:pPr>
            <a:r>
              <a:rPr lang="en-PH" sz="2800" dirty="0">
                <a:latin typeface="Arial Black" panose="020B0A04020102020204" pitchFamily="34" charset="0"/>
              </a:rPr>
              <a:t>Most frequent sources of digital resources:</a:t>
            </a:r>
          </a:p>
          <a:p>
            <a:pPr lvl="1"/>
            <a:endParaRPr lang="en-PH" sz="2800" dirty="0">
              <a:latin typeface="Arial Black" panose="020B0A04020102020204" pitchFamily="34" charset="0"/>
            </a:endParaRPr>
          </a:p>
          <a:p>
            <a:pPr marL="1371600" lvl="2" indent="-457200">
              <a:buFont typeface="Wingdings" panose="05000000000000000000" pitchFamily="2" charset="2"/>
              <a:buChar char="ü"/>
            </a:pPr>
            <a:r>
              <a:rPr lang="en-PH" sz="2800" dirty="0">
                <a:latin typeface="Arial Black" panose="020B0A04020102020204" pitchFamily="34" charset="0"/>
              </a:rPr>
              <a:t>search engines (81%)</a:t>
            </a:r>
          </a:p>
          <a:p>
            <a:pPr marL="1371600" lvl="2" indent="-457200">
              <a:buFont typeface="Wingdings" panose="05000000000000000000" pitchFamily="2" charset="2"/>
              <a:buChar char="ü"/>
            </a:pPr>
            <a:r>
              <a:rPr lang="en-PH" sz="2800" dirty="0">
                <a:latin typeface="Arial Black" panose="020B0A04020102020204" pitchFamily="34" charset="0"/>
              </a:rPr>
              <a:t>public online image databases (60 %)</a:t>
            </a:r>
          </a:p>
          <a:p>
            <a:pPr marL="1371600" lvl="2" indent="-457200">
              <a:buFont typeface="Wingdings" panose="05000000000000000000" pitchFamily="2" charset="2"/>
              <a:buChar char="ü"/>
            </a:pPr>
            <a:r>
              <a:rPr lang="en-PH" sz="2800" dirty="0">
                <a:latin typeface="Arial Black" panose="020B0A04020102020204" pitchFamily="34" charset="0"/>
              </a:rPr>
              <a:t>personal collections (57 %)</a:t>
            </a:r>
          </a:p>
          <a:p>
            <a:pPr marL="1371600" lvl="2" indent="-457200">
              <a:buFont typeface="Wingdings" panose="05000000000000000000" pitchFamily="2" charset="2"/>
              <a:buChar char="ü"/>
            </a:pPr>
            <a:r>
              <a:rPr lang="en-PH" sz="2800" dirty="0">
                <a:latin typeface="Arial Black" panose="020B0A04020102020204" pitchFamily="34" charset="0"/>
              </a:rPr>
              <a:t>portals for particular topics (52 %)</a:t>
            </a:r>
          </a:p>
          <a:p>
            <a:r>
              <a:rPr lang="en-PH" sz="2800" dirty="0">
                <a:latin typeface="Arial Black" panose="020B0A04020102020204" pitchFamily="34" charset="0"/>
              </a:rPr>
              <a:t> </a:t>
            </a:r>
          </a:p>
          <a:p>
            <a:pPr lvl="0"/>
            <a:r>
              <a:rPr lang="en-PH" sz="2800" dirty="0">
                <a:solidFill>
                  <a:schemeClr val="bg1"/>
                </a:solidFill>
                <a:latin typeface="Arial Rounded MT Bold" panose="020F0704030504030204" pitchFamily="34" charset="0"/>
              </a:rPr>
              <a:t> </a:t>
            </a:r>
            <a:endParaRPr lang="en-PH" sz="1600" dirty="0">
              <a:solidFill>
                <a:schemeClr val="bg1"/>
              </a:solidFill>
            </a:endParaRPr>
          </a:p>
          <a:p>
            <a:pPr marL="914400" marR="9525" lvl="1" indent="-457200">
              <a:lnSpc>
                <a:spcPct val="107000"/>
              </a:lnSpc>
              <a:buFont typeface="Wingdings" panose="05000000000000000000" pitchFamily="2" charset="2"/>
              <a:buChar char="ü"/>
            </a:pP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440053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85900" y="44092"/>
            <a:ext cx="10706100" cy="9271449"/>
          </a:xfrm>
          <a:prstGeom prst="rect">
            <a:avLst/>
          </a:prstGeom>
          <a:solidFill>
            <a:schemeClr val="bg1"/>
          </a:solidFill>
        </p:spPr>
        <p:txBody>
          <a:bodyPr wrap="square" rtlCol="0">
            <a:spAutoFit/>
          </a:bodyPr>
          <a:lstStyle/>
          <a:p>
            <a:pPr marR="5715" lvl="1">
              <a:lnSpc>
                <a:spcPct val="107000"/>
              </a:lnSpc>
              <a:spcBef>
                <a:spcPts val="200"/>
              </a:spcBef>
            </a:pPr>
            <a:r>
              <a:rPr lang="en-PH" sz="3600" b="1" dirty="0">
                <a:latin typeface="Arial Rounded MT Bold" panose="020F0704030504030204" pitchFamily="34" charset="0"/>
              </a:rPr>
              <a:t>On Sources of OER</a:t>
            </a:r>
          </a:p>
          <a:p>
            <a:r>
              <a:rPr lang="en-PH" sz="3600" dirty="0">
                <a:latin typeface="Arial Rounded MT Bold" panose="020F0704030504030204" pitchFamily="34" charset="0"/>
              </a:rPr>
              <a:t> </a:t>
            </a:r>
          </a:p>
          <a:p>
            <a:pPr marL="914400" lvl="1" indent="-457200">
              <a:buFont typeface="Wingdings" panose="05000000000000000000" pitchFamily="2" charset="2"/>
              <a:buChar char="§"/>
            </a:pPr>
            <a:r>
              <a:rPr lang="en-PH" sz="3600" dirty="0">
                <a:latin typeface="Arial Rounded MT Bold" panose="020F0704030504030204" pitchFamily="34" charset="0"/>
              </a:rPr>
              <a:t>Sources least used are commercial image databases (10 %)  </a:t>
            </a:r>
          </a:p>
          <a:p>
            <a:r>
              <a:rPr lang="en-PH" sz="3600" dirty="0">
                <a:latin typeface="Arial Rounded MT Bold" panose="020F0704030504030204" pitchFamily="34" charset="0"/>
              </a:rPr>
              <a:t> </a:t>
            </a:r>
          </a:p>
          <a:p>
            <a:pPr marL="914400" lvl="1" indent="-457200">
              <a:buFont typeface="Wingdings" panose="05000000000000000000" pitchFamily="2" charset="2"/>
              <a:buChar char="§"/>
            </a:pPr>
            <a:r>
              <a:rPr lang="en-PH" sz="3600" dirty="0">
                <a:latin typeface="Arial Rounded MT Bold" panose="020F0704030504030204" pitchFamily="34" charset="0"/>
              </a:rPr>
              <a:t>Most (26 %) gather or maintain their own collections of digital resources</a:t>
            </a:r>
          </a:p>
          <a:p>
            <a:pPr marL="914400" lvl="1" indent="-457200">
              <a:buFont typeface="Wingdings" panose="05000000000000000000" pitchFamily="2" charset="2"/>
              <a:buChar char="§"/>
            </a:pPr>
            <a:endParaRPr lang="en-PH" sz="3600" dirty="0">
              <a:latin typeface="Arial Rounded MT Bold" panose="020F0704030504030204" pitchFamily="34" charset="0"/>
            </a:endParaRPr>
          </a:p>
          <a:p>
            <a:pPr marL="914400" lvl="1" indent="-457200">
              <a:buFont typeface="Wingdings" panose="05000000000000000000" pitchFamily="2" charset="2"/>
              <a:buChar char="§"/>
            </a:pPr>
            <a:r>
              <a:rPr lang="en-PH" sz="3600" dirty="0">
                <a:latin typeface="Arial Rounded MT Bold" panose="020F0704030504030204" pitchFamily="34" charset="0"/>
              </a:rPr>
              <a:t>43 % rarely make their own digital resources available to others via the World Wide Web. </a:t>
            </a:r>
          </a:p>
          <a:p>
            <a:pPr marL="914400" lvl="1" indent="-457200">
              <a:buFont typeface="Wingdings" panose="05000000000000000000" pitchFamily="2" charset="2"/>
              <a:buChar char="§"/>
            </a:pPr>
            <a:endParaRPr lang="en-PH" sz="2800" dirty="0">
              <a:solidFill>
                <a:schemeClr val="bg1"/>
              </a:solidFill>
              <a:latin typeface="Arial Rounded MT Bold" panose="020F0704030504030204" pitchFamily="34" charset="0"/>
            </a:endParaRPr>
          </a:p>
          <a:p>
            <a:pPr marL="914400" lvl="1" indent="-457200">
              <a:buFont typeface="Wingdings" panose="05000000000000000000" pitchFamily="2" charset="2"/>
              <a:buChar char="§"/>
            </a:pPr>
            <a:endParaRPr lang="en-PH" sz="2800" dirty="0">
              <a:solidFill>
                <a:schemeClr val="bg1"/>
              </a:solidFill>
              <a:latin typeface="Arial Rounded MT Bold" panose="020F0704030504030204" pitchFamily="34" charset="0"/>
            </a:endParaRPr>
          </a:p>
          <a:p>
            <a:pPr marL="914400" lvl="1" indent="-457200">
              <a:buFont typeface="Wingdings" panose="05000000000000000000" pitchFamily="2" charset="2"/>
              <a:buChar char="§"/>
            </a:pPr>
            <a:endParaRPr lang="en-PH" sz="2800" dirty="0">
              <a:solidFill>
                <a:schemeClr val="bg1"/>
              </a:solidFill>
              <a:latin typeface="Arial Rounded MT Bold" panose="020F0704030504030204" pitchFamily="34" charset="0"/>
            </a:endParaRPr>
          </a:p>
          <a:p>
            <a:pPr marL="914400" lvl="1" indent="-457200">
              <a:buFont typeface="Wingdings" panose="05000000000000000000" pitchFamily="2" charset="2"/>
              <a:buChar char="§"/>
            </a:pPr>
            <a:endParaRPr lang="en-PH" sz="2800" dirty="0">
              <a:solidFill>
                <a:schemeClr val="bg1"/>
              </a:solidFill>
              <a:latin typeface="Arial Rounded MT Bold" panose="020F0704030504030204" pitchFamily="34" charset="0"/>
            </a:endParaRPr>
          </a:p>
          <a:p>
            <a:pPr marL="914400" lvl="1" indent="-457200">
              <a:buFont typeface="Wingdings" panose="05000000000000000000" pitchFamily="2" charset="2"/>
              <a:buChar char="§"/>
            </a:pPr>
            <a:endParaRPr lang="en-PH" sz="2800" dirty="0">
              <a:solidFill>
                <a:schemeClr val="bg1"/>
              </a:solidFill>
              <a:latin typeface="Arial Rounded MT Bold" panose="020F0704030504030204" pitchFamily="34" charset="0"/>
            </a:endParaRPr>
          </a:p>
          <a:p>
            <a:r>
              <a:rPr lang="en-PH" sz="2800" dirty="0">
                <a:solidFill>
                  <a:schemeClr val="bg1"/>
                </a:solidFill>
                <a:latin typeface="Arial Rounded MT Bold" panose="020F0704030504030204" pitchFamily="34" charset="0"/>
              </a:rPr>
              <a:t> </a:t>
            </a:r>
          </a:p>
          <a:p>
            <a:pPr marL="914400" marR="9525" lvl="1" indent="-457200">
              <a:lnSpc>
                <a:spcPct val="107000"/>
              </a:lnSpc>
              <a:buFont typeface="Wingdings" panose="05000000000000000000" pitchFamily="2" charset="2"/>
              <a:buChar char="ü"/>
            </a:pP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p:cNvSpPr txBox="1"/>
          <p:nvPr/>
        </p:nvSpPr>
        <p:spPr>
          <a:xfrm>
            <a:off x="7595118" y="6718613"/>
            <a:ext cx="4596882" cy="261610"/>
          </a:xfrm>
          <a:prstGeom prst="rect">
            <a:avLst/>
          </a:prstGeom>
          <a:noFill/>
        </p:spPr>
        <p:txBody>
          <a:bodyPr wrap="square" rtlCol="0">
            <a:spAutoFit/>
          </a:bodyPr>
          <a:lstStyle/>
          <a:p>
            <a:r>
              <a:rPr lang="en-PH" sz="1100" dirty="0">
                <a:latin typeface="Arial Rounded MT Bold" panose="020F0704030504030204" pitchFamily="34" charset="0"/>
              </a:rPr>
              <a:t> </a:t>
            </a:r>
          </a:p>
        </p:txBody>
      </p:sp>
    </p:spTree>
    <p:extLst>
      <p:ext uri="{BB962C8B-B14F-4D97-AF65-F5344CB8AC3E}">
        <p14:creationId xmlns:p14="http://schemas.microsoft.com/office/powerpoint/2010/main" val="10845736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6677341"/>
          </a:xfrm>
          <a:prstGeom prst="rect">
            <a:avLst/>
          </a:prstGeom>
          <a:solidFill>
            <a:schemeClr val="bg1"/>
          </a:solidFill>
        </p:spPr>
        <p:txBody>
          <a:bodyPr wrap="square" rtlCol="0">
            <a:spAutoFit/>
          </a:bodyPr>
          <a:lstStyle/>
          <a:p>
            <a:pPr marL="457200" lvl="0" indent="-457200">
              <a:buFont typeface="Wingdings" panose="05000000000000000000" pitchFamily="2" charset="2"/>
              <a:buChar char="§"/>
            </a:pPr>
            <a:r>
              <a:rPr lang="en-PH" sz="2800" dirty="0">
                <a:latin typeface="Arial Rounded MT Bold" panose="020F0704030504030204" pitchFamily="34" charset="0"/>
              </a:rPr>
              <a:t>Most frequently used search method for locating OER materials:</a:t>
            </a:r>
          </a:p>
          <a:p>
            <a:r>
              <a:rPr lang="en-PH" sz="2800" dirty="0">
                <a:latin typeface="Arial Rounded MT Bold" panose="020F0704030504030204" pitchFamily="34" charset="0"/>
              </a:rPr>
              <a:t> </a:t>
            </a:r>
          </a:p>
          <a:p>
            <a:pPr marL="914400" lvl="1" indent="-457200">
              <a:buFont typeface="Wingdings" panose="05000000000000000000" pitchFamily="2" charset="2"/>
              <a:buChar char="ü"/>
            </a:pPr>
            <a:r>
              <a:rPr lang="en-PH" sz="2800" dirty="0">
                <a:latin typeface="Arial Rounded MT Bold" panose="020F0704030504030204" pitchFamily="34" charset="0"/>
              </a:rPr>
              <a:t>through generic search engines such as Google and Yahoo! (45 %)  </a:t>
            </a:r>
          </a:p>
          <a:p>
            <a:pPr marL="914400" lvl="1" indent="-457200">
              <a:buFont typeface="Wingdings" panose="05000000000000000000" pitchFamily="2" charset="2"/>
              <a:buChar char="ü"/>
            </a:pPr>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by specific search engines such as Google Scholar (31%)</a:t>
            </a:r>
          </a:p>
          <a:p>
            <a:pPr lvl="1"/>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Generic (45 %) </a:t>
            </a:r>
          </a:p>
          <a:p>
            <a:pPr marL="914400" lvl="1" indent="-457200">
              <a:buFont typeface="Wingdings" panose="05000000000000000000" pitchFamily="2" charset="2"/>
              <a:buChar char="ü"/>
            </a:pPr>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Specific (40 %) search engines are perceived as effective for locating relevant and quality OER for the participant’s use. </a:t>
            </a:r>
          </a:p>
          <a:p>
            <a:pPr marR="5715" lvl="1">
              <a:lnSpc>
                <a:spcPct val="107000"/>
              </a:lnSpc>
              <a:spcBef>
                <a:spcPts val="200"/>
              </a:spcBef>
            </a:pPr>
            <a:r>
              <a:rPr lang="en-PH" sz="3200" b="1" dirty="0">
                <a:latin typeface="Arial" panose="020B0604020202020204" pitchFamily="34" charset="0"/>
                <a:ea typeface="Times New Roman" panose="02020603050405020304" pitchFamily="18" charset="0"/>
                <a:cs typeface="Times New Roman" panose="02020603050405020304" pitchFamily="18" charset="0"/>
              </a:rPr>
              <a:t> </a:t>
            </a:r>
            <a:endParaRPr lang="en-PH" sz="2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855089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7108228"/>
          </a:xfrm>
          <a:prstGeom prst="rect">
            <a:avLst/>
          </a:prstGeom>
          <a:solidFill>
            <a:schemeClr val="bg1"/>
          </a:solidFill>
        </p:spPr>
        <p:txBody>
          <a:bodyPr wrap="square" rtlCol="0">
            <a:spAutoFit/>
          </a:bodyPr>
          <a:lstStyle/>
          <a:p>
            <a:pPr marL="914400" lvl="1" indent="-457200">
              <a:buFont typeface="Wingdings" panose="05000000000000000000" pitchFamily="2" charset="2"/>
              <a:buChar char="ü"/>
            </a:pPr>
            <a:r>
              <a:rPr lang="en-PH" sz="2800" dirty="0">
                <a:latin typeface="Arial Rounded MT Bold" panose="020F0704030504030204" pitchFamily="34" charset="0"/>
              </a:rPr>
              <a:t>Internet searches may not be entirely random, as word of mouth was the most often cited source of digital resources (55 %) </a:t>
            </a:r>
          </a:p>
          <a:p>
            <a:r>
              <a:rPr lang="en-PH" sz="2800" dirty="0">
                <a:latin typeface="Arial Rounded MT Bold" panose="020F0704030504030204" pitchFamily="34" charset="0"/>
              </a:rPr>
              <a:t> </a:t>
            </a:r>
          </a:p>
          <a:p>
            <a:pPr marL="914400" lvl="1" indent="-457200">
              <a:buFont typeface="Wingdings" panose="05000000000000000000" pitchFamily="2" charset="2"/>
              <a:buChar char="§"/>
            </a:pPr>
            <a:r>
              <a:rPr lang="en-PH" sz="2800" dirty="0">
                <a:latin typeface="Arial Rounded MT Bold" panose="020F0704030504030204" pitchFamily="34" charset="0"/>
              </a:rPr>
              <a:t>In teaching their courses: </a:t>
            </a:r>
          </a:p>
          <a:p>
            <a:pPr marL="914400" lvl="1" indent="-457200">
              <a:buFont typeface="Wingdings" panose="05000000000000000000" pitchFamily="2" charset="2"/>
              <a:buChar char="§"/>
            </a:pPr>
            <a:endParaRPr lang="en-PH" sz="2800" dirty="0">
              <a:latin typeface="Arial Rounded MT Bold" panose="020F0704030504030204" pitchFamily="34" charset="0"/>
            </a:endParaRPr>
          </a:p>
          <a:p>
            <a:pPr marL="1371600" lvl="2" indent="-457200">
              <a:buFont typeface="Wingdings" panose="05000000000000000000" pitchFamily="2" charset="2"/>
              <a:buChar char="ü"/>
            </a:pPr>
            <a:r>
              <a:rPr lang="en-PH" sz="2800" dirty="0">
                <a:latin typeface="Arial Rounded MT Bold" panose="020F0704030504030204" pitchFamily="34" charset="0"/>
              </a:rPr>
              <a:t>48 % of individual respondents use more open educational content freely downloaded from the Internet</a:t>
            </a:r>
          </a:p>
          <a:p>
            <a:pPr marL="1371600" lvl="2" indent="-457200">
              <a:buFont typeface="Wingdings" panose="05000000000000000000" pitchFamily="2" charset="2"/>
              <a:buChar char="ü"/>
            </a:pPr>
            <a:r>
              <a:rPr lang="en-PH" sz="2800" dirty="0">
                <a:latin typeface="Arial Rounded MT Bold" panose="020F0704030504030204" pitchFamily="34" charset="0"/>
              </a:rPr>
              <a:t>31 % use open educational content obtained from other sources such as OER produced by their institutions or by themselves; and </a:t>
            </a:r>
          </a:p>
          <a:p>
            <a:pPr marL="1371600" lvl="2" indent="-457200">
              <a:buFont typeface="Wingdings" panose="05000000000000000000" pitchFamily="2" charset="2"/>
              <a:buChar char="ü"/>
            </a:pPr>
            <a:r>
              <a:rPr lang="en-PH" sz="2800" dirty="0">
                <a:latin typeface="Arial Rounded MT Bold" panose="020F0704030504030204" pitchFamily="34" charset="0"/>
              </a:rPr>
              <a:t>26 % use open educational content obtained from other sources such as OER produced by themselves</a:t>
            </a:r>
          </a:p>
          <a:p>
            <a:r>
              <a:rPr lang="en-PH" sz="2800" dirty="0">
                <a:latin typeface="Arial Rounded MT Bold" panose="020F0704030504030204" pitchFamily="34" charset="0"/>
              </a:rPr>
              <a:t> </a:t>
            </a:r>
          </a:p>
          <a:p>
            <a:pPr marR="5715" lvl="1">
              <a:lnSpc>
                <a:spcPct val="107000"/>
              </a:lnSpc>
              <a:spcBef>
                <a:spcPts val="200"/>
              </a:spcBef>
            </a:pPr>
            <a:r>
              <a:rPr lang="en-PH" sz="3200" b="1"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 </a:t>
            </a: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779633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173480" y="0"/>
            <a:ext cx="11030183" cy="8765861"/>
          </a:xfrm>
          <a:prstGeom prst="rect">
            <a:avLst/>
          </a:prstGeom>
          <a:solidFill>
            <a:schemeClr val="bg1"/>
          </a:solidFill>
        </p:spPr>
        <p:txBody>
          <a:bodyPr wrap="square" rtlCol="0">
            <a:spAutoFit/>
          </a:bodyPr>
          <a:lstStyle/>
          <a:p>
            <a:pPr marL="914400" lvl="1" indent="-457200">
              <a:buFont typeface="Wingdings" panose="05000000000000000000" pitchFamily="2" charset="2"/>
              <a:buChar char="§"/>
            </a:pPr>
            <a:r>
              <a:rPr lang="en-PH" sz="3400" dirty="0">
                <a:latin typeface="Arial Rounded MT Bold" panose="020F0704030504030204" pitchFamily="34" charset="0"/>
              </a:rPr>
              <a:t>Of the 12 respondents who commented on their institution’s OER practice: </a:t>
            </a:r>
          </a:p>
          <a:p>
            <a:r>
              <a:rPr lang="en-PH" sz="3400" dirty="0">
                <a:latin typeface="Arial Rounded MT Bold" panose="020F0704030504030204" pitchFamily="34" charset="0"/>
              </a:rPr>
              <a:t> </a:t>
            </a:r>
          </a:p>
          <a:p>
            <a:pPr marL="1371600" lvl="2" indent="-457200">
              <a:buFont typeface="Wingdings" panose="05000000000000000000" pitchFamily="2" charset="2"/>
              <a:buChar char="ü"/>
            </a:pPr>
            <a:r>
              <a:rPr lang="en-PH" sz="3400" dirty="0">
                <a:latin typeface="Arial Rounded MT Bold" panose="020F0704030504030204" pitchFamily="34" charset="0"/>
              </a:rPr>
              <a:t>100% said that within their courses or </a:t>
            </a:r>
            <a:r>
              <a:rPr lang="en-PH" sz="3400" dirty="0" err="1">
                <a:latin typeface="Arial Rounded MT Bold" panose="020F0704030504030204" pitchFamily="34" charset="0"/>
              </a:rPr>
              <a:t>programmes</a:t>
            </a:r>
            <a:r>
              <a:rPr lang="en-PH" sz="3400" dirty="0">
                <a:latin typeface="Arial Rounded MT Bold" panose="020F0704030504030204" pitchFamily="34" charset="0"/>
              </a:rPr>
              <a:t> they used open educational content freely downloaded from the Internet;</a:t>
            </a:r>
          </a:p>
          <a:p>
            <a:pPr marL="1371600" lvl="2" indent="-457200">
              <a:buFont typeface="Wingdings" panose="05000000000000000000" pitchFamily="2" charset="2"/>
              <a:buChar char="ü"/>
            </a:pPr>
            <a:r>
              <a:rPr lang="en-PH" sz="3400" dirty="0">
                <a:latin typeface="Arial Rounded MT Bold" panose="020F0704030504030204" pitchFamily="34" charset="0"/>
              </a:rPr>
              <a:t>67% used content produced within their own institution;</a:t>
            </a:r>
          </a:p>
          <a:p>
            <a:pPr marL="1371600" lvl="2" indent="-457200">
              <a:buFont typeface="Wingdings" panose="05000000000000000000" pitchFamily="2" charset="2"/>
              <a:buChar char="ü"/>
            </a:pPr>
            <a:r>
              <a:rPr lang="en-PH" sz="3400" dirty="0">
                <a:latin typeface="Arial Rounded MT Bold" panose="020F0704030504030204" pitchFamily="34" charset="0"/>
              </a:rPr>
              <a:t>58% used content downloaded from an OER repository; and</a:t>
            </a:r>
          </a:p>
          <a:p>
            <a:pPr marL="1371600" lvl="2" indent="-457200">
              <a:buFont typeface="Wingdings" panose="05000000000000000000" pitchFamily="2" charset="2"/>
              <a:buChar char="ü"/>
            </a:pPr>
            <a:r>
              <a:rPr lang="en-PH" sz="3400" dirty="0">
                <a:latin typeface="Arial Rounded MT Bold" panose="020F0704030504030204" pitchFamily="34" charset="0"/>
              </a:rPr>
              <a:t>50% used content through established co-operative relationships with other educational institutions.</a:t>
            </a:r>
          </a:p>
          <a:p>
            <a:pPr marL="1371600" lvl="2" indent="-457200">
              <a:buFont typeface="Wingdings" panose="05000000000000000000" pitchFamily="2" charset="2"/>
              <a:buChar char="ü"/>
            </a:pPr>
            <a:endParaRPr lang="en-PH" sz="3400" dirty="0">
              <a:latin typeface="Arial Rounded MT Bold" panose="020F0704030504030204" pitchFamily="34" charset="0"/>
            </a:endParaRPr>
          </a:p>
          <a:p>
            <a:pPr marL="1371600" lvl="2"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pPr marL="1371600" lvl="2"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pPr marR="5715" lvl="1">
              <a:lnSpc>
                <a:spcPct val="107000"/>
              </a:lnSpc>
              <a:spcBef>
                <a:spcPts val="200"/>
              </a:spcBef>
            </a:pPr>
            <a:r>
              <a:rPr lang="en-PH" sz="2800" b="1" dirty="0">
                <a:solidFill>
                  <a:schemeClr val="bg1"/>
                </a:solidFill>
                <a:latin typeface="Arial Rounded MT Bold" panose="020F0704030504030204" pitchFamily="34" charset="0"/>
                <a:ea typeface="Times New Roman" panose="02020603050405020304" pitchFamily="18" charset="0"/>
                <a:cs typeface="Times New Roman" panose="02020603050405020304" pitchFamily="18" charset="0"/>
              </a:rPr>
              <a:t> </a:t>
            </a:r>
            <a:endParaRPr lang="en-PH" sz="2800" dirty="0">
              <a:solidFill>
                <a:schemeClr val="bg1"/>
              </a:solidFill>
              <a:latin typeface="Arial Rounded MT Bold" panose="020F07040305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58011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399592" y="0"/>
            <a:ext cx="10804071" cy="8930137"/>
          </a:xfrm>
          <a:prstGeom prst="rect">
            <a:avLst/>
          </a:prstGeom>
          <a:solidFill>
            <a:schemeClr val="bg1"/>
          </a:solidFill>
        </p:spPr>
        <p:txBody>
          <a:bodyPr wrap="square" rtlCol="0">
            <a:spAutoFit/>
          </a:bodyPr>
          <a:lstStyle/>
          <a:p>
            <a:pPr lvl="1"/>
            <a:r>
              <a:rPr lang="en-PH" sz="3600" dirty="0">
                <a:latin typeface="Arial Rounded MT Bold" panose="020F0704030504030204" pitchFamily="34" charset="0"/>
              </a:rPr>
              <a:t>On the Use of Digital Resources</a:t>
            </a:r>
          </a:p>
          <a:p>
            <a:pPr lvl="0"/>
            <a:endParaRPr lang="en-PH" sz="3600" dirty="0">
              <a:latin typeface="Arial Rounded MT Bold" panose="020F0704030504030204" pitchFamily="34" charset="0"/>
            </a:endParaRPr>
          </a:p>
          <a:p>
            <a:pPr marL="914400" lvl="1" indent="-457200">
              <a:buFont typeface="Wingdings" panose="05000000000000000000" pitchFamily="2" charset="2"/>
              <a:buChar char="ü"/>
            </a:pPr>
            <a:r>
              <a:rPr lang="en-PH" sz="3600" dirty="0">
                <a:latin typeface="Arial Rounded MT Bold" panose="020F0704030504030204" pitchFamily="34" charset="0"/>
              </a:rPr>
              <a:t>67 % of individual respondents agreed that their use of digital resources was very dependent on the resources being free; </a:t>
            </a:r>
          </a:p>
          <a:p>
            <a:pPr marL="914400" lvl="1" indent="-457200">
              <a:buFont typeface="Wingdings" panose="05000000000000000000" pitchFamily="2" charset="2"/>
              <a:buChar char="ü"/>
            </a:pPr>
            <a:endParaRPr lang="en-PH" sz="3600" dirty="0">
              <a:latin typeface="Arial Rounded MT Bold" panose="020F0704030504030204" pitchFamily="34" charset="0"/>
            </a:endParaRPr>
          </a:p>
          <a:p>
            <a:pPr marL="914400" lvl="1" indent="-457200">
              <a:buFont typeface="Wingdings" panose="05000000000000000000" pitchFamily="2" charset="2"/>
              <a:buChar char="ü"/>
            </a:pPr>
            <a:r>
              <a:rPr lang="en-PH" sz="3600" dirty="0">
                <a:latin typeface="Arial Rounded MT Bold" panose="020F0704030504030204" pitchFamily="34" charset="0"/>
              </a:rPr>
              <a:t>21 % of individual respondents agreed that their use of a digital resource that was stored in an online repository was very dependent on whether registration or a password was required to gain access to the resource</a:t>
            </a:r>
          </a:p>
          <a:p>
            <a:pPr marR="5715" lvl="1">
              <a:lnSpc>
                <a:spcPct val="107000"/>
              </a:lnSpc>
              <a:spcBef>
                <a:spcPts val="200"/>
              </a:spcBef>
            </a:pPr>
            <a:r>
              <a:rPr lang="en-PH" sz="3600" b="1" dirty="0">
                <a:latin typeface="Arial" panose="020B0604020202020204" pitchFamily="34" charset="0"/>
                <a:ea typeface="Times New Roman" panose="02020603050405020304" pitchFamily="18" charset="0"/>
                <a:cs typeface="Times New Roman" panose="02020603050405020304" pitchFamily="18" charset="0"/>
              </a:rPr>
              <a:t> </a:t>
            </a:r>
          </a:p>
          <a:p>
            <a:pPr marR="5715" lvl="1">
              <a:lnSpc>
                <a:spcPct val="107000"/>
              </a:lnSpc>
              <a:spcBef>
                <a:spcPts val="200"/>
              </a:spcBef>
            </a:pPr>
            <a:endParaRPr lang="en-PH" sz="3200" b="1" dirty="0">
              <a:solidFill>
                <a:schemeClr val="bg1"/>
              </a:solidFill>
              <a:latin typeface="Arial" panose="020B0604020202020204" pitchFamily="34" charset="0"/>
              <a:ea typeface="Calibri" panose="020F0502020204030204" pitchFamily="34" charset="0"/>
              <a:cs typeface="Times New Roman" panose="02020603050405020304" pitchFamily="18" charset="0"/>
            </a:endParaRPr>
          </a:p>
          <a:p>
            <a:pPr marR="5715" lvl="1">
              <a:lnSpc>
                <a:spcPct val="107000"/>
              </a:lnSpc>
              <a:spcBef>
                <a:spcPts val="200"/>
              </a:spcBef>
            </a:pPr>
            <a:endParaRPr lang="en-PH" sz="3200" b="1" dirty="0">
              <a:solidFill>
                <a:schemeClr val="bg1"/>
              </a:solidFill>
              <a:latin typeface="Arial" panose="020B0604020202020204" pitchFamily="34" charset="0"/>
              <a:ea typeface="Calibri" panose="020F0502020204030204" pitchFamily="34" charset="0"/>
              <a:cs typeface="Times New Roman" panose="02020603050405020304" pitchFamily="18" charset="0"/>
            </a:endParaRPr>
          </a:p>
          <a:p>
            <a:pPr marR="5715" lvl="1">
              <a:lnSpc>
                <a:spcPct val="107000"/>
              </a:lnSpc>
              <a:spcBef>
                <a:spcPts val="200"/>
              </a:spcBef>
            </a:pP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576754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81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192696" y="30480"/>
            <a:ext cx="11010967" cy="6924973"/>
          </a:xfrm>
          <a:prstGeom prst="rect">
            <a:avLst/>
          </a:prstGeom>
          <a:solidFill>
            <a:schemeClr val="bg1"/>
          </a:solidFill>
        </p:spPr>
        <p:txBody>
          <a:bodyPr wrap="square" rtlCol="0">
            <a:spAutoFit/>
          </a:bodyPr>
          <a:lstStyle/>
          <a:p>
            <a:pPr lvl="1"/>
            <a:r>
              <a:rPr lang="en-PH" sz="2400" b="1" dirty="0">
                <a:latin typeface="Arial Rounded MT Bold" panose="020F0704030504030204" pitchFamily="34" charset="0"/>
              </a:rPr>
              <a:t>On Production and Publication of OER</a:t>
            </a:r>
          </a:p>
          <a:p>
            <a:r>
              <a:rPr lang="en-PH" sz="2800" dirty="0">
                <a:latin typeface="Arial Rounded MT Bold" panose="020F0704030504030204" pitchFamily="34" charset="0"/>
              </a:rPr>
              <a:t> </a:t>
            </a:r>
          </a:p>
          <a:p>
            <a:pPr marL="457200" indent="-457200">
              <a:buFont typeface="Wingdings" panose="05000000000000000000" pitchFamily="2" charset="2"/>
              <a:buChar char="§"/>
            </a:pPr>
            <a:r>
              <a:rPr lang="en-PH" sz="2800" dirty="0">
                <a:latin typeface="Arial Rounded MT Bold" panose="020F0704030504030204" pitchFamily="34" charset="0"/>
              </a:rPr>
              <a:t>Production of OER among the individual respondents is very low: </a:t>
            </a:r>
          </a:p>
          <a:p>
            <a:pPr marL="914400" lvl="1" indent="-457200">
              <a:buFont typeface="Wingdings" panose="05000000000000000000" pitchFamily="2" charset="2"/>
              <a:buChar char="§"/>
            </a:pPr>
            <a:endParaRPr lang="en-PH" sz="2800" dirty="0">
              <a:latin typeface="Arial Rounded MT Bold" panose="020F0704030504030204" pitchFamily="34" charset="0"/>
            </a:endParaRPr>
          </a:p>
          <a:p>
            <a:pPr marL="1371600" lvl="2" indent="-457200">
              <a:buFont typeface="Wingdings" panose="05000000000000000000" pitchFamily="2" charset="2"/>
              <a:buChar char="ü"/>
            </a:pPr>
            <a:r>
              <a:rPr lang="en-PH" sz="2800" dirty="0">
                <a:latin typeface="Arial Rounded MT Bold" panose="020F0704030504030204" pitchFamily="34" charset="0"/>
              </a:rPr>
              <a:t>only 14 % said they are producing learning objects; </a:t>
            </a:r>
          </a:p>
          <a:p>
            <a:pPr marL="1371600" lvl="2" indent="-457200">
              <a:buFont typeface="Wingdings" panose="05000000000000000000" pitchFamily="2" charset="2"/>
              <a:buChar char="ü"/>
            </a:pPr>
            <a:r>
              <a:rPr lang="en-PH" sz="2800" dirty="0">
                <a:latin typeface="Arial Rounded MT Bold" panose="020F0704030504030204" pitchFamily="34" charset="0"/>
              </a:rPr>
              <a:t>48 % reported using OER from other academics.</a:t>
            </a:r>
          </a:p>
          <a:p>
            <a:r>
              <a:rPr lang="en-PH" sz="2800" dirty="0">
                <a:latin typeface="Arial Rounded MT Bold" panose="020F0704030504030204" pitchFamily="34" charset="0"/>
              </a:rPr>
              <a:t> </a:t>
            </a:r>
          </a:p>
          <a:p>
            <a:pPr marL="457200" indent="-457200">
              <a:buFont typeface="Wingdings" panose="05000000000000000000" pitchFamily="2" charset="2"/>
              <a:buChar char="§"/>
            </a:pPr>
            <a:r>
              <a:rPr lang="en-PH" sz="2800" dirty="0">
                <a:latin typeface="Arial Rounded MT Bold" panose="020F0704030504030204" pitchFamily="34" charset="0"/>
              </a:rPr>
              <a:t>On the Types of OER the Participants are Willing to produce</a:t>
            </a:r>
            <a:r>
              <a:rPr lang="en-PH" sz="2800" dirty="0" smtClean="0">
                <a:latin typeface="Arial Rounded MT Bold" panose="020F0704030504030204" pitchFamily="34" charset="0"/>
              </a:rPr>
              <a:t>:</a:t>
            </a:r>
          </a:p>
          <a:p>
            <a:pPr marL="914400" lvl="1" indent="-457200">
              <a:buFont typeface="Wingdings" panose="05000000000000000000" pitchFamily="2" charset="2"/>
              <a:buChar char="§"/>
            </a:pPr>
            <a:endParaRPr lang="en-PH" sz="2800" dirty="0">
              <a:latin typeface="Arial Rounded MT Bold" panose="020F0704030504030204" pitchFamily="34" charset="0"/>
            </a:endParaRPr>
          </a:p>
          <a:p>
            <a:pPr marL="1371600" lvl="2" indent="-457200">
              <a:buFont typeface="Wingdings" panose="05000000000000000000" pitchFamily="2" charset="2"/>
              <a:buChar char="ü"/>
            </a:pPr>
            <a:r>
              <a:rPr lang="en-PH" sz="2800" dirty="0" smtClean="0">
                <a:latin typeface="Arial Rounded MT Bold" panose="020F0704030504030204" pitchFamily="34" charset="0"/>
              </a:rPr>
              <a:t>Presentation </a:t>
            </a:r>
            <a:r>
              <a:rPr lang="en-PH" sz="2800" dirty="0">
                <a:latin typeface="Arial Rounded MT Bold" panose="020F0704030504030204" pitchFamily="34" charset="0"/>
              </a:rPr>
              <a:t>slides/PowerPoint slides (26%)</a:t>
            </a:r>
          </a:p>
          <a:p>
            <a:pPr marL="1371600" lvl="2" indent="-457200">
              <a:buFont typeface="Wingdings" panose="05000000000000000000" pitchFamily="2" charset="2"/>
              <a:buChar char="ü"/>
            </a:pPr>
            <a:r>
              <a:rPr lang="en-PH" sz="2800" dirty="0">
                <a:latin typeface="Arial Rounded MT Bold" panose="020F0704030504030204" pitchFamily="34" charset="0"/>
              </a:rPr>
              <a:t>Module handbooks (26%)</a:t>
            </a:r>
          </a:p>
          <a:p>
            <a:pPr marL="1371600" lvl="2" indent="-457200">
              <a:buFont typeface="Wingdings" panose="05000000000000000000" pitchFamily="2" charset="2"/>
              <a:buChar char="ü"/>
            </a:pPr>
            <a:r>
              <a:rPr lang="en-PH" sz="2800" dirty="0">
                <a:latin typeface="Arial Rounded MT Bold" panose="020F0704030504030204" pitchFamily="34" charset="0"/>
              </a:rPr>
              <a:t>Lecture notes (24%)</a:t>
            </a:r>
          </a:p>
          <a:p>
            <a:pPr marL="1371600" lvl="2" indent="-457200">
              <a:buFont typeface="Wingdings" panose="05000000000000000000" pitchFamily="2" charset="2"/>
              <a:buChar char="ü"/>
            </a:pPr>
            <a:r>
              <a:rPr lang="en-PH" sz="2800" dirty="0">
                <a:latin typeface="Arial Rounded MT Bold" panose="020F0704030504030204" pitchFamily="34" charset="0"/>
              </a:rPr>
              <a:t>Video (14%)</a:t>
            </a:r>
          </a:p>
          <a:p>
            <a:pPr marL="1371600" lvl="2" indent="-457200">
              <a:buFont typeface="Wingdings" panose="05000000000000000000" pitchFamily="2" charset="2"/>
              <a:buChar char="ü"/>
            </a:pPr>
            <a:r>
              <a:rPr lang="en-PH" sz="2800" dirty="0">
                <a:latin typeface="Arial Rounded MT Bold" panose="020F0704030504030204" pitchFamily="34" charset="0"/>
              </a:rPr>
              <a:t>Interactive learning objects (21</a:t>
            </a:r>
            <a:r>
              <a:rPr lang="en-PH" sz="2800" dirty="0" smtClean="0">
                <a:latin typeface="Arial Rounded MT Bold" panose="020F0704030504030204" pitchFamily="34" charset="0"/>
              </a:rPr>
              <a:t>%)</a:t>
            </a:r>
          </a:p>
          <a:p>
            <a:pPr marL="1371600" lvl="2" indent="-457200">
              <a:buFont typeface="Wingdings" panose="05000000000000000000" pitchFamily="2" charset="2"/>
              <a:buChar char="ü"/>
            </a:pPr>
            <a:endParaRPr lang="en-PH" sz="2800" dirty="0">
              <a:latin typeface="Arial Rounded MT Bold" panose="020F07040305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135660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399592" y="0"/>
            <a:ext cx="10804071" cy="7005636"/>
          </a:xfrm>
          <a:prstGeom prst="rect">
            <a:avLst/>
          </a:prstGeom>
          <a:solidFill>
            <a:schemeClr val="bg1"/>
          </a:solidFill>
        </p:spPr>
        <p:txBody>
          <a:bodyPr wrap="square" rtlCol="0">
            <a:spAutoFit/>
          </a:bodyPr>
          <a:lstStyle/>
          <a:p>
            <a:pPr lvl="1"/>
            <a:r>
              <a:rPr lang="en-PH" sz="2800" b="1" dirty="0">
                <a:solidFill>
                  <a:schemeClr val="bg1"/>
                </a:solidFill>
                <a:latin typeface="Arial Rounded MT Bold" panose="020F0704030504030204" pitchFamily="34" charset="0"/>
              </a:rPr>
              <a:t> </a:t>
            </a:r>
            <a:r>
              <a:rPr lang="en-PH" sz="2800" b="1" dirty="0">
                <a:latin typeface="Arial Rounded MT Bold" panose="020F0704030504030204" pitchFamily="34" charset="0"/>
              </a:rPr>
              <a:t>On Barriers to the Use and Publication of OER</a:t>
            </a:r>
          </a:p>
          <a:p>
            <a:r>
              <a:rPr lang="en-PH" sz="2800" dirty="0">
                <a:latin typeface="Arial Rounded MT Bold" panose="020F0704030504030204" pitchFamily="34" charset="0"/>
              </a:rPr>
              <a:t> </a:t>
            </a:r>
          </a:p>
          <a:p>
            <a:pPr marL="914400" lvl="1" indent="-457200">
              <a:buFont typeface="Wingdings" panose="05000000000000000000" pitchFamily="2" charset="2"/>
              <a:buChar char="§"/>
            </a:pPr>
            <a:r>
              <a:rPr lang="en-PH" sz="2800" dirty="0">
                <a:latin typeface="Arial Rounded MT Bold" panose="020F0704030504030204" pitchFamily="34" charset="0"/>
              </a:rPr>
              <a:t>Some of the barriers to the use and publication pf OER are:</a:t>
            </a:r>
          </a:p>
          <a:p>
            <a:pPr marL="1371600" lvl="2" indent="-457200">
              <a:buFont typeface="Wingdings" panose="05000000000000000000" pitchFamily="2" charset="2"/>
              <a:buChar char="ü"/>
            </a:pPr>
            <a:r>
              <a:rPr lang="en-PH" sz="2800" dirty="0">
                <a:latin typeface="Arial Rounded MT Bold" panose="020F0704030504030204" pitchFamily="34" charset="0"/>
              </a:rPr>
              <a:t>52 % of respondents said lack of awareness is the most significant barrier to the use of open educational content in teaching by their colleagues</a:t>
            </a:r>
          </a:p>
          <a:p>
            <a:pPr marL="1371600" lvl="2" indent="-457200">
              <a:buFont typeface="Wingdings" panose="05000000000000000000" pitchFamily="2" charset="2"/>
              <a:buChar char="ü"/>
            </a:pPr>
            <a:endParaRPr lang="en-PH" sz="2800" dirty="0">
              <a:latin typeface="Arial Rounded MT Bold" panose="020F0704030504030204" pitchFamily="34" charset="0"/>
            </a:endParaRPr>
          </a:p>
          <a:p>
            <a:pPr marL="914400" lvl="1" indent="-457200">
              <a:buFont typeface="Wingdings" panose="05000000000000000000" pitchFamily="2" charset="2"/>
              <a:buChar char="§"/>
            </a:pPr>
            <a:r>
              <a:rPr lang="en-PH" sz="2800" dirty="0">
                <a:latin typeface="Arial Rounded MT Bold" panose="020F0704030504030204" pitchFamily="34" charset="0"/>
              </a:rPr>
              <a:t>On primary barriers to their own use of OER: </a:t>
            </a:r>
          </a:p>
          <a:p>
            <a:pPr lvl="1"/>
            <a:r>
              <a:rPr lang="en-PH" sz="2800" dirty="0">
                <a:latin typeface="Arial Rounded MT Bold" panose="020F0704030504030204" pitchFamily="34" charset="0"/>
              </a:rPr>
              <a:t> </a:t>
            </a:r>
          </a:p>
          <a:p>
            <a:pPr marL="1371600" lvl="2" indent="-457200">
              <a:buFont typeface="Wingdings" panose="05000000000000000000" pitchFamily="2" charset="2"/>
              <a:buChar char="ü"/>
            </a:pPr>
            <a:r>
              <a:rPr lang="en-PH" sz="2800" dirty="0">
                <a:latin typeface="Arial Rounded MT Bold" panose="020F0704030504030204" pitchFamily="34" charset="0"/>
              </a:rPr>
              <a:t>29 % of the participants identified lack of awareness of the university OER repository and other OER;</a:t>
            </a:r>
          </a:p>
          <a:p>
            <a:pPr marL="1371600" lvl="2" indent="-457200">
              <a:buFont typeface="Wingdings" panose="05000000000000000000" pitchFamily="2" charset="2"/>
              <a:buChar char="ü"/>
            </a:pPr>
            <a:r>
              <a:rPr lang="en-PH" sz="2800" dirty="0">
                <a:latin typeface="Arial Rounded MT Bold" panose="020F0704030504030204" pitchFamily="34" charset="0"/>
              </a:rPr>
              <a:t>26 % fear over copyright infringement;  and</a:t>
            </a:r>
          </a:p>
          <a:p>
            <a:pPr marL="1371600" lvl="2" indent="-457200">
              <a:buFont typeface="Wingdings" panose="05000000000000000000" pitchFamily="2" charset="2"/>
              <a:buChar char="ü"/>
            </a:pPr>
            <a:r>
              <a:rPr lang="en-PH" sz="2800" dirty="0">
                <a:latin typeface="Arial Rounded MT Bold" panose="020F0704030504030204" pitchFamily="34" charset="0"/>
              </a:rPr>
              <a:t>26 % said the lack of time to use OER is a barrier.</a:t>
            </a:r>
          </a:p>
          <a:p>
            <a:pPr lvl="0"/>
            <a:endParaRPr lang="en-PH" sz="2800" dirty="0">
              <a:solidFill>
                <a:schemeClr val="bg1"/>
              </a:solidFill>
              <a:latin typeface="Arial Rounded MT Bold" panose="020F0704030504030204" pitchFamily="34" charset="0"/>
            </a:endParaRPr>
          </a:p>
          <a:p>
            <a:pPr marR="5715" lvl="1">
              <a:lnSpc>
                <a:spcPct val="107000"/>
              </a:lnSpc>
              <a:spcBef>
                <a:spcPts val="200"/>
              </a:spcBef>
            </a:pPr>
            <a:r>
              <a:rPr lang="en-PH" sz="2800" b="1" dirty="0">
                <a:solidFill>
                  <a:schemeClr val="bg1"/>
                </a:solidFill>
                <a:latin typeface="Arial Rounded MT Bold" panose="020F0704030504030204" pitchFamily="34" charset="0"/>
                <a:ea typeface="Times New Roman" panose="02020603050405020304" pitchFamily="18" charset="0"/>
                <a:cs typeface="Times New Roman" panose="02020603050405020304" pitchFamily="18" charset="0"/>
              </a:rPr>
              <a:t> </a:t>
            </a:r>
            <a:endParaRPr lang="en-PH" sz="2800" dirty="0">
              <a:solidFill>
                <a:schemeClr val="bg1"/>
              </a:solidFill>
              <a:latin typeface="Arial Rounded MT Bold" panose="020F07040305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901615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8648521"/>
          </a:xfrm>
          <a:prstGeom prst="rect">
            <a:avLst/>
          </a:prstGeom>
          <a:solidFill>
            <a:schemeClr val="bg1"/>
          </a:solidFill>
        </p:spPr>
        <p:txBody>
          <a:bodyPr wrap="square" rtlCol="0">
            <a:spAutoFit/>
          </a:bodyPr>
          <a:lstStyle/>
          <a:p>
            <a:pPr marL="914400" lvl="1" indent="-457200">
              <a:buFont typeface="Wingdings" panose="05000000000000000000" pitchFamily="2" charset="2"/>
              <a:buChar char="§"/>
            </a:pPr>
            <a:endParaRPr lang="en-PH" sz="2800" dirty="0">
              <a:solidFill>
                <a:schemeClr val="bg1"/>
              </a:solidFill>
              <a:latin typeface="Arial Rounded MT Bold" panose="020F0704030504030204" pitchFamily="34" charset="0"/>
            </a:endParaRPr>
          </a:p>
          <a:p>
            <a:pPr marL="914400" lvl="1" indent="-457200">
              <a:buFont typeface="Wingdings" panose="05000000000000000000" pitchFamily="2" charset="2"/>
              <a:buChar char="§"/>
            </a:pPr>
            <a:r>
              <a:rPr lang="en-PH" sz="3200" dirty="0">
                <a:latin typeface="Arial Rounded MT Bold" panose="020F0704030504030204" pitchFamily="34" charset="0"/>
              </a:rPr>
              <a:t>On the most significant barriers to the use of open educational content in their institution by 12 respondents: </a:t>
            </a:r>
          </a:p>
          <a:p>
            <a:pPr marL="914400" lvl="1" indent="-457200">
              <a:buFont typeface="Wingdings" panose="05000000000000000000" pitchFamily="2" charset="2"/>
              <a:buChar char="§"/>
            </a:pPr>
            <a:endParaRPr lang="en-PH" sz="3200" dirty="0">
              <a:latin typeface="Arial Rounded MT Bold" panose="020F0704030504030204" pitchFamily="34" charset="0"/>
            </a:endParaRPr>
          </a:p>
          <a:p>
            <a:pPr marL="1371600" lvl="2" indent="-457200">
              <a:buFont typeface="Wingdings" panose="05000000000000000000" pitchFamily="2" charset="2"/>
              <a:buChar char="ü"/>
            </a:pPr>
            <a:r>
              <a:rPr lang="en-PH" sz="3200" dirty="0">
                <a:latin typeface="Arial Rounded MT Bold" panose="020F0704030504030204" pitchFamily="34" charset="0"/>
              </a:rPr>
              <a:t>75 % said the most significant barriers were lack of:</a:t>
            </a:r>
          </a:p>
          <a:p>
            <a:pPr marL="1371600" lvl="2" indent="-457200">
              <a:buFont typeface="Wingdings" panose="05000000000000000000" pitchFamily="2" charset="2"/>
              <a:buChar char="ü"/>
            </a:pPr>
            <a:endParaRPr lang="en-PH" sz="3200" dirty="0">
              <a:latin typeface="Arial Rounded MT Bold" panose="020F0704030504030204" pitchFamily="34" charset="0"/>
            </a:endParaRPr>
          </a:p>
          <a:p>
            <a:pPr marL="1828800" lvl="3" indent="-457200">
              <a:buFont typeface="Wingdings" panose="05000000000000000000" pitchFamily="2" charset="2"/>
              <a:buChar char="Ø"/>
            </a:pPr>
            <a:r>
              <a:rPr lang="en-PH" sz="3200" dirty="0">
                <a:latin typeface="Arial Rounded MT Bold" panose="020F0704030504030204" pitchFamily="34" charset="0"/>
              </a:rPr>
              <a:t> hardware; </a:t>
            </a:r>
          </a:p>
          <a:p>
            <a:pPr marL="1828800" lvl="3" indent="-457200">
              <a:buFont typeface="Wingdings" panose="05000000000000000000" pitchFamily="2" charset="2"/>
              <a:buChar char="Ø"/>
            </a:pPr>
            <a:r>
              <a:rPr lang="en-PH" sz="3200" dirty="0">
                <a:latin typeface="Arial Rounded MT Bold" panose="020F0704030504030204" pitchFamily="34" charset="0"/>
              </a:rPr>
              <a:t>awareness of OER;</a:t>
            </a:r>
          </a:p>
          <a:p>
            <a:pPr marL="1828800" lvl="3" indent="-457200">
              <a:buFont typeface="Wingdings" panose="05000000000000000000" pitchFamily="2" charset="2"/>
              <a:buChar char="Ø"/>
            </a:pPr>
            <a:r>
              <a:rPr lang="en-PH" sz="3200" dirty="0">
                <a:latin typeface="Arial Rounded MT Bold" panose="020F0704030504030204" pitchFamily="34" charset="0"/>
              </a:rPr>
              <a:t>skills in using and publishing OER; </a:t>
            </a:r>
          </a:p>
          <a:p>
            <a:pPr marL="1828800" lvl="3" indent="-457200">
              <a:buFont typeface="Wingdings" panose="05000000000000000000" pitchFamily="2" charset="2"/>
              <a:buChar char="Ø"/>
            </a:pPr>
            <a:r>
              <a:rPr lang="en-PH" sz="3200" dirty="0">
                <a:latin typeface="Arial Rounded MT Bold" panose="020F0704030504030204" pitchFamily="34" charset="0"/>
              </a:rPr>
              <a:t>time to use and publish OER; and</a:t>
            </a:r>
          </a:p>
          <a:p>
            <a:pPr marL="1828800" lvl="3" indent="-457200">
              <a:buFont typeface="Wingdings" panose="05000000000000000000" pitchFamily="2" charset="2"/>
              <a:buChar char="Ø"/>
            </a:pPr>
            <a:r>
              <a:rPr lang="en-PH" sz="3200" dirty="0">
                <a:latin typeface="Arial Rounded MT Bold" panose="020F0704030504030204" pitchFamily="34" charset="0"/>
              </a:rPr>
              <a:t>support from management.  </a:t>
            </a:r>
          </a:p>
          <a:p>
            <a:r>
              <a:rPr lang="en-PH" sz="3200" dirty="0">
                <a:latin typeface="Arial Rounded MT Bold" panose="020F0704030504030204" pitchFamily="34" charset="0"/>
              </a:rPr>
              <a:t> </a:t>
            </a:r>
          </a:p>
          <a:p>
            <a:pPr lvl="0"/>
            <a:r>
              <a:rPr lang="en-PH" sz="2800" b="1" dirty="0">
                <a:solidFill>
                  <a:schemeClr val="bg1"/>
                </a:solidFill>
                <a:latin typeface="Arial Rounded MT Bold" panose="020F0704030504030204" pitchFamily="34" charset="0"/>
              </a:rPr>
              <a:t> </a:t>
            </a:r>
          </a:p>
          <a:p>
            <a:pPr marL="457200" lvl="0" indent="-457200">
              <a:buFont typeface="Wingdings" panose="05000000000000000000" pitchFamily="2" charset="2"/>
              <a:buChar char="§"/>
            </a:pPr>
            <a:endParaRPr lang="en-PH" sz="2800" b="1" dirty="0">
              <a:solidFill>
                <a:schemeClr val="bg1"/>
              </a:solidFill>
              <a:latin typeface="Arial Rounded MT Bold" panose="020F0704030504030204" pitchFamily="34" charset="0"/>
              <a:ea typeface="Calibri" panose="020F0502020204030204" pitchFamily="34" charset="0"/>
              <a:cs typeface="Times New Roman" panose="02020603050405020304" pitchFamily="18" charset="0"/>
            </a:endParaRPr>
          </a:p>
          <a:p>
            <a:pPr marL="457200" lvl="0" indent="-457200">
              <a:buFont typeface="Wingdings" panose="05000000000000000000" pitchFamily="2" charset="2"/>
              <a:buChar char="§"/>
            </a:pPr>
            <a:endParaRPr lang="en-PH" sz="2800" b="1" dirty="0">
              <a:solidFill>
                <a:schemeClr val="bg1"/>
              </a:solidFill>
              <a:latin typeface="Arial Rounded MT Bold" panose="020F0704030504030204" pitchFamily="34" charset="0"/>
              <a:ea typeface="Calibri" panose="020F0502020204030204" pitchFamily="34" charset="0"/>
              <a:cs typeface="Times New Roman" panose="02020603050405020304" pitchFamily="18" charset="0"/>
            </a:endParaRPr>
          </a:p>
          <a:p>
            <a:pPr marL="457200" lvl="0" indent="-457200">
              <a:buFont typeface="Wingdings" panose="05000000000000000000" pitchFamily="2" charset="2"/>
              <a:buChar char="§"/>
            </a:pP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812546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399593" y="0"/>
            <a:ext cx="10563808" cy="6555641"/>
          </a:xfrm>
          <a:prstGeom prst="rect">
            <a:avLst/>
          </a:prstGeom>
          <a:solidFill>
            <a:schemeClr val="bg1"/>
          </a:solidFill>
        </p:spPr>
        <p:txBody>
          <a:bodyPr wrap="square" rtlCol="0">
            <a:spAutoFit/>
          </a:bodyPr>
          <a:lstStyle/>
          <a:p>
            <a:pPr marL="914400" lvl="1" indent="-457200">
              <a:buFont typeface="Wingdings" panose="05000000000000000000" pitchFamily="2" charset="2"/>
              <a:buChar char="§"/>
            </a:pPr>
            <a:r>
              <a:rPr lang="en-PH" sz="2800" dirty="0">
                <a:solidFill>
                  <a:schemeClr val="bg1"/>
                </a:solidFill>
                <a:latin typeface="Arial Rounded MT Bold" panose="020F0704030504030204" pitchFamily="34" charset="0"/>
              </a:rPr>
              <a:t> </a:t>
            </a:r>
            <a:r>
              <a:rPr lang="en-PH" sz="2800" b="1" dirty="0">
                <a:latin typeface="Arial Rounded MT Bold" panose="020F0704030504030204" pitchFamily="34" charset="0"/>
              </a:rPr>
              <a:t>Other barriers were:</a:t>
            </a:r>
          </a:p>
          <a:p>
            <a:pPr marL="914400" lvl="1" indent="-457200">
              <a:buFont typeface="Wingdings" panose="05000000000000000000" pitchFamily="2" charset="2"/>
              <a:buChar char="§"/>
            </a:pPr>
            <a:endParaRPr lang="en-PH" sz="2800" b="1" dirty="0">
              <a:latin typeface="Arial Rounded MT Bold" panose="020F0704030504030204" pitchFamily="34" charset="0"/>
            </a:endParaRPr>
          </a:p>
          <a:p>
            <a:pPr marL="914400" lvl="1" indent="-457200">
              <a:buFont typeface="Wingdings" panose="05000000000000000000" pitchFamily="2" charset="2"/>
              <a:buChar char="ü"/>
            </a:pPr>
            <a:r>
              <a:rPr lang="en-PH" sz="2800" b="1" dirty="0">
                <a:latin typeface="Arial Rounded MT Bold" panose="020F0704030504030204" pitchFamily="34" charset="0"/>
              </a:rPr>
              <a:t>Copyright issues</a:t>
            </a:r>
            <a:r>
              <a:rPr lang="en-PH" sz="2800" dirty="0">
                <a:latin typeface="Arial Rounded MT Bold" panose="020F0704030504030204" pitchFamily="34" charset="0"/>
              </a:rPr>
              <a:t> appear in the list of top barriers to OER production for both individual participants and respondents who commented on their institution’s practice of OER. </a:t>
            </a:r>
          </a:p>
          <a:p>
            <a:pPr marL="457200" indent="-457200">
              <a:buFont typeface="Wingdings" panose="05000000000000000000" pitchFamily="2" charset="2"/>
              <a:buChar char="ü"/>
            </a:pPr>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Students do not have reliable access to computers (48%)</a:t>
            </a:r>
          </a:p>
          <a:p>
            <a:pPr marL="914400" lvl="1" indent="-457200">
              <a:buFont typeface="Wingdings" panose="05000000000000000000" pitchFamily="2" charset="2"/>
              <a:buChar char="ü"/>
            </a:pPr>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Students do not have a high-speed connection (43%)</a:t>
            </a:r>
          </a:p>
          <a:p>
            <a:pPr marL="914400" lvl="1" indent="-457200">
              <a:buFont typeface="Wingdings" panose="05000000000000000000" pitchFamily="2" charset="2"/>
              <a:buChar char="ü"/>
            </a:pPr>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Difficulty in getting server space or access to a server to store/host digital resources for teaching (40 %) </a:t>
            </a:r>
          </a:p>
          <a:p>
            <a:pPr marL="1371600" lvl="2" indent="-457200">
              <a:buFont typeface="Wingdings" panose="05000000000000000000" pitchFamily="2" charset="2"/>
              <a:buChar char="ü"/>
            </a:pP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736689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
            <a:ext cx="5242560" cy="6740307"/>
          </a:xfrm>
          <a:prstGeom prst="rect">
            <a:avLst/>
          </a:prstGeom>
          <a:solidFill>
            <a:schemeClr val="bg1"/>
          </a:solidFill>
        </p:spPr>
        <p:txBody>
          <a:bodyPr wrap="square" rtlCol="0">
            <a:spAutoFit/>
          </a:bodyPr>
          <a:lstStyle/>
          <a:p>
            <a:r>
              <a:rPr lang="en-PH" sz="2400" dirty="0">
                <a:latin typeface="Arial Rounded MT Bold" panose="020F0704030504030204" pitchFamily="34" charset="0"/>
              </a:rPr>
              <a:t>CLOSED CULTURE</a:t>
            </a:r>
          </a:p>
          <a:p>
            <a:endParaRPr lang="en-PH" sz="2400" dirty="0">
              <a:latin typeface="Arial Rounded MT Bold" panose="020F0704030504030204" pitchFamily="34" charset="0"/>
            </a:endParaRPr>
          </a:p>
          <a:p>
            <a:r>
              <a:rPr lang="en-PH" sz="2400" dirty="0">
                <a:latin typeface="Arial Rounded MT Bold" panose="020F0704030504030204" pitchFamily="34" charset="0"/>
              </a:rPr>
              <a:t>“People make cultural things, cultural artifacts such as movies, music, books, comics … they make them to make money, they don’t make them to share them or for the love of them, fundamentally, it’s an economic activity…”</a:t>
            </a:r>
          </a:p>
          <a:p>
            <a:r>
              <a:rPr lang="en-PH" sz="2400" dirty="0">
                <a:latin typeface="Arial Rounded MT Bold" panose="020F0704030504030204" pitchFamily="34" charset="0"/>
              </a:rPr>
              <a:t> </a:t>
            </a:r>
          </a:p>
          <a:p>
            <a:r>
              <a:rPr lang="en-PH" sz="2400" dirty="0">
                <a:latin typeface="Arial Rounded MT Bold" panose="020F0704030504030204" pitchFamily="34" charset="0"/>
              </a:rPr>
              <a:t>“I will make this thing and sell it to you and you can enjoy it by yourself but you cannot sell it to other people, you can’t give it away, you can’t share it, you can’t remix it.” </a:t>
            </a:r>
          </a:p>
          <a:p>
            <a:endParaRPr lang="en-PH" sz="2400" dirty="0">
              <a:solidFill>
                <a:schemeClr val="bg1"/>
              </a:solidFill>
              <a:latin typeface="Arial Rounded MT Bold" panose="020F0704030504030204" pitchFamily="34" charset="0"/>
            </a:endParaRPr>
          </a:p>
        </p:txBody>
      </p:sp>
      <p:sp>
        <p:nvSpPr>
          <p:cNvPr id="3" name="TextBox 2"/>
          <p:cNvSpPr txBox="1"/>
          <p:nvPr/>
        </p:nvSpPr>
        <p:spPr>
          <a:xfrm>
            <a:off x="7795491" y="1"/>
            <a:ext cx="4396509" cy="8279190"/>
          </a:xfrm>
          <a:prstGeom prst="rect">
            <a:avLst/>
          </a:prstGeom>
          <a:solidFill>
            <a:schemeClr val="bg1"/>
          </a:solidFill>
        </p:spPr>
        <p:txBody>
          <a:bodyPr wrap="square" rtlCol="0">
            <a:spAutoFit/>
          </a:bodyPr>
          <a:lstStyle/>
          <a:p>
            <a:r>
              <a:rPr lang="en-PH" sz="2400" dirty="0">
                <a:latin typeface="Arial Rounded MT Bold" panose="020F0704030504030204" pitchFamily="34" charset="0"/>
              </a:rPr>
              <a:t>OPEN CULTURE</a:t>
            </a:r>
          </a:p>
          <a:p>
            <a:endParaRPr lang="en-PH" sz="2400" dirty="0">
              <a:latin typeface="Arial Rounded MT Bold" panose="020F0704030504030204" pitchFamily="34" charset="0"/>
            </a:endParaRPr>
          </a:p>
          <a:p>
            <a:r>
              <a:rPr lang="en-PH" sz="2600" dirty="0">
                <a:latin typeface="Arial Rounded MT Bold" panose="020F0704030504030204" pitchFamily="34" charset="0"/>
              </a:rPr>
              <a:t>“I make this thing and I’m </a:t>
            </a:r>
            <a:r>
              <a:rPr lang="en-PH" sz="2600" dirty="0" err="1">
                <a:latin typeface="Arial Rounded MT Bold" panose="020F0704030504030204" pitchFamily="34" charset="0"/>
              </a:rPr>
              <a:t>gonna</a:t>
            </a:r>
            <a:r>
              <a:rPr lang="en-PH" sz="2600" dirty="0">
                <a:latin typeface="Arial Rounded MT Bold" panose="020F0704030504030204" pitchFamily="34" charset="0"/>
              </a:rPr>
              <a:t> share it with you. There might be certain restrictions but you are free to do a lot of things … often, you are free to remix and change it to share it, to play it to other people, to take it apart, to see how it works,,, in some cases, you might be free to sell it and make money yourself…”</a:t>
            </a:r>
          </a:p>
          <a:p>
            <a:endParaRPr lang="en-PH" sz="2600" dirty="0">
              <a:solidFill>
                <a:schemeClr val="bg1"/>
              </a:solidFill>
              <a:latin typeface="Arial Rounded MT Bold" panose="020F0704030504030204" pitchFamily="34" charset="0"/>
            </a:endParaRPr>
          </a:p>
          <a:p>
            <a:endParaRPr lang="en-PH" sz="2400" dirty="0">
              <a:solidFill>
                <a:schemeClr val="bg1"/>
              </a:solidFill>
              <a:latin typeface="Arial Rounded MT Bold" panose="020F0704030504030204" pitchFamily="34" charset="0"/>
            </a:endParaRPr>
          </a:p>
          <a:p>
            <a:endParaRPr lang="en-PH" sz="2400" dirty="0">
              <a:solidFill>
                <a:schemeClr val="bg1"/>
              </a:solidFill>
              <a:latin typeface="Arial Rounded MT Bold" panose="020F0704030504030204" pitchFamily="34" charset="0"/>
            </a:endParaRPr>
          </a:p>
          <a:p>
            <a:endParaRPr lang="en-PH" sz="2400" dirty="0">
              <a:solidFill>
                <a:schemeClr val="bg1"/>
              </a:solidFill>
              <a:latin typeface="Arial Rounded MT Bold" panose="020F0704030504030204" pitchFamily="34" charset="0"/>
            </a:endParaRPr>
          </a:p>
          <a:p>
            <a:endParaRPr lang="en-PH" sz="2400" dirty="0">
              <a:solidFill>
                <a:schemeClr val="bg1"/>
              </a:solidFill>
              <a:latin typeface="Arial Rounded MT Bold" panose="020F0704030504030204" pitchFamily="34" charset="0"/>
            </a:endParaRPr>
          </a:p>
          <a:p>
            <a:endParaRPr lang="en-PH" sz="2400" dirty="0">
              <a:solidFill>
                <a:schemeClr val="bg1"/>
              </a:solidFill>
              <a:latin typeface="Arial Rounded MT Bold" panose="020F0704030504030204" pitchFamily="34" charset="0"/>
            </a:endParaRPr>
          </a:p>
        </p:txBody>
      </p:sp>
      <p:pic>
        <p:nvPicPr>
          <p:cNvPr id="2052" name="Picture 4" descr="Free Clipart Talk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2560" y="1600200"/>
            <a:ext cx="2407920" cy="375227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802907" y="6136927"/>
            <a:ext cx="2992584" cy="430127"/>
          </a:xfrm>
          <a:prstGeom prst="rect">
            <a:avLst/>
          </a:prstGeom>
          <a:noFill/>
        </p:spPr>
        <p:txBody>
          <a:bodyPr wrap="square" rtlCol="0">
            <a:spAutoFit/>
          </a:bodyPr>
          <a:lstStyle/>
          <a:p>
            <a:r>
              <a:rPr lang="en-PH" sz="1100" dirty="0"/>
              <a:t>Retrieved from http://clipart-library.com/clipart/467963.htm</a:t>
            </a:r>
          </a:p>
        </p:txBody>
      </p:sp>
    </p:spTree>
    <p:extLst>
      <p:ext uri="{BB962C8B-B14F-4D97-AF65-F5344CB8AC3E}">
        <p14:creationId xmlns:p14="http://schemas.microsoft.com/office/powerpoint/2010/main" val="18590271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8462445"/>
          </a:xfrm>
          <a:prstGeom prst="rect">
            <a:avLst/>
          </a:prstGeom>
          <a:solidFill>
            <a:schemeClr val="bg1"/>
          </a:solidFill>
        </p:spPr>
        <p:txBody>
          <a:bodyPr wrap="square" rtlCol="0">
            <a:spAutoFit/>
          </a:bodyPr>
          <a:lstStyle/>
          <a:p>
            <a:r>
              <a:rPr lang="en-PH" sz="3600" b="1" dirty="0">
                <a:latin typeface="Arial Rounded MT Bold" panose="020F0704030504030204" pitchFamily="34" charset="0"/>
              </a:rPr>
              <a:t>      Other barriers were: (</a:t>
            </a:r>
            <a:r>
              <a:rPr lang="en-PH" sz="3600" b="1" dirty="0" err="1">
                <a:latin typeface="Arial Rounded MT Bold" panose="020F0704030504030204" pitchFamily="34" charset="0"/>
              </a:rPr>
              <a:t>Con’t</a:t>
            </a:r>
            <a:r>
              <a:rPr lang="en-PH" sz="3600" b="1" dirty="0">
                <a:latin typeface="Arial Rounded MT Bold" panose="020F0704030504030204" pitchFamily="34" charset="0"/>
              </a:rPr>
              <a:t>)</a:t>
            </a:r>
          </a:p>
          <a:p>
            <a:pPr lvl="0"/>
            <a:endParaRPr lang="en-PH" sz="3600" dirty="0">
              <a:latin typeface="Arial Rounded MT Bold" panose="020F0704030504030204" pitchFamily="34" charset="0"/>
            </a:endParaRPr>
          </a:p>
          <a:p>
            <a:pPr marL="914400" lvl="1" indent="-457200">
              <a:buFont typeface="Wingdings" panose="05000000000000000000" pitchFamily="2" charset="2"/>
              <a:buChar char="ü"/>
            </a:pPr>
            <a:r>
              <a:rPr lang="en-PH" sz="4000" dirty="0">
                <a:latin typeface="Arial Rounded MT Bold" panose="020F0704030504030204" pitchFamily="34" charset="0"/>
              </a:rPr>
              <a:t>No access to physical resources in their classrooms, such as projectors and high-speed connections (40 %) </a:t>
            </a:r>
          </a:p>
          <a:p>
            <a:pPr marL="914400" lvl="1" indent="-457200">
              <a:buFont typeface="Wingdings" panose="05000000000000000000" pitchFamily="2" charset="2"/>
              <a:buChar char="ü"/>
            </a:pPr>
            <a:endParaRPr lang="en-PH" sz="4000" dirty="0">
              <a:latin typeface="Arial Rounded MT Bold" panose="020F0704030504030204" pitchFamily="34" charset="0"/>
            </a:endParaRPr>
          </a:p>
          <a:p>
            <a:pPr marL="914400" lvl="1" indent="-457200">
              <a:buFont typeface="Wingdings" panose="05000000000000000000" pitchFamily="2" charset="2"/>
              <a:buChar char="ü"/>
            </a:pPr>
            <a:r>
              <a:rPr lang="en-PH" sz="4000" dirty="0">
                <a:latin typeface="Arial Rounded MT Bold" panose="020F0704030504030204" pitchFamily="34" charset="0"/>
              </a:rPr>
              <a:t>Individual participants considered lack of skills in using OER (55 %) </a:t>
            </a:r>
          </a:p>
          <a:p>
            <a:pPr marL="914400" lvl="1"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pPr marL="914400" lvl="1"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pPr marL="914400" lvl="1"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pPr marL="914400" lvl="1"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pPr marL="914400" lvl="1"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pPr marL="914400" lvl="1"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pPr marL="914400" lvl="1"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pPr marR="5715" lvl="1">
              <a:lnSpc>
                <a:spcPct val="107000"/>
              </a:lnSpc>
              <a:spcBef>
                <a:spcPts val="200"/>
              </a:spcBef>
            </a:pPr>
            <a:r>
              <a:rPr lang="en-PH" sz="3200" b="1"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 </a:t>
            </a: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968220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315615"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315615"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31561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315617"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15617" cy="1015663"/>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315616" y="0"/>
            <a:ext cx="10888047" cy="8710077"/>
          </a:xfrm>
          <a:prstGeom prst="rect">
            <a:avLst/>
          </a:prstGeom>
          <a:solidFill>
            <a:schemeClr val="bg1"/>
          </a:solidFill>
        </p:spPr>
        <p:txBody>
          <a:bodyPr wrap="square" rtlCol="0">
            <a:spAutoFit/>
          </a:bodyPr>
          <a:lstStyle/>
          <a:p>
            <a:pPr lvl="1"/>
            <a:r>
              <a:rPr lang="en-PH" sz="3100" b="1" dirty="0">
                <a:latin typeface="Arial Rounded MT Bold" panose="020F0704030504030204" pitchFamily="34" charset="0"/>
              </a:rPr>
              <a:t>On Copyright Issues</a:t>
            </a:r>
          </a:p>
          <a:p>
            <a:endParaRPr lang="en-PH" sz="3100" dirty="0">
              <a:latin typeface="Arial Rounded MT Bold" panose="020F0704030504030204" pitchFamily="34" charset="0"/>
            </a:endParaRPr>
          </a:p>
          <a:p>
            <a:pPr marL="914400" lvl="1" indent="-457200">
              <a:buFont typeface="Wingdings" panose="05000000000000000000" pitchFamily="2" charset="2"/>
              <a:buChar char="§"/>
            </a:pPr>
            <a:r>
              <a:rPr lang="en-PH" sz="3100" dirty="0">
                <a:latin typeface="Arial Rounded MT Bold" panose="020F0704030504030204" pitchFamily="34" charset="0"/>
              </a:rPr>
              <a:t>On copyright and knowledge of the Creative Commons, participants perceived fear of copyright infringement as one of the major barriers to their use and publication</a:t>
            </a:r>
          </a:p>
          <a:p>
            <a:pPr lvl="0"/>
            <a:r>
              <a:rPr lang="en-PH" sz="3100" dirty="0">
                <a:latin typeface="Arial Rounded MT Bold" panose="020F0704030504030204" pitchFamily="34" charset="0"/>
              </a:rPr>
              <a:t>          of OER. </a:t>
            </a:r>
          </a:p>
          <a:p>
            <a:r>
              <a:rPr lang="en-PH" sz="3100" dirty="0">
                <a:latin typeface="Arial Rounded MT Bold" panose="020F0704030504030204" pitchFamily="34" charset="0"/>
              </a:rPr>
              <a:t> </a:t>
            </a:r>
          </a:p>
          <a:p>
            <a:pPr marL="914400" lvl="1" indent="-457200">
              <a:buFont typeface="Wingdings" panose="05000000000000000000" pitchFamily="2" charset="2"/>
              <a:buChar char="§"/>
            </a:pPr>
            <a:r>
              <a:rPr lang="en-PH" sz="3100" dirty="0">
                <a:latin typeface="Arial Rounded MT Bold" panose="020F0704030504030204" pitchFamily="34" charset="0"/>
              </a:rPr>
              <a:t>With regard to their perspectives on copyright:</a:t>
            </a:r>
          </a:p>
          <a:p>
            <a:pPr marL="914400" lvl="1" indent="-457200">
              <a:buFont typeface="Wingdings" panose="05000000000000000000" pitchFamily="2" charset="2"/>
              <a:buChar char="§"/>
            </a:pPr>
            <a:endParaRPr lang="en-PH" sz="3100" dirty="0">
              <a:latin typeface="Arial Rounded MT Bold" panose="020F0704030504030204" pitchFamily="34" charset="0"/>
            </a:endParaRPr>
          </a:p>
          <a:p>
            <a:pPr marL="1371600" lvl="2" indent="-457200">
              <a:buFont typeface="Wingdings" panose="05000000000000000000" pitchFamily="2" charset="2"/>
              <a:buChar char="ü"/>
            </a:pPr>
            <a:r>
              <a:rPr lang="en-PH" sz="3100" dirty="0">
                <a:latin typeface="Arial Rounded MT Bold" panose="020F0704030504030204" pitchFamily="34" charset="0"/>
              </a:rPr>
              <a:t>only 26 % of the individual participants and 50 % of 12 respondents who commented on their institution’s OER practice said that the term </a:t>
            </a:r>
            <a:r>
              <a:rPr lang="en-PH" sz="3100" b="1" dirty="0">
                <a:latin typeface="Arial Rounded MT Bold" panose="020F0704030504030204" pitchFamily="34" charset="0"/>
              </a:rPr>
              <a:t>“copyright” meant something to them.</a:t>
            </a:r>
            <a:r>
              <a:rPr lang="en-PH" sz="3100" dirty="0">
                <a:latin typeface="Arial Rounded MT Bold" panose="020F0704030504030204" pitchFamily="34" charset="0"/>
              </a:rPr>
              <a:t> </a:t>
            </a:r>
          </a:p>
          <a:p>
            <a:pPr marL="1371600" lvl="2" indent="-457200">
              <a:buFont typeface="Wingdings" panose="05000000000000000000" pitchFamily="2" charset="2"/>
              <a:buChar char="ü"/>
            </a:pPr>
            <a:endParaRPr lang="en-PH" sz="3100" dirty="0">
              <a:solidFill>
                <a:schemeClr val="bg1"/>
              </a:solidFill>
              <a:latin typeface="Arial Rounded MT Bold" panose="020F0704030504030204" pitchFamily="34" charset="0"/>
            </a:endParaRPr>
          </a:p>
          <a:p>
            <a:pPr marL="1371600" lvl="2"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pPr marL="1371600" lvl="2"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pPr lvl="0"/>
            <a:r>
              <a:rPr lang="en-PH" sz="2800" dirty="0">
                <a:solidFill>
                  <a:schemeClr val="bg1"/>
                </a:solidFill>
                <a:latin typeface="Arial Rounded MT Bold" panose="020F0704030504030204" pitchFamily="34" charset="0"/>
              </a:rPr>
              <a:t> </a:t>
            </a: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400209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6200"/>
            <a:ext cx="1250301"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2503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2503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250302"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129005" cy="1015663"/>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129004" y="0"/>
            <a:ext cx="11074659" cy="7473200"/>
          </a:xfrm>
          <a:prstGeom prst="rect">
            <a:avLst/>
          </a:prstGeom>
          <a:solidFill>
            <a:schemeClr val="bg1"/>
          </a:solidFill>
        </p:spPr>
        <p:txBody>
          <a:bodyPr wrap="square" rtlCol="0">
            <a:spAutoFit/>
          </a:bodyPr>
          <a:lstStyle/>
          <a:p>
            <a:pPr lvl="1"/>
            <a:r>
              <a:rPr lang="en-PH" sz="2800" b="1" dirty="0">
                <a:latin typeface="Arial Rounded MT Bold" panose="020F0704030504030204" pitchFamily="34" charset="0"/>
              </a:rPr>
              <a:t>     Copyright Issues</a:t>
            </a:r>
          </a:p>
          <a:p>
            <a:r>
              <a:rPr lang="en-PH" sz="2800" dirty="0">
                <a:latin typeface="Arial Rounded MT Bold" panose="020F0704030504030204" pitchFamily="34" charset="0"/>
              </a:rPr>
              <a:t> </a:t>
            </a:r>
          </a:p>
          <a:p>
            <a:pPr marL="1371600" lvl="2" indent="-457200">
              <a:buFont typeface="Wingdings" panose="05000000000000000000" pitchFamily="2" charset="2"/>
              <a:buChar char="§"/>
            </a:pPr>
            <a:r>
              <a:rPr lang="en-PH" sz="2800" dirty="0">
                <a:latin typeface="Arial Rounded MT Bold" panose="020F0704030504030204" pitchFamily="34" charset="0"/>
              </a:rPr>
              <a:t>24 % of individual participants </a:t>
            </a:r>
            <a:r>
              <a:rPr lang="en-PH" sz="2800" b="1" dirty="0">
                <a:latin typeface="Arial Rounded MT Bold" panose="020F0704030504030204" pitchFamily="34" charset="0"/>
              </a:rPr>
              <a:t>felt confident in the accuracy of their definition of copyright</a:t>
            </a:r>
            <a:r>
              <a:rPr lang="en-PH" sz="2800" dirty="0">
                <a:latin typeface="Arial Rounded MT Bold" panose="020F0704030504030204" pitchFamily="34" charset="0"/>
              </a:rPr>
              <a:t>, and amongst these participants only 7 % felt </a:t>
            </a:r>
            <a:r>
              <a:rPr lang="en-PH" sz="2800" b="1" dirty="0">
                <a:latin typeface="Arial Rounded MT Bold" panose="020F0704030504030204" pitchFamily="34" charset="0"/>
              </a:rPr>
              <a:t>very confident</a:t>
            </a:r>
            <a:r>
              <a:rPr lang="en-PH" sz="2800" dirty="0">
                <a:latin typeface="Arial Rounded MT Bold" panose="020F0704030504030204" pitchFamily="34" charset="0"/>
              </a:rPr>
              <a:t> that they could define copyright accurately</a:t>
            </a:r>
          </a:p>
          <a:p>
            <a:pPr marL="1371600" lvl="2" indent="-457200">
              <a:buFont typeface="Wingdings" panose="05000000000000000000" pitchFamily="2" charset="2"/>
              <a:buChar char="§"/>
            </a:pPr>
            <a:endParaRPr lang="en-PH" sz="2800" dirty="0">
              <a:latin typeface="Arial Rounded MT Bold" panose="020F0704030504030204" pitchFamily="34" charset="0"/>
            </a:endParaRPr>
          </a:p>
          <a:p>
            <a:pPr marL="1371600" lvl="2" indent="-457200">
              <a:buFont typeface="Wingdings" panose="05000000000000000000" pitchFamily="2" charset="2"/>
              <a:buChar char="§"/>
            </a:pPr>
            <a:r>
              <a:rPr lang="en-PH" sz="2800" dirty="0">
                <a:latin typeface="Arial Rounded MT Bold" panose="020F0704030504030204" pitchFamily="34" charset="0"/>
              </a:rPr>
              <a:t>Of the 12 who commented on institutional practice of OER:</a:t>
            </a:r>
          </a:p>
          <a:p>
            <a:pPr marL="1371600" lvl="2" indent="-457200">
              <a:buFont typeface="Wingdings" panose="05000000000000000000" pitchFamily="2" charset="2"/>
              <a:buChar char="ü"/>
            </a:pPr>
            <a:endParaRPr lang="en-PH" sz="2800" dirty="0">
              <a:latin typeface="Arial Rounded MT Bold" panose="020F0704030504030204" pitchFamily="34" charset="0"/>
            </a:endParaRPr>
          </a:p>
          <a:p>
            <a:pPr marL="1828800" lvl="3" indent="-457200">
              <a:buFont typeface="Wingdings" panose="05000000000000000000" pitchFamily="2" charset="2"/>
              <a:buChar char="ü"/>
            </a:pPr>
            <a:r>
              <a:rPr lang="en-PH" sz="2800" dirty="0">
                <a:latin typeface="Arial Rounded MT Bold" panose="020F0704030504030204" pitchFamily="34" charset="0"/>
              </a:rPr>
              <a:t>four (4) said they were </a:t>
            </a:r>
            <a:r>
              <a:rPr lang="en-PH" sz="2800" b="1" dirty="0">
                <a:latin typeface="Arial Rounded MT Bold" panose="020F0704030504030204" pitchFamily="34" charset="0"/>
              </a:rPr>
              <a:t>confident in the accuracy of their definition of copyright</a:t>
            </a:r>
            <a:r>
              <a:rPr lang="en-PH" sz="2800" dirty="0">
                <a:latin typeface="Arial Rounded MT Bold" panose="020F0704030504030204" pitchFamily="34" charset="0"/>
              </a:rPr>
              <a:t>;</a:t>
            </a:r>
          </a:p>
          <a:p>
            <a:pPr marL="1828800" lvl="3" indent="-457200">
              <a:buFont typeface="Wingdings" panose="05000000000000000000" pitchFamily="2" charset="2"/>
              <a:buChar char="ü"/>
            </a:pPr>
            <a:r>
              <a:rPr lang="en-PH" sz="2800" dirty="0">
                <a:latin typeface="Arial Rounded MT Bold" panose="020F0704030504030204" pitchFamily="34" charset="0"/>
              </a:rPr>
              <a:t>one (1) said he/she was </a:t>
            </a:r>
            <a:r>
              <a:rPr lang="en-PH" sz="2800" b="1" dirty="0">
                <a:latin typeface="Arial Rounded MT Bold" panose="020F0704030504030204" pitchFamily="34" charset="0"/>
              </a:rPr>
              <a:t>somewhat confident</a:t>
            </a:r>
            <a:r>
              <a:rPr lang="en-PH" sz="2800" dirty="0">
                <a:latin typeface="Arial Rounded MT Bold" panose="020F0704030504030204" pitchFamily="34" charset="0"/>
              </a:rPr>
              <a:t>; and another one ( 1) said he/she was </a:t>
            </a:r>
            <a:r>
              <a:rPr lang="en-PH" sz="2800" b="1" dirty="0">
                <a:latin typeface="Arial Rounded MT Bold" panose="020F0704030504030204" pitchFamily="34" charset="0"/>
              </a:rPr>
              <a:t>not confident</a:t>
            </a:r>
            <a:r>
              <a:rPr lang="en-PH" sz="2800" dirty="0">
                <a:latin typeface="Arial Rounded MT Bold" panose="020F0704030504030204" pitchFamily="34" charset="0"/>
              </a:rPr>
              <a:t> in the accuracy of his/her definition of copyright.</a:t>
            </a:r>
          </a:p>
          <a:p>
            <a:pPr lvl="0"/>
            <a:r>
              <a:rPr lang="en-PH" sz="2800" dirty="0">
                <a:latin typeface="Arial Rounded MT Bold" panose="020F0704030504030204" pitchFamily="34" charset="0"/>
              </a:rPr>
              <a:t> </a:t>
            </a:r>
          </a:p>
          <a:p>
            <a:pPr marR="5715" lvl="1">
              <a:lnSpc>
                <a:spcPct val="107000"/>
              </a:lnSpc>
              <a:spcBef>
                <a:spcPts val="200"/>
              </a:spcBef>
            </a:pPr>
            <a:r>
              <a:rPr lang="en-PH" sz="2800" b="1" dirty="0">
                <a:latin typeface="Arial Rounded MT Bold" panose="020F0704030504030204" pitchFamily="34" charset="0"/>
                <a:ea typeface="Times New Roman" panose="02020603050405020304" pitchFamily="18" charset="0"/>
                <a:cs typeface="Times New Roman" panose="02020603050405020304" pitchFamily="18" charset="0"/>
              </a:rPr>
              <a:t> </a:t>
            </a:r>
            <a:endParaRPr lang="en-PH" sz="2800" dirty="0">
              <a:latin typeface="Arial Rounded MT Bold" panose="020F07040305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68265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287623"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287623"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287623"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287625"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287624" y="0"/>
            <a:ext cx="10916039" cy="9412192"/>
          </a:xfrm>
          <a:prstGeom prst="rect">
            <a:avLst/>
          </a:prstGeom>
          <a:solidFill>
            <a:schemeClr val="bg1"/>
          </a:solidFill>
        </p:spPr>
        <p:txBody>
          <a:bodyPr wrap="square" rtlCol="0">
            <a:spAutoFit/>
          </a:bodyPr>
          <a:lstStyle/>
          <a:p>
            <a:pPr lvl="0"/>
            <a:r>
              <a:rPr lang="en-PH" sz="2800" dirty="0">
                <a:solidFill>
                  <a:schemeClr val="bg1"/>
                </a:solidFill>
                <a:latin typeface="Arial Rounded MT Bold" panose="020F0704030504030204" pitchFamily="34" charset="0"/>
              </a:rPr>
              <a:t>	</a:t>
            </a:r>
            <a:r>
              <a:rPr lang="en-PH" sz="2800" b="1" dirty="0">
                <a:latin typeface="Arial Rounded MT Bold" panose="020F0704030504030204" pitchFamily="34" charset="0"/>
              </a:rPr>
              <a:t>On Creative Commons</a:t>
            </a:r>
          </a:p>
          <a:p>
            <a:pPr lvl="0"/>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700" dirty="0">
                <a:latin typeface="Arial Rounded MT Bold" panose="020F0704030504030204" pitchFamily="34" charset="0"/>
              </a:rPr>
              <a:t>17 % of individual respondents said they had </a:t>
            </a:r>
            <a:r>
              <a:rPr lang="en-PH" sz="2700" b="1" dirty="0">
                <a:latin typeface="Arial Rounded MT Bold" panose="020F0704030504030204" pitchFamily="34" charset="0"/>
              </a:rPr>
              <a:t>not heard of Creative Commons licenses, </a:t>
            </a:r>
            <a:r>
              <a:rPr lang="en-PH" sz="2700" dirty="0">
                <a:latin typeface="Arial Rounded MT Bold" panose="020F0704030504030204" pitchFamily="34" charset="0"/>
              </a:rPr>
              <a:t>whereas only 14 % have heard of them. </a:t>
            </a:r>
          </a:p>
          <a:p>
            <a:pPr marL="914400" lvl="1" indent="-457200">
              <a:buFont typeface="Wingdings" panose="05000000000000000000" pitchFamily="2" charset="2"/>
              <a:buChar char="ü"/>
            </a:pPr>
            <a:endParaRPr lang="en-PH" sz="2700" dirty="0">
              <a:latin typeface="Arial Rounded MT Bold" panose="020F0704030504030204" pitchFamily="34" charset="0"/>
            </a:endParaRPr>
          </a:p>
          <a:p>
            <a:pPr marL="914400" lvl="1" indent="-457200">
              <a:buFont typeface="Wingdings" panose="05000000000000000000" pitchFamily="2" charset="2"/>
              <a:buChar char="ü"/>
            </a:pPr>
            <a:r>
              <a:rPr lang="en-PH" sz="2700" dirty="0">
                <a:latin typeface="Arial Rounded MT Bold" panose="020F0704030504030204" pitchFamily="34" charset="0"/>
              </a:rPr>
              <a:t>Four (4) out of 12 respondents who commented on their institution’s OER practice said they had not heard of Creative Commons licenses, whilst only two (2) had heard of them.</a:t>
            </a:r>
          </a:p>
          <a:p>
            <a:pPr lvl="1"/>
            <a:endParaRPr lang="en-PH" sz="2700" dirty="0">
              <a:latin typeface="Arial Rounded MT Bold" panose="020F0704030504030204" pitchFamily="34" charset="0"/>
            </a:endParaRPr>
          </a:p>
          <a:p>
            <a:pPr marL="914400" lvl="1" indent="-457200">
              <a:buFont typeface="Wingdings" panose="05000000000000000000" pitchFamily="2" charset="2"/>
              <a:buChar char="ü"/>
            </a:pPr>
            <a:r>
              <a:rPr lang="en-PH" sz="2700" dirty="0">
                <a:latin typeface="Arial Rounded MT Bold" panose="020F0704030504030204" pitchFamily="34" charset="0"/>
              </a:rPr>
              <a:t>About a tenth of the individual respondents (4) said they </a:t>
            </a:r>
            <a:r>
              <a:rPr lang="en-PH" sz="2700" b="1" dirty="0">
                <a:latin typeface="Arial Rounded MT Bold" panose="020F0704030504030204" pitchFamily="34" charset="0"/>
              </a:rPr>
              <a:t>were not confident that they could describe Creative Commons licenses accurately</a:t>
            </a:r>
            <a:r>
              <a:rPr lang="en-PH" sz="2700" dirty="0">
                <a:latin typeface="Arial Rounded MT Bold" panose="020F0704030504030204" pitchFamily="34" charset="0"/>
              </a:rPr>
              <a:t>, and </a:t>
            </a:r>
          </a:p>
          <a:p>
            <a:pPr marL="914400" lvl="1" indent="-457200">
              <a:buFont typeface="Wingdings" panose="05000000000000000000" pitchFamily="2" charset="2"/>
              <a:buChar char="ü"/>
            </a:pPr>
            <a:endParaRPr lang="en-PH" sz="2700" dirty="0">
              <a:latin typeface="Arial Rounded MT Bold" panose="020F0704030504030204" pitchFamily="34" charset="0"/>
            </a:endParaRPr>
          </a:p>
          <a:p>
            <a:pPr marL="914400" lvl="1" indent="-457200">
              <a:buFont typeface="Wingdings" panose="05000000000000000000" pitchFamily="2" charset="2"/>
              <a:buChar char="ü"/>
            </a:pPr>
            <a:r>
              <a:rPr lang="en-PH" sz="2700" dirty="0">
                <a:latin typeface="Arial Rounded MT Bold" panose="020F0704030504030204" pitchFamily="34" charset="0"/>
              </a:rPr>
              <a:t>only four (4) were confident that they could. </a:t>
            </a:r>
          </a:p>
          <a:p>
            <a:r>
              <a:rPr lang="en-PH" sz="2800" dirty="0">
                <a:latin typeface="Arial Rounded MT Bold" panose="020F0704030504030204" pitchFamily="34" charset="0"/>
              </a:rPr>
              <a:t> </a:t>
            </a:r>
          </a:p>
          <a:p>
            <a:pPr lvl="0"/>
            <a:r>
              <a:rPr lang="en-PH" sz="2800" dirty="0">
                <a:latin typeface="Arial Rounded MT Bold" panose="020F0704030504030204" pitchFamily="34" charset="0"/>
              </a:rPr>
              <a:t> n of Creative Commons licenses.</a:t>
            </a:r>
          </a:p>
          <a:p>
            <a:r>
              <a:rPr lang="en-PH" sz="2800" dirty="0">
                <a:latin typeface="Arial Rounded MT Bold" panose="020F0704030504030204" pitchFamily="34" charset="0"/>
              </a:rPr>
              <a:t> </a:t>
            </a:r>
          </a:p>
          <a:p>
            <a:pPr lvl="0"/>
            <a:r>
              <a:rPr lang="en-PH" sz="2800" dirty="0">
                <a:latin typeface="Arial Rounded MT Bold" panose="020F0704030504030204" pitchFamily="34" charset="0"/>
              </a:rPr>
              <a:t>Only one of the 12 (eight per cent) was confident in the accuracy of his/her description.</a:t>
            </a:r>
          </a:p>
          <a:p>
            <a:pPr marR="5715" lvl="1">
              <a:lnSpc>
                <a:spcPct val="107000"/>
              </a:lnSpc>
              <a:spcBef>
                <a:spcPts val="200"/>
              </a:spcBef>
            </a:pPr>
            <a:r>
              <a:rPr lang="en-PH" sz="2800" b="1" dirty="0">
                <a:solidFill>
                  <a:schemeClr val="bg1"/>
                </a:solidFill>
                <a:latin typeface="Arial Rounded MT Bold" panose="020F0704030504030204" pitchFamily="34" charset="0"/>
                <a:ea typeface="Times New Roman" panose="02020603050405020304" pitchFamily="18" charset="0"/>
                <a:cs typeface="Times New Roman" panose="02020603050405020304" pitchFamily="18" charset="0"/>
              </a:rPr>
              <a:t> </a:t>
            </a:r>
            <a:endParaRPr lang="en-PH" sz="2800" dirty="0">
              <a:solidFill>
                <a:schemeClr val="bg1"/>
              </a:solidFill>
              <a:latin typeface="Arial Rounded MT Bold" panose="020F07040305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908885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287623"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287623"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287623"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287625"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287625" y="0"/>
            <a:ext cx="10675776" cy="6804748"/>
          </a:xfrm>
          <a:prstGeom prst="rect">
            <a:avLst/>
          </a:prstGeom>
          <a:solidFill>
            <a:schemeClr val="bg1"/>
          </a:solidFill>
        </p:spPr>
        <p:txBody>
          <a:bodyPr wrap="square" rtlCol="0">
            <a:spAutoFit/>
          </a:bodyPr>
          <a:lstStyle/>
          <a:p>
            <a:pPr lvl="1"/>
            <a:r>
              <a:rPr lang="en-PH" sz="2800" b="1" dirty="0">
                <a:solidFill>
                  <a:schemeClr val="bg1"/>
                </a:solidFill>
                <a:latin typeface="Arial Rounded MT Bold" panose="020F0704030504030204" pitchFamily="34" charset="0"/>
              </a:rPr>
              <a:t>      </a:t>
            </a:r>
            <a:r>
              <a:rPr lang="en-PH" sz="3600" b="1" dirty="0">
                <a:latin typeface="Arial Rounded MT Bold" panose="020F0704030504030204" pitchFamily="34" charset="0"/>
              </a:rPr>
              <a:t>On Creative Commons</a:t>
            </a:r>
          </a:p>
          <a:p>
            <a:pPr lvl="1"/>
            <a:endParaRPr lang="en-PH" sz="3600" dirty="0">
              <a:latin typeface="Arial Rounded MT Bold" panose="020F0704030504030204" pitchFamily="34" charset="0"/>
            </a:endParaRPr>
          </a:p>
          <a:p>
            <a:pPr marL="1028700" lvl="1" indent="-571500">
              <a:buFont typeface="Wingdings" panose="05000000000000000000" pitchFamily="2" charset="2"/>
              <a:buChar char="ü"/>
            </a:pPr>
            <a:r>
              <a:rPr lang="en-PH" sz="3600" dirty="0">
                <a:latin typeface="Arial Rounded MT Bold" panose="020F0704030504030204" pitchFamily="34" charset="0"/>
              </a:rPr>
              <a:t> Of the 12 who commented on their institution’s OER practice, 25 % were </a:t>
            </a:r>
            <a:r>
              <a:rPr lang="en-PH" sz="3600" b="1" dirty="0">
                <a:latin typeface="Arial Rounded MT Bold" panose="020F0704030504030204" pitchFamily="34" charset="0"/>
              </a:rPr>
              <a:t>not confident</a:t>
            </a:r>
            <a:r>
              <a:rPr lang="en-PH" sz="3600" dirty="0">
                <a:latin typeface="Arial Rounded MT Bold" panose="020F0704030504030204" pitchFamily="34" charset="0"/>
              </a:rPr>
              <a:t>  eight (8) %) was </a:t>
            </a:r>
            <a:r>
              <a:rPr lang="en-PH" sz="3600" b="1" dirty="0">
                <a:latin typeface="Arial Rounded MT Bold" panose="020F0704030504030204" pitchFamily="34" charset="0"/>
              </a:rPr>
              <a:t>somewhat confident</a:t>
            </a:r>
            <a:r>
              <a:rPr lang="en-PH" sz="3600" dirty="0">
                <a:latin typeface="Arial Rounded MT Bold" panose="020F0704030504030204" pitchFamily="34" charset="0"/>
              </a:rPr>
              <a:t> in the accuracy of his/her description of Creative Commons licenses.</a:t>
            </a:r>
          </a:p>
          <a:p>
            <a:pPr lvl="1"/>
            <a:endParaRPr lang="en-PH" sz="3600" dirty="0">
              <a:latin typeface="Arial Rounded MT Bold" panose="020F0704030504030204" pitchFamily="34" charset="0"/>
            </a:endParaRPr>
          </a:p>
          <a:p>
            <a:pPr marL="914400" lvl="1" indent="-457200">
              <a:buFont typeface="Wingdings" panose="05000000000000000000" pitchFamily="2" charset="2"/>
              <a:buChar char="ü"/>
            </a:pPr>
            <a:r>
              <a:rPr lang="en-PH" sz="3600" dirty="0">
                <a:latin typeface="Arial Rounded MT Bold" panose="020F0704030504030204" pitchFamily="34" charset="0"/>
              </a:rPr>
              <a:t>Only one of the eight (8) % was confident in the accuracy of his/her description.</a:t>
            </a:r>
          </a:p>
          <a:p>
            <a:pPr marR="5715" lvl="1">
              <a:lnSpc>
                <a:spcPct val="107000"/>
              </a:lnSpc>
              <a:spcBef>
                <a:spcPts val="200"/>
              </a:spcBef>
            </a:pPr>
            <a:r>
              <a:rPr lang="en-PH" sz="3600" b="1" dirty="0">
                <a:solidFill>
                  <a:schemeClr val="bg1"/>
                </a:solidFill>
                <a:latin typeface="Arial Rounded MT Bold" panose="020F0704030504030204" pitchFamily="34" charset="0"/>
                <a:ea typeface="Times New Roman" panose="02020603050405020304" pitchFamily="18" charset="0"/>
                <a:cs typeface="Times New Roman" panose="02020603050405020304" pitchFamily="18" charset="0"/>
              </a:rPr>
              <a:t> </a:t>
            </a:r>
            <a:endParaRPr lang="en-PH" sz="3600" dirty="0">
              <a:solidFill>
                <a:schemeClr val="bg1"/>
              </a:solidFill>
              <a:latin typeface="Arial Rounded MT Bold" panose="020F07040305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54672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7098097"/>
          </a:xfrm>
          <a:prstGeom prst="rect">
            <a:avLst/>
          </a:prstGeom>
          <a:solidFill>
            <a:schemeClr val="bg1"/>
          </a:solidFill>
        </p:spPr>
        <p:txBody>
          <a:bodyPr wrap="square" rtlCol="0">
            <a:spAutoFit/>
          </a:bodyPr>
          <a:lstStyle/>
          <a:p>
            <a:pPr lvl="0"/>
            <a:r>
              <a:rPr lang="en-PH" dirty="0"/>
              <a:t>  	</a:t>
            </a:r>
            <a:r>
              <a:rPr lang="en-PH" sz="2800" b="1" dirty="0">
                <a:latin typeface="Arial Rounded MT Bold" panose="020F0704030504030204" pitchFamily="34" charset="0"/>
              </a:rPr>
              <a:t>Institutional Policy and Support</a:t>
            </a:r>
          </a:p>
          <a:p>
            <a:pPr lvl="0"/>
            <a:endParaRPr lang="en-PH" sz="2800" dirty="0">
              <a:latin typeface="Arial Rounded MT Bold" panose="020F0704030504030204" pitchFamily="34" charset="0"/>
            </a:endParaRPr>
          </a:p>
          <a:p>
            <a:pPr marL="914400" lvl="1" indent="-457200">
              <a:buFont typeface="Wingdings" panose="05000000000000000000" pitchFamily="2" charset="2"/>
              <a:buChar char="§"/>
            </a:pPr>
            <a:r>
              <a:rPr lang="en-PH" sz="2800" dirty="0">
                <a:latin typeface="Arial Rounded MT Bold" panose="020F0704030504030204" pitchFamily="34" charset="0"/>
              </a:rPr>
              <a:t>Over half the individual participants (52 %) considered the following to be extremely important in using digital resources:</a:t>
            </a:r>
          </a:p>
          <a:p>
            <a:r>
              <a:rPr lang="en-PH" sz="2800" dirty="0">
                <a:latin typeface="Arial Rounded MT Bold" panose="020F0704030504030204" pitchFamily="34" charset="0"/>
              </a:rPr>
              <a:t> </a:t>
            </a:r>
          </a:p>
          <a:p>
            <a:pPr marL="1371600" lvl="2" indent="-457200">
              <a:buFont typeface="Wingdings" panose="05000000000000000000" pitchFamily="2" charset="2"/>
              <a:buChar char="ü"/>
            </a:pPr>
            <a:r>
              <a:rPr lang="en-PH" sz="2800" b="1" dirty="0">
                <a:latin typeface="Arial Rounded MT Bold" panose="020F0704030504030204" pitchFamily="34" charset="0"/>
              </a:rPr>
              <a:t>Support with obtaining or setting up technical infrastructure such as servers, computers and smart classrooms (76 %);</a:t>
            </a:r>
          </a:p>
          <a:p>
            <a:pPr marL="1371600" lvl="2" indent="-457200">
              <a:buFont typeface="Wingdings" panose="05000000000000000000" pitchFamily="2" charset="2"/>
              <a:buChar char="ü"/>
            </a:pPr>
            <a:r>
              <a:rPr lang="en-PH" sz="2800" b="1" dirty="0">
                <a:latin typeface="Arial Rounded MT Bold" panose="020F0704030504030204" pitchFamily="34" charset="0"/>
              </a:rPr>
              <a:t>Support in interpreting copyright laws and/or securing copyright permission (71 %);</a:t>
            </a:r>
          </a:p>
          <a:p>
            <a:pPr marL="1371600" lvl="2" indent="-457200">
              <a:buFont typeface="Wingdings" panose="05000000000000000000" pitchFamily="2" charset="2"/>
              <a:buChar char="ü"/>
            </a:pPr>
            <a:r>
              <a:rPr lang="en-PH" sz="2800" b="1" dirty="0">
                <a:latin typeface="Arial Rounded MT Bold" panose="020F0704030504030204" pitchFamily="34" charset="0"/>
              </a:rPr>
              <a:t>Support with finding digital resources (52 %); and another </a:t>
            </a:r>
          </a:p>
          <a:p>
            <a:pPr marL="1371600" lvl="2" indent="-457200">
              <a:buFont typeface="Wingdings" panose="05000000000000000000" pitchFamily="2" charset="2"/>
              <a:buChar char="ü"/>
            </a:pPr>
            <a:r>
              <a:rPr lang="en-PH" sz="2800" b="1" dirty="0">
                <a:latin typeface="Arial Rounded MT Bold" panose="020F0704030504030204" pitchFamily="34" charset="0"/>
              </a:rPr>
              <a:t>12 % said this was very important).</a:t>
            </a:r>
            <a:endParaRPr lang="en-PH" sz="2800" dirty="0">
              <a:latin typeface="Arial Rounded MT Bold" panose="020F0704030504030204" pitchFamily="34" charset="0"/>
            </a:endParaRPr>
          </a:p>
          <a:p>
            <a:pPr marR="5715" lvl="1">
              <a:lnSpc>
                <a:spcPct val="107000"/>
              </a:lnSpc>
              <a:spcBef>
                <a:spcPts val="200"/>
              </a:spcBef>
            </a:pPr>
            <a:r>
              <a:rPr lang="en-PH" sz="2800" b="1" dirty="0">
                <a:latin typeface="Arial Rounded MT Bold" panose="020F0704030504030204" pitchFamily="34" charset="0"/>
                <a:ea typeface="Times New Roman" panose="02020603050405020304" pitchFamily="18" charset="0"/>
                <a:cs typeface="Times New Roman" panose="02020603050405020304" pitchFamily="18" charset="0"/>
              </a:rPr>
              <a:t> </a:t>
            </a:r>
          </a:p>
          <a:p>
            <a:pPr marR="5715" lvl="1">
              <a:lnSpc>
                <a:spcPct val="107000"/>
              </a:lnSpc>
              <a:spcBef>
                <a:spcPts val="200"/>
              </a:spcBef>
            </a:pPr>
            <a:endParaRPr lang="en-PH" sz="2800" dirty="0">
              <a:solidFill>
                <a:schemeClr val="bg1"/>
              </a:solidFill>
              <a:latin typeface="Arial Rounded MT Bold" panose="020F07040305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762435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8743676"/>
          </a:xfrm>
          <a:prstGeom prst="rect">
            <a:avLst/>
          </a:prstGeom>
          <a:solidFill>
            <a:schemeClr val="bg1"/>
          </a:solidFill>
        </p:spPr>
        <p:txBody>
          <a:bodyPr wrap="square" rtlCol="0">
            <a:spAutoFit/>
          </a:bodyPr>
          <a:lstStyle/>
          <a:p>
            <a:pPr lvl="1"/>
            <a:r>
              <a:rPr lang="en-PH" sz="3600" b="1" dirty="0">
                <a:latin typeface="Arial Rounded MT Bold" panose="020F0704030504030204" pitchFamily="34" charset="0"/>
              </a:rPr>
              <a:t>Institutional Policy and Support</a:t>
            </a:r>
          </a:p>
          <a:p>
            <a:pPr lvl="0"/>
            <a:endParaRPr lang="en-PH" sz="3600" dirty="0">
              <a:latin typeface="Arial Rounded MT Bold" panose="020F0704030504030204" pitchFamily="34" charset="0"/>
            </a:endParaRPr>
          </a:p>
          <a:p>
            <a:pPr marL="914400" lvl="1" indent="-457200">
              <a:buFont typeface="Wingdings" panose="05000000000000000000" pitchFamily="2" charset="2"/>
              <a:buChar char="§"/>
            </a:pPr>
            <a:r>
              <a:rPr lang="en-PH" sz="3600" dirty="0">
                <a:latin typeface="Arial Rounded MT Bold" panose="020F0704030504030204" pitchFamily="34" charset="0"/>
              </a:rPr>
              <a:t>Respondents also considered support for the following to be very important:</a:t>
            </a:r>
          </a:p>
          <a:p>
            <a:pPr lvl="2"/>
            <a:r>
              <a:rPr lang="en-PH" sz="3600" dirty="0">
                <a:latin typeface="Arial Rounded MT Bold" panose="020F0704030504030204" pitchFamily="34" charset="0"/>
              </a:rPr>
              <a:t> </a:t>
            </a:r>
          </a:p>
          <a:p>
            <a:pPr marL="1371600" lvl="2" indent="-457200">
              <a:buFont typeface="Wingdings" panose="05000000000000000000" pitchFamily="2" charset="2"/>
              <a:buChar char="ü"/>
            </a:pPr>
            <a:r>
              <a:rPr lang="en-PH" sz="3600" b="1" dirty="0">
                <a:latin typeface="Arial Rounded MT Bold" panose="020F0704030504030204" pitchFamily="34" charset="0"/>
              </a:rPr>
              <a:t>Assessing the credibility of digital resources (69 %);</a:t>
            </a:r>
          </a:p>
          <a:p>
            <a:pPr marL="1371600" lvl="2" indent="-457200">
              <a:buFont typeface="Wingdings" panose="05000000000000000000" pitchFamily="2" charset="2"/>
              <a:buChar char="ü"/>
            </a:pPr>
            <a:endParaRPr lang="en-PH" sz="3600" dirty="0">
              <a:latin typeface="Arial Rounded MT Bold" panose="020F0704030504030204" pitchFamily="34" charset="0"/>
            </a:endParaRPr>
          </a:p>
          <a:p>
            <a:pPr marL="1371600" lvl="2" indent="-457200">
              <a:buFont typeface="Wingdings" panose="05000000000000000000" pitchFamily="2" charset="2"/>
              <a:buChar char="ü"/>
            </a:pPr>
            <a:r>
              <a:rPr lang="en-PH" sz="3600" b="1" dirty="0">
                <a:latin typeface="Arial Rounded MT Bold" panose="020F0704030504030204" pitchFamily="34" charset="0"/>
              </a:rPr>
              <a:t>Evaluating the appropriateness of resources for their teaching goals (67 %) </a:t>
            </a:r>
          </a:p>
          <a:p>
            <a:pPr lvl="2"/>
            <a:endParaRPr lang="en-PH" sz="2800" b="1" dirty="0">
              <a:solidFill>
                <a:schemeClr val="bg1"/>
              </a:solidFill>
              <a:latin typeface="Arial Rounded MT Bold" panose="020F0704030504030204" pitchFamily="34" charset="0"/>
            </a:endParaRPr>
          </a:p>
          <a:p>
            <a:pPr lvl="2"/>
            <a:endParaRPr lang="en-PH" sz="2800" b="1" dirty="0">
              <a:solidFill>
                <a:schemeClr val="bg1"/>
              </a:solidFill>
              <a:latin typeface="Arial Rounded MT Bold" panose="020F0704030504030204" pitchFamily="34" charset="0"/>
            </a:endParaRPr>
          </a:p>
          <a:p>
            <a:pPr lvl="2"/>
            <a:endParaRPr lang="en-PH" sz="2800" b="1" dirty="0">
              <a:solidFill>
                <a:schemeClr val="bg1"/>
              </a:solidFill>
              <a:latin typeface="Arial Rounded MT Bold" panose="020F0704030504030204" pitchFamily="34" charset="0"/>
            </a:endParaRPr>
          </a:p>
          <a:p>
            <a:pPr lvl="2"/>
            <a:endParaRPr lang="en-PH" sz="2800" b="1" dirty="0">
              <a:solidFill>
                <a:schemeClr val="bg1"/>
              </a:solidFill>
              <a:latin typeface="Arial Rounded MT Bold" panose="020F0704030504030204" pitchFamily="34" charset="0"/>
            </a:endParaRPr>
          </a:p>
          <a:p>
            <a:pPr lvl="2"/>
            <a:endParaRPr lang="en-PH" sz="2800" b="1" dirty="0">
              <a:solidFill>
                <a:schemeClr val="bg1"/>
              </a:solidFill>
              <a:latin typeface="Arial Rounded MT Bold" panose="020F0704030504030204" pitchFamily="34" charset="0"/>
            </a:endParaRPr>
          </a:p>
          <a:p>
            <a:pPr lvl="2"/>
            <a:endParaRPr lang="en-PH" sz="2800" dirty="0">
              <a:solidFill>
                <a:schemeClr val="bg1"/>
              </a:solidFill>
              <a:latin typeface="Arial Rounded MT Bold" panose="020F0704030504030204" pitchFamily="34" charset="0"/>
            </a:endParaRPr>
          </a:p>
          <a:p>
            <a:pPr marR="5715" lvl="1">
              <a:lnSpc>
                <a:spcPct val="107000"/>
              </a:lnSpc>
              <a:spcBef>
                <a:spcPts val="200"/>
              </a:spcBef>
            </a:pPr>
            <a:r>
              <a:rPr lang="en-PH" sz="3200" b="1"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 </a:t>
            </a: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896555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7278916"/>
          </a:xfrm>
          <a:prstGeom prst="rect">
            <a:avLst/>
          </a:prstGeom>
          <a:solidFill>
            <a:schemeClr val="bg1"/>
          </a:solidFill>
        </p:spPr>
        <p:txBody>
          <a:bodyPr wrap="square" rtlCol="0">
            <a:spAutoFit/>
          </a:bodyPr>
          <a:lstStyle/>
          <a:p>
            <a:pPr lvl="1"/>
            <a:r>
              <a:rPr lang="en-PH" sz="2800" b="1" dirty="0">
                <a:latin typeface="Arial Rounded MT Bold" panose="020F0704030504030204" pitchFamily="34" charset="0"/>
              </a:rPr>
              <a:t>General Statements on the Study</a:t>
            </a:r>
          </a:p>
          <a:p>
            <a:pPr lvl="1"/>
            <a:endParaRPr lang="en-PH" sz="2800" dirty="0">
              <a:latin typeface="Arial Rounded MT Bold" panose="020F0704030504030204" pitchFamily="34" charset="0"/>
            </a:endParaRPr>
          </a:p>
          <a:p>
            <a:pPr marL="457200" indent="-457200">
              <a:buFont typeface="Wingdings" panose="05000000000000000000" pitchFamily="2" charset="2"/>
              <a:buChar char="§"/>
            </a:pPr>
            <a:r>
              <a:rPr lang="en-PH" sz="2800" dirty="0">
                <a:latin typeface="Arial Rounded MT Bold" panose="020F0704030504030204" pitchFamily="34" charset="0"/>
              </a:rPr>
              <a:t>The results are only glimpses of OER situation in the Philippines. These suggest that to improve this situation, higher education institutions and </a:t>
            </a:r>
            <a:r>
              <a:rPr lang="en-PH" sz="2800" b="1" dirty="0">
                <a:latin typeface="Arial Rounded MT Bold" panose="020F0704030504030204" pitchFamily="34" charset="0"/>
              </a:rPr>
              <a:t>LIBRARIES</a:t>
            </a:r>
            <a:r>
              <a:rPr lang="en-PH" sz="2800" dirty="0">
                <a:latin typeface="Arial Rounded MT Bold" panose="020F0704030504030204" pitchFamily="34" charset="0"/>
              </a:rPr>
              <a:t>  should pay attention to the following:</a:t>
            </a:r>
          </a:p>
          <a:p>
            <a:pPr marL="457200" indent="-457200">
              <a:buFont typeface="Wingdings" panose="05000000000000000000" pitchFamily="2" charset="2"/>
              <a:buChar char="§"/>
            </a:pPr>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700" dirty="0">
                <a:latin typeface="Arial Rounded MT Bold" panose="020F0704030504030204" pitchFamily="34" charset="0"/>
              </a:rPr>
              <a:t>Improving knowledge and understanding of copyright to include legal protocols for promoting sharing and modification of original work (in particular Creative Commons licenses);</a:t>
            </a:r>
          </a:p>
          <a:p>
            <a:pPr marL="914400" lvl="1" indent="-457200">
              <a:buFont typeface="Wingdings" panose="05000000000000000000" pitchFamily="2" charset="2"/>
              <a:buChar char="ü"/>
            </a:pPr>
            <a:endParaRPr lang="en-PH" sz="2700" dirty="0">
              <a:latin typeface="Arial Rounded MT Bold" panose="020F0704030504030204" pitchFamily="34" charset="0"/>
            </a:endParaRPr>
          </a:p>
          <a:p>
            <a:pPr marL="914400" lvl="1" indent="-457200">
              <a:buFont typeface="Wingdings" panose="05000000000000000000" pitchFamily="2" charset="2"/>
              <a:buChar char="ü"/>
            </a:pPr>
            <a:r>
              <a:rPr lang="en-PH" sz="2700" dirty="0">
                <a:latin typeface="Arial Rounded MT Bold" panose="020F0704030504030204" pitchFamily="34" charset="0"/>
              </a:rPr>
              <a:t>Training and skills development in OER use and production;</a:t>
            </a:r>
          </a:p>
          <a:p>
            <a:pPr lvl="1"/>
            <a:endParaRPr lang="en-PH" sz="2700" dirty="0">
              <a:solidFill>
                <a:schemeClr val="bg1"/>
              </a:solidFill>
              <a:latin typeface="Arial Rounded MT Bold" panose="020F0704030504030204" pitchFamily="34" charset="0"/>
            </a:endParaRPr>
          </a:p>
          <a:p>
            <a:pPr lvl="1"/>
            <a:endParaRPr lang="en-PH" sz="2700" dirty="0">
              <a:solidFill>
                <a:schemeClr val="bg1"/>
              </a:solidFill>
              <a:latin typeface="Arial Rounded MT Bold" panose="020F0704030504030204" pitchFamily="34" charset="0"/>
              <a:ea typeface="Calibri" panose="020F0502020204030204" pitchFamily="34" charset="0"/>
              <a:cs typeface="Times New Roman" panose="02020603050405020304" pitchFamily="18" charset="0"/>
            </a:endParaRPr>
          </a:p>
          <a:p>
            <a:pPr lvl="1"/>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854891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7031284"/>
          </a:xfrm>
          <a:prstGeom prst="rect">
            <a:avLst/>
          </a:prstGeom>
          <a:solidFill>
            <a:schemeClr val="bg1"/>
          </a:solidFill>
        </p:spPr>
        <p:txBody>
          <a:bodyPr wrap="square" rtlCol="0">
            <a:spAutoFit/>
          </a:bodyPr>
          <a:lstStyle/>
          <a:p>
            <a:pPr lvl="1"/>
            <a:r>
              <a:rPr lang="en-PH" sz="2800" b="1" dirty="0">
                <a:latin typeface="Arial Rounded MT Bold" panose="020F0704030504030204" pitchFamily="34" charset="0"/>
              </a:rPr>
              <a:t>General Statements on the Study</a:t>
            </a:r>
          </a:p>
          <a:p>
            <a:pPr lvl="1"/>
            <a:endParaRPr lang="en-PH" sz="2800" dirty="0">
              <a:latin typeface="Arial Rounded MT Bold" panose="020F0704030504030204" pitchFamily="34" charset="0"/>
            </a:endParaRPr>
          </a:p>
          <a:p>
            <a:pPr marL="457200" indent="-457200">
              <a:buFont typeface="Wingdings" panose="05000000000000000000" pitchFamily="2" charset="2"/>
              <a:buChar char="§"/>
            </a:pPr>
            <a:r>
              <a:rPr lang="en-PH" sz="2800" dirty="0">
                <a:latin typeface="Arial Rounded MT Bold" panose="020F0704030504030204" pitchFamily="34" charset="0"/>
              </a:rPr>
              <a:t>… higher education institutions and </a:t>
            </a:r>
            <a:r>
              <a:rPr lang="en-PH" sz="2800" b="1" dirty="0">
                <a:latin typeface="Arial Rounded MT Bold" panose="020F0704030504030204" pitchFamily="34" charset="0"/>
              </a:rPr>
              <a:t>LIBRARIES</a:t>
            </a:r>
            <a:r>
              <a:rPr lang="en-PH" sz="2800" dirty="0">
                <a:latin typeface="Arial Rounded MT Bold" panose="020F0704030504030204" pitchFamily="34" charset="0"/>
              </a:rPr>
              <a:t>  should pay attention to the following: (</a:t>
            </a:r>
            <a:r>
              <a:rPr lang="en-PH" sz="2800" dirty="0" err="1">
                <a:latin typeface="Arial Rounded MT Bold" panose="020F0704030504030204" pitchFamily="34" charset="0"/>
              </a:rPr>
              <a:t>Con’t</a:t>
            </a:r>
            <a:r>
              <a:rPr lang="en-PH" sz="2800" dirty="0">
                <a:latin typeface="Arial Rounded MT Bold" panose="020F0704030504030204" pitchFamily="34" charset="0"/>
              </a:rPr>
              <a:t>)</a:t>
            </a:r>
          </a:p>
          <a:p>
            <a:pPr marL="457200" indent="-457200">
              <a:buFont typeface="Wingdings" panose="05000000000000000000" pitchFamily="2" charset="2"/>
              <a:buChar char="§"/>
            </a:pPr>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Formulation of specific institutional policies to promote OER.</a:t>
            </a:r>
          </a:p>
          <a:p>
            <a:pPr marL="457200" indent="-457200">
              <a:buFont typeface="Wingdings" panose="05000000000000000000" pitchFamily="2" charset="2"/>
              <a:buChar char="§"/>
            </a:pPr>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700" dirty="0">
                <a:latin typeface="Arial Rounded MT Bold" panose="020F0704030504030204" pitchFamily="34" charset="0"/>
              </a:rPr>
              <a:t>Improving knowledge and understanding of copyright;</a:t>
            </a:r>
          </a:p>
          <a:p>
            <a:pPr lvl="1"/>
            <a:r>
              <a:rPr lang="en-PH" sz="2700" dirty="0">
                <a:latin typeface="Arial Rounded MT Bold" panose="020F0704030504030204" pitchFamily="34" charset="0"/>
              </a:rPr>
              <a:t>  </a:t>
            </a:r>
          </a:p>
          <a:p>
            <a:pPr marL="914400" lvl="1" indent="-457200">
              <a:buFont typeface="Wingdings" panose="05000000000000000000" pitchFamily="2" charset="2"/>
              <a:buChar char="ü"/>
            </a:pPr>
            <a:r>
              <a:rPr lang="en-PH" sz="2700" dirty="0">
                <a:latin typeface="Arial Rounded MT Bold" panose="020F0704030504030204" pitchFamily="34" charset="0"/>
              </a:rPr>
              <a:t>Provision of the necessary technical infrastructure to develop OER and use them for teaching and learning;</a:t>
            </a:r>
          </a:p>
          <a:p>
            <a:pPr marL="914400" lvl="1" indent="-457200">
              <a:buFont typeface="Wingdings" panose="05000000000000000000" pitchFamily="2" charset="2"/>
              <a:buChar char="ü"/>
            </a:pPr>
            <a:endParaRPr lang="en-PH" sz="27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Institutional collaboration in OER development and exchange.</a:t>
            </a:r>
          </a:p>
          <a:p>
            <a:pPr marR="5715" lvl="1">
              <a:lnSpc>
                <a:spcPct val="107000"/>
              </a:lnSpc>
              <a:spcBef>
                <a:spcPts val="200"/>
              </a:spcBef>
            </a:pPr>
            <a:r>
              <a:rPr lang="en-PH" sz="3200" b="1" dirty="0">
                <a:latin typeface="Arial" panose="020B0604020202020204" pitchFamily="34" charset="0"/>
                <a:ea typeface="Times New Roman" panose="02020603050405020304" pitchFamily="18" charset="0"/>
                <a:cs typeface="Times New Roman" panose="02020603050405020304" pitchFamily="18" charset="0"/>
              </a:rPr>
              <a:t> </a:t>
            </a:r>
            <a:endParaRPr lang="en-PH" sz="2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422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7385227"/>
          </a:xfrm>
          <a:prstGeom prst="rect">
            <a:avLst/>
          </a:prstGeom>
          <a:solidFill>
            <a:schemeClr val="bg1"/>
          </a:solidFill>
        </p:spPr>
        <p:txBody>
          <a:bodyPr wrap="square" rtlCol="0">
            <a:spAutoFit/>
          </a:bodyPr>
          <a:lstStyle/>
          <a:p>
            <a:pPr lvl="0"/>
            <a:r>
              <a:rPr lang="en-PH" sz="2800" b="1" dirty="0">
                <a:solidFill>
                  <a:schemeClr val="bg1"/>
                </a:solidFill>
                <a:latin typeface="Arial Rounded MT Bold" panose="020F0704030504030204" pitchFamily="34" charset="0"/>
              </a:rPr>
              <a:t>	</a:t>
            </a:r>
            <a:r>
              <a:rPr lang="en-PH" sz="2800" b="1" dirty="0">
                <a:latin typeface="Arial Rounded MT Bold" panose="020F0704030504030204" pitchFamily="34" charset="0"/>
              </a:rPr>
              <a:t>ROLE OF LIBRARIANS IN THE OPEN EDUCATION ERA</a:t>
            </a:r>
          </a:p>
          <a:p>
            <a:pPr lvl="0"/>
            <a:endParaRPr lang="en-PH" sz="2800" b="1" dirty="0">
              <a:latin typeface="Arial Rounded MT Bold" panose="020F0704030504030204" pitchFamily="34" charset="0"/>
            </a:endParaRPr>
          </a:p>
          <a:p>
            <a:pPr marL="914400" lvl="1" indent="-457200">
              <a:buFont typeface="Wingdings" panose="05000000000000000000" pitchFamily="2" charset="2"/>
              <a:buChar char="§"/>
            </a:pPr>
            <a:r>
              <a:rPr lang="en-PH" sz="2800" b="1" dirty="0">
                <a:latin typeface="Arial Rounded MT Bold" panose="020F0704030504030204" pitchFamily="34" charset="0"/>
              </a:rPr>
              <a:t>Librarians as Advisors/Teachers</a:t>
            </a:r>
            <a:endParaRPr lang="en-PH" sz="2800" dirty="0">
              <a:latin typeface="Arial Rounded MT Bold" panose="020F0704030504030204" pitchFamily="34" charset="0"/>
            </a:endParaRPr>
          </a:p>
          <a:p>
            <a:r>
              <a:rPr lang="en-PH" sz="2800" b="1" dirty="0">
                <a:latin typeface="Arial Rounded MT Bold" panose="020F0704030504030204" pitchFamily="34" charset="0"/>
              </a:rPr>
              <a:t> </a:t>
            </a:r>
            <a:endParaRPr lang="en-PH" sz="2800" dirty="0">
              <a:latin typeface="Arial Rounded MT Bold" panose="020F0704030504030204" pitchFamily="34" charset="0"/>
            </a:endParaRPr>
          </a:p>
          <a:p>
            <a:pPr marL="1371600" lvl="2" indent="-457200">
              <a:buFont typeface="Wingdings" panose="05000000000000000000" pitchFamily="2" charset="2"/>
              <a:buChar char="ü"/>
            </a:pPr>
            <a:r>
              <a:rPr lang="en-PH" sz="2800" dirty="0">
                <a:latin typeface="Arial Rounded MT Bold" panose="020F0704030504030204" pitchFamily="34" charset="0"/>
              </a:rPr>
              <a:t>Librarians should ensure that users in their institutions know how to find and access open educational resources. We should set up tools to allow our users easier access to the materials.</a:t>
            </a:r>
          </a:p>
          <a:p>
            <a:pPr marL="1371600" lvl="2" indent="-457200">
              <a:buFont typeface="Wingdings" panose="05000000000000000000" pitchFamily="2" charset="2"/>
              <a:buChar char="ü"/>
            </a:pPr>
            <a:endParaRPr lang="en-PH" sz="2800" dirty="0">
              <a:latin typeface="Arial Rounded MT Bold" panose="020F0704030504030204" pitchFamily="34" charset="0"/>
            </a:endParaRPr>
          </a:p>
          <a:p>
            <a:pPr marL="1371600" lvl="2" indent="-457200">
              <a:buFont typeface="Wingdings" panose="05000000000000000000" pitchFamily="2" charset="2"/>
              <a:buChar char="ü"/>
            </a:pPr>
            <a:r>
              <a:rPr lang="en-PH" sz="2800" dirty="0">
                <a:latin typeface="Arial Rounded MT Bold" panose="020F0704030504030204" pitchFamily="34" charset="0"/>
              </a:rPr>
              <a:t>Librarians should exert efforts to create an environment for open access and make their community of users aware of ways to maximize the usage of open access resources available either in Institutional repositories or otherwise. </a:t>
            </a:r>
          </a:p>
          <a:p>
            <a:pPr lvl="2"/>
            <a:endParaRPr lang="en-PH" sz="2800" dirty="0">
              <a:latin typeface="Arial Rounded MT Bold" panose="020F0704030504030204" pitchFamily="34" charset="0"/>
            </a:endParaRPr>
          </a:p>
          <a:p>
            <a:r>
              <a:rPr lang="en-PH" dirty="0"/>
              <a:t> </a:t>
            </a:r>
            <a:endParaRPr lang="en-PH" sz="1600" dirty="0"/>
          </a:p>
          <a:p>
            <a:pPr marR="5715" lvl="1">
              <a:lnSpc>
                <a:spcPct val="107000"/>
              </a:lnSpc>
              <a:spcBef>
                <a:spcPts val="200"/>
              </a:spcBef>
            </a:pPr>
            <a:r>
              <a:rPr lang="en-PH" sz="3200" b="1"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 </a:t>
            </a: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00878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3760" y="0"/>
            <a:ext cx="8610600" cy="6290825"/>
          </a:xfrm>
          <a:prstGeom prst="rect">
            <a:avLst/>
          </a:prstGeom>
          <a:solidFill>
            <a:schemeClr val="bg1"/>
          </a:solidFill>
        </p:spPr>
        <p:txBody>
          <a:bodyPr wrap="square">
            <a:spAutoFit/>
          </a:bodyPr>
          <a:lstStyle/>
          <a:p>
            <a:pPr algn="just">
              <a:lnSpc>
                <a:spcPct val="107000"/>
              </a:lnSpc>
              <a:spcAft>
                <a:spcPts val="800"/>
              </a:spcAft>
            </a:pPr>
            <a:r>
              <a:rPr lang="en-PH" dirty="0">
                <a:solidFill>
                  <a:srgbClr val="0563C1"/>
                </a:solidFill>
                <a:latin typeface="Arial" panose="020B0604020202020204" pitchFamily="34" charset="0"/>
                <a:ea typeface="Calibri" panose="020F0502020204030204" pitchFamily="34" charset="0"/>
                <a:cs typeface="Times New Roman" panose="02020603050405020304" pitchFamily="18" charset="0"/>
              </a:rPr>
              <a:t> </a:t>
            </a:r>
            <a:r>
              <a:rPr lang="en-PH" sz="2800" dirty="0">
                <a:latin typeface="Arial Rounded MT Bold" panose="020F0704030504030204" pitchFamily="34" charset="0"/>
                <a:ea typeface="Calibri" panose="020F0502020204030204" pitchFamily="34" charset="0"/>
                <a:cs typeface="Times New Roman" panose="02020603050405020304" pitchFamily="18" charset="0"/>
              </a:rPr>
              <a:t>CREATIVE COMMONS</a:t>
            </a:r>
          </a:p>
          <a:p>
            <a:pPr algn="just">
              <a:lnSpc>
                <a:spcPct val="107000"/>
              </a:lnSpc>
              <a:spcAft>
                <a:spcPts val="800"/>
              </a:spcAft>
            </a:pPr>
            <a:endParaRPr lang="en-PH" sz="2800" dirty="0">
              <a:latin typeface="Arial Rounded MT Bold" panose="020F07040305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PH" sz="2800" dirty="0">
                <a:latin typeface="Arial Rounded MT Bold" panose="020F0704030504030204" pitchFamily="34" charset="0"/>
                <a:ea typeface="Calibri" panose="020F0502020204030204" pitchFamily="34" charset="0"/>
                <a:cs typeface="Times New Roman" panose="02020603050405020304" pitchFamily="18" charset="0"/>
              </a:rPr>
              <a:t>“Creative Commons is an example of open culture. It’s a set of rules, a license that tells you exactly what you can and can’t do or something – so the owner of some works would say, I made this, I own it, I’m a copyright holder, but I want to give you members of the public access to do somethings with them. I might say that you can remix it, you make money from it, or you can change it but share it to other people … OPEN CULTURE IS PARTICIPATORY CULTURE...”            </a:t>
            </a:r>
            <a:r>
              <a:rPr lang="en-PH" sz="2800" dirty="0">
                <a:effectLst/>
                <a:latin typeface="Arial Rounded MT Bold" panose="020F0704030504030204" pitchFamily="34" charset="0"/>
                <a:ea typeface="Calibri" panose="020F0502020204030204" pitchFamily="34" charset="0"/>
                <a:cs typeface="Times New Roman" panose="02020603050405020304" pitchFamily="18" charset="0"/>
              </a:rPr>
              <a:t> ( </a:t>
            </a:r>
            <a:r>
              <a:rPr lang="en-PH" sz="2800" dirty="0" err="1">
                <a:effectLst/>
                <a:latin typeface="Arial Rounded MT Bold" panose="020F0704030504030204" pitchFamily="34" charset="0"/>
                <a:ea typeface="Calibri" panose="020F0502020204030204" pitchFamily="34" charset="0"/>
                <a:cs typeface="Times New Roman" panose="02020603050405020304" pitchFamily="18" charset="0"/>
              </a:rPr>
              <a:t>Ichkvideo</a:t>
            </a:r>
            <a:r>
              <a:rPr lang="en-PH" sz="2800" dirty="0">
                <a:effectLst/>
                <a:latin typeface="Arial Rounded MT Bold" panose="020F0704030504030204" pitchFamily="34" charset="0"/>
                <a:ea typeface="Calibri" panose="020F0502020204030204" pitchFamily="34" charset="0"/>
                <a:cs typeface="Times New Roman" panose="02020603050405020304" pitchFamily="18" charset="0"/>
              </a:rPr>
              <a:t>, 2017).  </a:t>
            </a:r>
            <a:r>
              <a:rPr lang="en-PH" sz="2800" dirty="0">
                <a:latin typeface="Arial Rounded MT Bold" panose="020F0704030504030204" pitchFamily="34" charset="0"/>
                <a:ea typeface="Calibri" panose="020F0502020204030204" pitchFamily="34" charset="0"/>
                <a:cs typeface="Times New Roman" panose="02020603050405020304" pitchFamily="18" charset="0"/>
              </a:rPr>
              <a:t> </a:t>
            </a:r>
            <a:endParaRPr lang="en-PH" sz="2800" dirty="0">
              <a:effectLst/>
              <a:latin typeface="Arial Rounded MT Bold" panose="020F0704030504030204" pitchFamily="34" charset="0"/>
              <a:ea typeface="Calibri" panose="020F0502020204030204" pitchFamily="34" charset="0"/>
              <a:cs typeface="Times New Roman" panose="02020603050405020304" pitchFamily="18" charset="0"/>
            </a:endParaRPr>
          </a:p>
        </p:txBody>
      </p:sp>
      <p:pic>
        <p:nvPicPr>
          <p:cNvPr id="3074" name="Picture 2" descr="Image result for creative commons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0435" y="2036651"/>
            <a:ext cx="2419928" cy="2678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86129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7042312"/>
          </a:xfrm>
          <a:prstGeom prst="rect">
            <a:avLst/>
          </a:prstGeom>
          <a:solidFill>
            <a:schemeClr val="bg1"/>
          </a:solidFill>
        </p:spPr>
        <p:txBody>
          <a:bodyPr wrap="square" rtlCol="0">
            <a:spAutoFit/>
          </a:bodyPr>
          <a:lstStyle/>
          <a:p>
            <a:pPr lvl="0"/>
            <a:r>
              <a:rPr lang="en-PH" sz="2800" b="1" dirty="0">
                <a:solidFill>
                  <a:schemeClr val="bg1"/>
                </a:solidFill>
                <a:latin typeface="Arial Rounded MT Bold" panose="020F0704030504030204" pitchFamily="34" charset="0"/>
              </a:rPr>
              <a:t>	</a:t>
            </a:r>
            <a:r>
              <a:rPr lang="en-PH" sz="2800" b="1" dirty="0">
                <a:latin typeface="Arial Rounded MT Bold" panose="020F0704030504030204" pitchFamily="34" charset="0"/>
              </a:rPr>
              <a:t>ROLE OF LIBRARIANS IN THE OPEN EDUCATION ERA</a:t>
            </a:r>
          </a:p>
          <a:p>
            <a:pPr lvl="0"/>
            <a:endParaRPr lang="en-PH" sz="2800" b="1" dirty="0">
              <a:latin typeface="Arial Rounded MT Bold" panose="020F0704030504030204" pitchFamily="34" charset="0"/>
            </a:endParaRPr>
          </a:p>
          <a:p>
            <a:pPr marL="914400" lvl="1" indent="-457200">
              <a:buFont typeface="Wingdings" panose="05000000000000000000" pitchFamily="2" charset="2"/>
              <a:buChar char="§"/>
            </a:pPr>
            <a:r>
              <a:rPr lang="en-PH" sz="2800" b="1" dirty="0">
                <a:latin typeface="Arial Rounded MT Bold" panose="020F0704030504030204" pitchFamily="34" charset="0"/>
              </a:rPr>
              <a:t>Librarians as Advisors/Teachers</a:t>
            </a:r>
            <a:endParaRPr lang="en-PH" sz="2800" dirty="0">
              <a:latin typeface="Arial Rounded MT Bold" panose="020F0704030504030204" pitchFamily="34" charset="0"/>
            </a:endParaRPr>
          </a:p>
          <a:p>
            <a:pPr marL="1371600" lvl="2" indent="-457200">
              <a:buFont typeface="Wingdings" panose="05000000000000000000" pitchFamily="2" charset="2"/>
              <a:buChar char="ü"/>
            </a:pPr>
            <a:endParaRPr lang="en-PH" sz="2800" dirty="0">
              <a:latin typeface="Arial Rounded MT Bold" panose="020F0704030504030204" pitchFamily="34" charset="0"/>
            </a:endParaRPr>
          </a:p>
          <a:p>
            <a:pPr lvl="2"/>
            <a:r>
              <a:rPr lang="en-PH" sz="2800" dirty="0">
                <a:latin typeface="Arial Rounded MT Bold" panose="020F0704030504030204" pitchFamily="34" charset="0"/>
              </a:rPr>
              <a:t>For example, have an information literacy program on open educational resources, create library guides, faculty toolkit on how use library resources as OERs. </a:t>
            </a:r>
          </a:p>
          <a:p>
            <a:pPr lvl="0"/>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Librarians can collaborate with faculty members and integrate OERs in course syllabi of faculty. In the study presented, participants mentioned the need for </a:t>
            </a:r>
            <a:r>
              <a:rPr lang="en-PH" sz="2800" b="1" dirty="0">
                <a:latin typeface="Arial Rounded MT Bold" panose="020F0704030504030204" pitchFamily="34" charset="0"/>
              </a:rPr>
              <a:t>assessing the credibility of digital resources and evaluating the appropriateness of resources for their teaching goals. </a:t>
            </a:r>
            <a:r>
              <a:rPr lang="en-PH" sz="2800" dirty="0">
                <a:latin typeface="Arial Rounded MT Bold" panose="020F0704030504030204" pitchFamily="34" charset="0"/>
              </a:rPr>
              <a:t>Information professionals like us librarians can do excellent job in these areas.</a:t>
            </a:r>
          </a:p>
          <a:p>
            <a:pPr marR="5715" lvl="1">
              <a:lnSpc>
                <a:spcPct val="107000"/>
              </a:lnSpc>
              <a:spcBef>
                <a:spcPts val="200"/>
              </a:spcBef>
            </a:pP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384241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7155805"/>
          </a:xfrm>
          <a:prstGeom prst="rect">
            <a:avLst/>
          </a:prstGeom>
          <a:solidFill>
            <a:schemeClr val="bg1"/>
          </a:solidFill>
        </p:spPr>
        <p:txBody>
          <a:bodyPr wrap="square" rtlCol="0">
            <a:spAutoFit/>
          </a:bodyPr>
          <a:lstStyle/>
          <a:p>
            <a:pPr lvl="0"/>
            <a:r>
              <a:rPr lang="en-PH" sz="2800" b="1" dirty="0">
                <a:solidFill>
                  <a:schemeClr val="bg1"/>
                </a:solidFill>
                <a:latin typeface="Arial Rounded MT Bold" panose="020F0704030504030204" pitchFamily="34" charset="0"/>
              </a:rPr>
              <a:t>	</a:t>
            </a:r>
            <a:r>
              <a:rPr lang="en-PH" sz="2800" b="1" dirty="0">
                <a:latin typeface="Arial Rounded MT Bold" panose="020F0704030504030204" pitchFamily="34" charset="0"/>
              </a:rPr>
              <a:t>ROLE OF LIBRARIANS IN THE OPEN EDUCATION ERA</a:t>
            </a:r>
          </a:p>
          <a:p>
            <a:pPr lvl="0"/>
            <a:endParaRPr lang="en-PH" sz="2900" b="1" dirty="0">
              <a:latin typeface="Arial Rounded MT Bold" panose="020F0704030504030204" pitchFamily="34" charset="0"/>
            </a:endParaRPr>
          </a:p>
          <a:p>
            <a:pPr marL="914400" lvl="1" indent="-457200">
              <a:buFont typeface="Wingdings" panose="05000000000000000000" pitchFamily="2" charset="2"/>
              <a:buChar char="§"/>
            </a:pPr>
            <a:r>
              <a:rPr lang="en-PH" sz="2900" b="1" dirty="0">
                <a:latin typeface="Arial Rounded MT Bold" panose="020F0704030504030204" pitchFamily="34" charset="0"/>
              </a:rPr>
              <a:t>Librarians as Advisors/Teachers</a:t>
            </a:r>
            <a:endParaRPr lang="en-PH" sz="2900" dirty="0">
              <a:latin typeface="Arial Rounded MT Bold" panose="020F0704030504030204" pitchFamily="34" charset="0"/>
            </a:endParaRPr>
          </a:p>
          <a:p>
            <a:pPr marL="1371600" lvl="2" indent="-457200">
              <a:buFont typeface="Wingdings" panose="05000000000000000000" pitchFamily="2" charset="2"/>
              <a:buChar char="ü"/>
            </a:pPr>
            <a:endParaRPr lang="en-PH" sz="2900" dirty="0">
              <a:latin typeface="Arial Rounded MT Bold" panose="020F0704030504030204" pitchFamily="34" charset="0"/>
            </a:endParaRPr>
          </a:p>
          <a:p>
            <a:pPr marL="1371600" lvl="2" indent="-457200">
              <a:buFont typeface="Wingdings" panose="05000000000000000000" pitchFamily="2" charset="2"/>
              <a:buChar char="ü"/>
            </a:pPr>
            <a:r>
              <a:rPr lang="en-PH" sz="2900" dirty="0">
                <a:latin typeface="Arial Rounded MT Bold" panose="020F0704030504030204" pitchFamily="34" charset="0"/>
              </a:rPr>
              <a:t>Librarians can teach users about copyright, Creative Commons, etc. If not teach, organize lectures and invite experts on the topics. </a:t>
            </a:r>
          </a:p>
          <a:p>
            <a:pPr marL="1371600" lvl="2" indent="-457200">
              <a:buFont typeface="Wingdings" panose="05000000000000000000" pitchFamily="2" charset="2"/>
              <a:buChar char="ü"/>
            </a:pPr>
            <a:endParaRPr lang="en-PH" sz="2900" dirty="0">
              <a:latin typeface="Arial Rounded MT Bold" panose="020F0704030504030204" pitchFamily="34" charset="0"/>
            </a:endParaRPr>
          </a:p>
          <a:p>
            <a:pPr marL="1371600" lvl="2" indent="-457200">
              <a:buFont typeface="Wingdings" panose="05000000000000000000" pitchFamily="2" charset="2"/>
              <a:buChar char="ü"/>
            </a:pPr>
            <a:r>
              <a:rPr lang="en-PH" sz="2900" dirty="0">
                <a:latin typeface="Arial Rounded MT Bold" panose="020F0704030504030204" pitchFamily="34" charset="0"/>
              </a:rPr>
              <a:t>With knowledge of open access, understanding of copyright and licensing, expertise in </a:t>
            </a:r>
            <a:r>
              <a:rPr lang="en-PH" sz="2900" dirty="0" err="1">
                <a:latin typeface="Arial Rounded MT Bold" panose="020F0704030504030204" pitchFamily="34" charset="0"/>
              </a:rPr>
              <a:t>bibliometrics</a:t>
            </a:r>
            <a:r>
              <a:rPr lang="en-PH" sz="2900" dirty="0">
                <a:latin typeface="Arial Rounded MT Bold" panose="020F0704030504030204" pitchFamily="34" charset="0"/>
              </a:rPr>
              <a:t> and applying quality indicators for research quality evaluation, and access to a range of resources and tools, librarians can perform a proactive role in supporting scholarly publishing literacy </a:t>
            </a:r>
          </a:p>
          <a:p>
            <a:pPr marL="1371600" lvl="2" indent="-457200">
              <a:buFont typeface="Wingdings" panose="05000000000000000000" pitchFamily="2" charset="2"/>
              <a:buChar char="ü"/>
            </a:pPr>
            <a:endParaRPr lang="en-PH" sz="2700" dirty="0">
              <a:solidFill>
                <a:schemeClr val="bg1"/>
              </a:solidFill>
              <a:latin typeface="Arial Rounded MT Bold" panose="020F0704030504030204" pitchFamily="34" charset="0"/>
            </a:endParaRPr>
          </a:p>
          <a:p>
            <a:pPr marL="1371600" lvl="2" indent="-457200">
              <a:buFont typeface="Wingdings" panose="05000000000000000000" pitchFamily="2" charset="2"/>
              <a:buChar char="ü"/>
            </a:pPr>
            <a:endParaRPr lang="en-PH" sz="2700" dirty="0">
              <a:solidFill>
                <a:schemeClr val="bg1"/>
              </a:solidFill>
              <a:latin typeface="Arial Rounded MT Bold" panose="020F0704030504030204" pitchFamily="34" charset="0"/>
            </a:endParaRPr>
          </a:p>
        </p:txBody>
      </p:sp>
    </p:spTree>
    <p:extLst>
      <p:ext uri="{BB962C8B-B14F-4D97-AF65-F5344CB8AC3E}">
        <p14:creationId xmlns:p14="http://schemas.microsoft.com/office/powerpoint/2010/main" val="31518248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7063472"/>
          </a:xfrm>
          <a:prstGeom prst="rect">
            <a:avLst/>
          </a:prstGeom>
          <a:solidFill>
            <a:schemeClr val="bg1"/>
          </a:solidFill>
        </p:spPr>
        <p:txBody>
          <a:bodyPr wrap="square" rtlCol="0">
            <a:spAutoFit/>
          </a:bodyPr>
          <a:lstStyle/>
          <a:p>
            <a:pPr lvl="0"/>
            <a:r>
              <a:rPr lang="en-PH" sz="2800" b="1" dirty="0">
                <a:solidFill>
                  <a:schemeClr val="bg1"/>
                </a:solidFill>
                <a:latin typeface="Arial Rounded MT Bold" panose="020F0704030504030204" pitchFamily="34" charset="0"/>
              </a:rPr>
              <a:t>	</a:t>
            </a:r>
            <a:r>
              <a:rPr lang="en-PH" sz="2800" b="1" dirty="0">
                <a:latin typeface="Arial Rounded MT Bold" panose="020F0704030504030204" pitchFamily="34" charset="0"/>
              </a:rPr>
              <a:t>ROLE OF LIBRARIANS IN THE OPEN EDUCATION ERA</a:t>
            </a:r>
          </a:p>
          <a:p>
            <a:pPr lvl="0"/>
            <a:endParaRPr lang="en-PH" sz="2800" b="1" dirty="0">
              <a:latin typeface="Arial Rounded MT Bold" panose="020F0704030504030204" pitchFamily="34" charset="0"/>
            </a:endParaRPr>
          </a:p>
          <a:p>
            <a:pPr marL="914400" lvl="1" indent="-457200">
              <a:buFont typeface="Wingdings" panose="05000000000000000000" pitchFamily="2" charset="2"/>
              <a:buChar char="§"/>
            </a:pPr>
            <a:r>
              <a:rPr lang="en-PH" sz="3600" b="1" dirty="0">
                <a:latin typeface="Arial Rounded MT Bold" panose="020F0704030504030204" pitchFamily="34" charset="0"/>
              </a:rPr>
              <a:t>Librarians as Advisors/Teachers</a:t>
            </a:r>
            <a:endParaRPr lang="en-PH" sz="3600" dirty="0">
              <a:latin typeface="Arial Rounded MT Bold" panose="020F0704030504030204" pitchFamily="34" charset="0"/>
            </a:endParaRPr>
          </a:p>
          <a:p>
            <a:pPr lvl="2"/>
            <a:endParaRPr lang="en-PH" sz="2800" dirty="0">
              <a:latin typeface="Arial Rounded MT Bold" panose="020F0704030504030204" pitchFamily="34" charset="0"/>
            </a:endParaRPr>
          </a:p>
          <a:p>
            <a:pPr lvl="2"/>
            <a:r>
              <a:rPr lang="en-PH" sz="3600" dirty="0">
                <a:latin typeface="Arial Rounded MT Bold" panose="020F0704030504030204" pitchFamily="34" charset="0"/>
              </a:rPr>
              <a:t>Remember that in the study presented, participants demanded for “</a:t>
            </a:r>
            <a:r>
              <a:rPr lang="en-PH" sz="3600" b="1" dirty="0">
                <a:latin typeface="Arial Rounded MT Bold" panose="020F0704030504030204" pitchFamily="34" charset="0"/>
              </a:rPr>
              <a:t>Support in interpreting copyright laws and/or securing copyright permission.”</a:t>
            </a:r>
          </a:p>
          <a:p>
            <a:pPr lvl="2"/>
            <a:endParaRPr lang="en-PH" sz="2700" b="1" dirty="0">
              <a:latin typeface="Arial Rounded MT Bold" panose="020F0704030504030204" pitchFamily="34" charset="0"/>
            </a:endParaRPr>
          </a:p>
          <a:p>
            <a:pPr lvl="2"/>
            <a:endParaRPr lang="en-PH" sz="2700" b="1" dirty="0">
              <a:solidFill>
                <a:schemeClr val="bg1"/>
              </a:solidFill>
              <a:latin typeface="Arial Rounded MT Bold" panose="020F0704030504030204" pitchFamily="34" charset="0"/>
            </a:endParaRPr>
          </a:p>
          <a:p>
            <a:pPr lvl="2"/>
            <a:endParaRPr lang="en-PH" sz="2700" b="1" dirty="0">
              <a:solidFill>
                <a:schemeClr val="bg1"/>
              </a:solidFill>
              <a:latin typeface="Arial Rounded MT Bold" panose="020F0704030504030204" pitchFamily="34" charset="0"/>
            </a:endParaRPr>
          </a:p>
          <a:p>
            <a:pPr lvl="2"/>
            <a:endParaRPr lang="en-PH" sz="2700" b="1" dirty="0">
              <a:solidFill>
                <a:schemeClr val="bg1"/>
              </a:solidFill>
              <a:latin typeface="Arial Rounded MT Bold" panose="020F0704030504030204" pitchFamily="34" charset="0"/>
            </a:endParaRPr>
          </a:p>
          <a:p>
            <a:pPr lvl="2"/>
            <a:endParaRPr lang="en-PH" sz="2700" b="1" dirty="0">
              <a:solidFill>
                <a:schemeClr val="bg1"/>
              </a:solidFill>
              <a:latin typeface="Arial Rounded MT Bold" panose="020F0704030504030204" pitchFamily="34" charset="0"/>
            </a:endParaRPr>
          </a:p>
          <a:p>
            <a:pPr lvl="2"/>
            <a:endParaRPr lang="en-PH" sz="2700" b="1" dirty="0">
              <a:solidFill>
                <a:schemeClr val="bg1"/>
              </a:solidFill>
              <a:latin typeface="Arial Rounded MT Bold" panose="020F0704030504030204" pitchFamily="34" charset="0"/>
            </a:endParaRPr>
          </a:p>
          <a:p>
            <a:pPr lvl="2"/>
            <a:endParaRPr lang="en-PH" sz="2700" dirty="0">
              <a:solidFill>
                <a:schemeClr val="bg1"/>
              </a:solidFill>
              <a:latin typeface="Arial Rounded MT Bold" panose="020F0704030504030204" pitchFamily="34" charset="0"/>
            </a:endParaRPr>
          </a:p>
        </p:txBody>
      </p:sp>
    </p:spTree>
    <p:extLst>
      <p:ext uri="{BB962C8B-B14F-4D97-AF65-F5344CB8AC3E}">
        <p14:creationId xmlns:p14="http://schemas.microsoft.com/office/powerpoint/2010/main" val="4903816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188720" y="0"/>
            <a:ext cx="11014943" cy="8510022"/>
          </a:xfrm>
          <a:prstGeom prst="rect">
            <a:avLst/>
          </a:prstGeom>
          <a:solidFill>
            <a:schemeClr val="bg1"/>
          </a:solidFill>
        </p:spPr>
        <p:txBody>
          <a:bodyPr wrap="square" rtlCol="0">
            <a:spAutoFit/>
          </a:bodyPr>
          <a:lstStyle/>
          <a:p>
            <a:pPr lvl="1"/>
            <a:r>
              <a:rPr lang="en-PH" sz="2900" b="1" dirty="0">
                <a:latin typeface="Arial Rounded MT Bold" panose="020F0704030504030204" pitchFamily="34" charset="0"/>
              </a:rPr>
              <a:t>Librarians as Advocates</a:t>
            </a:r>
            <a:endParaRPr lang="en-PH" sz="2900" dirty="0">
              <a:latin typeface="Arial Rounded MT Bold" panose="020F0704030504030204" pitchFamily="34" charset="0"/>
            </a:endParaRPr>
          </a:p>
          <a:p>
            <a:r>
              <a:rPr lang="en-PH" sz="2900" b="1" dirty="0">
                <a:latin typeface="Arial Rounded MT Bold" panose="020F0704030504030204" pitchFamily="34" charset="0"/>
              </a:rPr>
              <a:t> </a:t>
            </a:r>
            <a:endParaRPr lang="en-PH" sz="2900" dirty="0">
              <a:latin typeface="Arial Rounded MT Bold" panose="020F0704030504030204" pitchFamily="34" charset="0"/>
            </a:endParaRPr>
          </a:p>
          <a:p>
            <a:pPr marL="914400" lvl="1" indent="-457200">
              <a:buFont typeface="Wingdings" panose="05000000000000000000" pitchFamily="2" charset="2"/>
              <a:buChar char="ü"/>
            </a:pPr>
            <a:r>
              <a:rPr lang="en-PH" sz="2900" dirty="0">
                <a:latin typeface="Arial Rounded MT Bold" panose="020F0704030504030204" pitchFamily="34" charset="0"/>
              </a:rPr>
              <a:t>Librarians can play a key role in developing, advocating, and managing OERs. They can be champions! </a:t>
            </a:r>
          </a:p>
          <a:p>
            <a:pPr marL="914400" lvl="1" indent="-457200">
              <a:buFont typeface="Wingdings" panose="05000000000000000000" pitchFamily="2" charset="2"/>
              <a:buChar char="ü"/>
            </a:pPr>
            <a:endParaRPr lang="en-PH" sz="2900" dirty="0">
              <a:latin typeface="Arial Rounded MT Bold" panose="020F0704030504030204" pitchFamily="34" charset="0"/>
            </a:endParaRPr>
          </a:p>
          <a:p>
            <a:pPr marL="914400" lvl="1" indent="-457200">
              <a:buFont typeface="Wingdings" panose="05000000000000000000" pitchFamily="2" charset="2"/>
              <a:buChar char="ü"/>
            </a:pPr>
            <a:r>
              <a:rPr lang="en-PH" sz="2900" dirty="0">
                <a:latin typeface="Arial Rounded MT Bold" panose="020F0704030504030204" pitchFamily="34" charset="0"/>
              </a:rPr>
              <a:t>One study described how “a grassroots group of academic librarians in British Columbia, Canada joined together as a community of practice to learn and to share ideas, strategies, and tools to support the use of OER. They focused on the education and professional development of librarians to help facilitate the use and development of OERs and to create authoritative and sustainable resources to support librarians in OER-related interactions with faculty (Smith &amp; Lee, 2016).</a:t>
            </a:r>
          </a:p>
          <a:p>
            <a:r>
              <a:rPr lang="en-PH" sz="2800" dirty="0">
                <a:solidFill>
                  <a:schemeClr val="bg1"/>
                </a:solidFill>
                <a:latin typeface="Arial Rounded MT Bold" panose="020F0704030504030204" pitchFamily="34" charset="0"/>
              </a:rPr>
              <a:t> </a:t>
            </a:r>
          </a:p>
          <a:p>
            <a:pPr lvl="0"/>
            <a:r>
              <a:rPr lang="en-PH" sz="2800" dirty="0">
                <a:solidFill>
                  <a:schemeClr val="bg1"/>
                </a:solidFill>
                <a:latin typeface="Arial Rounded MT Bold" panose="020F0704030504030204" pitchFamily="34" charset="0"/>
              </a:rPr>
              <a:t> </a:t>
            </a:r>
          </a:p>
          <a:p>
            <a:pPr lvl="0"/>
            <a:endParaRPr lang="en-PH" sz="2800" dirty="0">
              <a:solidFill>
                <a:schemeClr val="bg1"/>
              </a:solidFill>
              <a:latin typeface="Arial Rounded MT Bold" panose="020F0704030504030204" pitchFamily="34" charset="0"/>
              <a:ea typeface="Calibri" panose="020F0502020204030204" pitchFamily="34" charset="0"/>
              <a:cs typeface="Times New Roman" panose="02020603050405020304" pitchFamily="18" charset="0"/>
            </a:endParaRPr>
          </a:p>
          <a:p>
            <a:pPr lvl="0"/>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644096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399592" y="0"/>
            <a:ext cx="10804071" cy="8985665"/>
          </a:xfrm>
          <a:prstGeom prst="rect">
            <a:avLst/>
          </a:prstGeom>
          <a:solidFill>
            <a:schemeClr val="bg1"/>
          </a:solidFill>
        </p:spPr>
        <p:txBody>
          <a:bodyPr wrap="square" rtlCol="0">
            <a:spAutoFit/>
          </a:bodyPr>
          <a:lstStyle/>
          <a:p>
            <a:pPr marL="914400" lvl="1" indent="-457200">
              <a:buFont typeface="Wingdings" panose="05000000000000000000" pitchFamily="2" charset="2"/>
              <a:buChar char="§"/>
            </a:pPr>
            <a:r>
              <a:rPr lang="en-PH" sz="3600" b="1" dirty="0">
                <a:latin typeface="Arial Rounded MT Bold" panose="020F0704030504030204" pitchFamily="34" charset="0"/>
              </a:rPr>
              <a:t>Librarians as Advocates</a:t>
            </a:r>
            <a:endParaRPr lang="en-PH" sz="3600" dirty="0">
              <a:latin typeface="Arial Rounded MT Bold" panose="020F0704030504030204" pitchFamily="34" charset="0"/>
            </a:endParaRPr>
          </a:p>
          <a:p>
            <a:r>
              <a:rPr lang="en-PH" sz="3600" b="1" dirty="0">
                <a:latin typeface="Arial Rounded MT Bold" panose="020F0704030504030204" pitchFamily="34" charset="0"/>
              </a:rPr>
              <a:t> </a:t>
            </a:r>
            <a:endParaRPr lang="en-PH" sz="3600" dirty="0">
              <a:latin typeface="Arial Rounded MT Bold" panose="020F0704030504030204" pitchFamily="34" charset="0"/>
            </a:endParaRPr>
          </a:p>
          <a:p>
            <a:pPr marL="1371600" lvl="2" indent="-457200">
              <a:buFont typeface="Wingdings" panose="05000000000000000000" pitchFamily="2" charset="2"/>
              <a:buChar char="ü"/>
            </a:pPr>
            <a:r>
              <a:rPr lang="en-PH" sz="3600" dirty="0">
                <a:latin typeface="Arial Rounded MT Bold" panose="020F0704030504030204" pitchFamily="34" charset="0"/>
              </a:rPr>
              <a:t> Showing support for Open Access, librarians can influence the use of OERs by signing open access initiatives and petitions. </a:t>
            </a:r>
          </a:p>
          <a:p>
            <a:pPr marL="1371600" lvl="2" indent="-457200">
              <a:buFont typeface="Wingdings" panose="05000000000000000000" pitchFamily="2" charset="2"/>
              <a:buChar char="ü"/>
            </a:pPr>
            <a:endParaRPr lang="en-PH" sz="3600" dirty="0">
              <a:latin typeface="Arial Rounded MT Bold" panose="020F0704030504030204" pitchFamily="34" charset="0"/>
            </a:endParaRPr>
          </a:p>
          <a:p>
            <a:pPr marL="1371600" lvl="2" indent="-457200">
              <a:buFont typeface="Wingdings" panose="05000000000000000000" pitchFamily="2" charset="2"/>
              <a:buChar char="ü"/>
            </a:pPr>
            <a:r>
              <a:rPr lang="en-PH" sz="3600" dirty="0">
                <a:latin typeface="Arial Rounded MT Bold" panose="020F0704030504030204" pitchFamily="34" charset="0"/>
              </a:rPr>
              <a:t>They can also educate their faculty and administrators about the evolving scholarly communication environment by collecting, displaying and promoting OERs.</a:t>
            </a:r>
          </a:p>
          <a:p>
            <a:pPr marL="914400" lvl="1" indent="-457200">
              <a:buFont typeface="Wingdings" panose="05000000000000000000" pitchFamily="2" charset="2"/>
              <a:buChar char="ü"/>
            </a:pPr>
            <a:endParaRPr lang="en-PH" sz="3600" dirty="0">
              <a:latin typeface="Arial Rounded MT Bold" panose="020F0704030504030204" pitchFamily="34" charset="0"/>
            </a:endParaRPr>
          </a:p>
          <a:p>
            <a:pPr marL="914400" lvl="1"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pPr marL="914400" lvl="1" indent="-457200">
              <a:buFont typeface="Wingdings" panose="05000000000000000000" pitchFamily="2" charset="2"/>
              <a:buChar char="ü"/>
            </a:pPr>
            <a:endParaRPr lang="en-PH" sz="2800" dirty="0">
              <a:solidFill>
                <a:schemeClr val="bg1"/>
              </a:solidFill>
              <a:latin typeface="Arial Rounded MT Bold" panose="020F0704030504030204" pitchFamily="34" charset="0"/>
            </a:endParaRPr>
          </a:p>
          <a:p>
            <a:r>
              <a:rPr lang="en-PH" dirty="0"/>
              <a:t> </a:t>
            </a:r>
            <a:endParaRPr lang="en-PH" sz="1600" dirty="0"/>
          </a:p>
          <a:p>
            <a:pPr marR="5715" lvl="1">
              <a:lnSpc>
                <a:spcPct val="107000"/>
              </a:lnSpc>
              <a:spcBef>
                <a:spcPts val="200"/>
              </a:spcBef>
            </a:pPr>
            <a:r>
              <a:rPr lang="en-PH" sz="3200" b="1"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 </a:t>
            </a: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656275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6986528"/>
          </a:xfrm>
          <a:prstGeom prst="rect">
            <a:avLst/>
          </a:prstGeom>
          <a:solidFill>
            <a:schemeClr val="bg1"/>
          </a:solidFill>
        </p:spPr>
        <p:txBody>
          <a:bodyPr wrap="square" rtlCol="0">
            <a:spAutoFit/>
          </a:bodyPr>
          <a:lstStyle/>
          <a:p>
            <a:pPr marL="914400" lvl="1" indent="-457200">
              <a:buFont typeface="Wingdings" panose="05000000000000000000" pitchFamily="2" charset="2"/>
              <a:buChar char="§"/>
            </a:pPr>
            <a:r>
              <a:rPr lang="en-PH" sz="2800" b="1" dirty="0">
                <a:latin typeface="Arial Rounded MT Bold" panose="020F0704030504030204" pitchFamily="34" charset="0"/>
              </a:rPr>
              <a:t>Librarians as Creators</a:t>
            </a:r>
            <a:endParaRPr lang="en-PH" sz="2800" dirty="0">
              <a:latin typeface="Arial Rounded MT Bold" panose="020F0704030504030204" pitchFamily="34" charset="0"/>
            </a:endParaRPr>
          </a:p>
          <a:p>
            <a:r>
              <a:rPr lang="en-PH" sz="2800" b="1" dirty="0">
                <a:latin typeface="Arial Rounded MT Bold" panose="020F0704030504030204" pitchFamily="34" charset="0"/>
              </a:rPr>
              <a:t> </a:t>
            </a:r>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Librarians can partner with faculty and research managers to set up open access repositories and to help faculty and students to deposit their research outputs.</a:t>
            </a:r>
          </a:p>
          <a:p>
            <a:pPr marL="914400" lvl="1" indent="-457200">
              <a:buFont typeface="Wingdings" panose="05000000000000000000" pitchFamily="2" charset="2"/>
              <a:buChar char="ü"/>
            </a:pPr>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Librarians can provide support in research data curation and sharing. </a:t>
            </a:r>
          </a:p>
          <a:p>
            <a:pPr marL="914400" lvl="1" indent="-457200">
              <a:buFont typeface="Wingdings" panose="05000000000000000000" pitchFamily="2" charset="2"/>
              <a:buChar char="ü"/>
            </a:pPr>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They can help scholarly publishers to publish open access journals and books, and they can work with educators to produce open educational resources ensuring the quality of digital content, its reuse and sharing.</a:t>
            </a:r>
          </a:p>
          <a:p>
            <a:r>
              <a:rPr lang="en-PH" sz="2800" dirty="0">
                <a:solidFill>
                  <a:schemeClr val="bg1"/>
                </a:solidFill>
                <a:latin typeface="Arial Rounded MT Bold" panose="020F0704030504030204" pitchFamily="34" charset="0"/>
              </a:rPr>
              <a:t> </a:t>
            </a:r>
          </a:p>
        </p:txBody>
      </p:sp>
    </p:spTree>
    <p:extLst>
      <p:ext uri="{BB962C8B-B14F-4D97-AF65-F5344CB8AC3E}">
        <p14:creationId xmlns:p14="http://schemas.microsoft.com/office/powerpoint/2010/main" val="2366674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6650795"/>
          </a:xfrm>
          <a:prstGeom prst="rect">
            <a:avLst/>
          </a:prstGeom>
          <a:solidFill>
            <a:schemeClr val="bg1"/>
          </a:solidFill>
        </p:spPr>
        <p:txBody>
          <a:bodyPr wrap="square" rtlCol="0">
            <a:spAutoFit/>
          </a:bodyPr>
          <a:lstStyle/>
          <a:p>
            <a:pPr marL="914400" lvl="1" indent="-457200">
              <a:buFont typeface="Wingdings" panose="05000000000000000000" pitchFamily="2" charset="2"/>
              <a:buChar char="§"/>
            </a:pPr>
            <a:r>
              <a:rPr lang="en-PH" sz="2800" b="1" dirty="0">
                <a:latin typeface="Arial Rounded MT Bold" panose="020F0704030504030204" pitchFamily="34" charset="0"/>
              </a:rPr>
              <a:t>Librarians as “Aggregators”</a:t>
            </a:r>
            <a:endParaRPr lang="en-PH" sz="2800" dirty="0">
              <a:latin typeface="Arial Rounded MT Bold" panose="020F0704030504030204" pitchFamily="34" charset="0"/>
            </a:endParaRPr>
          </a:p>
          <a:p>
            <a:pPr lvl="1"/>
            <a:r>
              <a:rPr lang="en-PH" sz="2800" b="1" dirty="0">
                <a:latin typeface="Arial Rounded MT Bold" panose="020F0704030504030204" pitchFamily="34" charset="0"/>
              </a:rPr>
              <a:t> </a:t>
            </a:r>
            <a:endParaRPr lang="en-PH" sz="2800" dirty="0">
              <a:latin typeface="Arial Rounded MT Bold" panose="020F0704030504030204" pitchFamily="34" charset="0"/>
            </a:endParaRPr>
          </a:p>
          <a:p>
            <a:pPr marL="914400" lvl="1" indent="-457200">
              <a:buFont typeface="Wingdings" panose="05000000000000000000" pitchFamily="2" charset="2"/>
              <a:buChar char="ü"/>
            </a:pPr>
            <a:r>
              <a:rPr lang="en-PH" sz="2800" dirty="0">
                <a:latin typeface="Arial Rounded MT Bold" panose="020F0704030504030204" pitchFamily="34" charset="0"/>
              </a:rPr>
              <a:t>Librarians should acquire, organize, preserve and disseminate the information available freely to provide greater access to the users at lower cost. In the study, participants felt the need for </a:t>
            </a:r>
            <a:r>
              <a:rPr lang="en-PH" sz="2800" b="1" dirty="0">
                <a:latin typeface="Arial Rounded MT Bold" panose="020F0704030504030204" pitchFamily="34" charset="0"/>
              </a:rPr>
              <a:t>support with finding digital resources. It is within the training and expertise of the librarians to do this.</a:t>
            </a:r>
            <a:endParaRPr lang="en-PH" sz="2800" dirty="0">
              <a:latin typeface="Arial Rounded MT Bold" panose="020F0704030504030204" pitchFamily="34" charset="0"/>
            </a:endParaRPr>
          </a:p>
          <a:p>
            <a:pPr lvl="1"/>
            <a:r>
              <a:rPr lang="en-PH" sz="2800" dirty="0">
                <a:latin typeface="Arial Rounded MT Bold" panose="020F0704030504030204" pitchFamily="34" charset="0"/>
              </a:rPr>
              <a:t> </a:t>
            </a:r>
          </a:p>
          <a:p>
            <a:pPr marL="914400" lvl="1" indent="-457200">
              <a:buFont typeface="Wingdings" panose="05000000000000000000" pitchFamily="2" charset="2"/>
              <a:buChar char="ü"/>
            </a:pPr>
            <a:r>
              <a:rPr lang="en-PH" sz="2800" dirty="0">
                <a:latin typeface="Arial Rounded MT Bold" panose="020F0704030504030204" pitchFamily="34" charset="0"/>
              </a:rPr>
              <a:t>They must always adopt new techniques to cope with the changes and must be ready to do adjustment with the rapidly evolving conditions. Again, to </a:t>
            </a:r>
            <a:r>
              <a:rPr lang="en-PH" sz="2800" b="1" dirty="0">
                <a:latin typeface="Arial Rounded MT Bold" panose="020F0704030504030204" pitchFamily="34" charset="0"/>
              </a:rPr>
              <a:t>support acquisition or setting up technical infrastructure such as servers, computers and smart classrooms.</a:t>
            </a:r>
            <a:endParaRPr lang="en-PH" sz="2800" dirty="0">
              <a:latin typeface="Arial Rounded MT Bold" panose="020F0704030504030204" pitchFamily="34" charset="0"/>
            </a:endParaRPr>
          </a:p>
          <a:p>
            <a:pPr marR="5715" lvl="1">
              <a:lnSpc>
                <a:spcPct val="107000"/>
              </a:lnSpc>
              <a:spcBef>
                <a:spcPts val="200"/>
              </a:spcBef>
            </a:pPr>
            <a:r>
              <a:rPr lang="en-PH" sz="3200" b="1" dirty="0">
                <a:latin typeface="Arial" panose="020B0604020202020204" pitchFamily="34" charset="0"/>
                <a:ea typeface="Times New Roman" panose="02020603050405020304" pitchFamily="18" charset="0"/>
                <a:cs typeface="Times New Roman" panose="02020603050405020304" pitchFamily="18" charset="0"/>
              </a:rPr>
              <a:t> </a:t>
            </a:r>
            <a:endParaRPr lang="en-PH" sz="2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31636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6677341"/>
          </a:xfrm>
          <a:prstGeom prst="rect">
            <a:avLst/>
          </a:prstGeom>
          <a:solidFill>
            <a:schemeClr val="bg1"/>
          </a:solidFill>
        </p:spPr>
        <p:txBody>
          <a:bodyPr wrap="square" rtlCol="0">
            <a:spAutoFit/>
          </a:bodyPr>
          <a:lstStyle/>
          <a:p>
            <a:pPr lvl="1"/>
            <a:r>
              <a:rPr lang="en-PH" sz="2800" b="1" dirty="0">
                <a:latin typeface="Arial Rounded MT Bold" panose="020F0704030504030204" pitchFamily="34" charset="0"/>
              </a:rPr>
              <a:t>Epilogue</a:t>
            </a:r>
          </a:p>
          <a:p>
            <a:pPr lvl="1"/>
            <a:endParaRPr lang="en-PH" sz="2800" dirty="0">
              <a:latin typeface="Arial Rounded MT Bold" panose="020F0704030504030204" pitchFamily="34" charset="0"/>
            </a:endParaRPr>
          </a:p>
          <a:p>
            <a:pPr lvl="1" fontAlgn="base"/>
            <a:r>
              <a:rPr lang="en-PH" sz="2800" b="1" dirty="0">
                <a:latin typeface="Arial Rounded MT Bold" panose="020F0704030504030204" pitchFamily="34" charset="0"/>
              </a:rPr>
              <a:t>“The never ending story” – librarians in new roles</a:t>
            </a:r>
          </a:p>
          <a:p>
            <a:pPr lvl="1"/>
            <a:r>
              <a:rPr lang="en-PH" sz="2800" dirty="0">
                <a:latin typeface="Arial Rounded MT Bold" panose="020F0704030504030204" pitchFamily="34" charset="0"/>
              </a:rPr>
              <a:t> </a:t>
            </a:r>
          </a:p>
          <a:p>
            <a:pPr lvl="1" fontAlgn="base"/>
            <a:r>
              <a:rPr lang="en-PH" sz="2800" b="1" dirty="0">
                <a:latin typeface="Arial Rounded MT Bold" panose="020F0704030504030204" pitchFamily="34" charset="0"/>
              </a:rPr>
              <a:t>…very few librarians will be able to get by with just a good borrower-librarian dialogue…</a:t>
            </a:r>
          </a:p>
          <a:p>
            <a:pPr lvl="1" fontAlgn="base"/>
            <a:endParaRPr lang="en-PH" sz="2800" dirty="0">
              <a:latin typeface="Arial Rounded MT Bold" panose="020F0704030504030204" pitchFamily="34" charset="0"/>
            </a:endParaRPr>
          </a:p>
          <a:p>
            <a:pPr lvl="1" fontAlgn="base"/>
            <a:r>
              <a:rPr lang="en-PH" sz="2800" b="1" dirty="0">
                <a:latin typeface="Arial Rounded MT Bold" panose="020F0704030504030204" pitchFamily="34" charset="0"/>
              </a:rPr>
              <a:t>In many libraries, the ‘new’ role of the librarian is not so very new anymore. More and more pages of the script are being studied and rehearsed, but just as the role is about to be mastered, a new act is added in the story of the future role of the librarian, so perhaps the play might well be called “The never ending story?”</a:t>
            </a:r>
            <a:endParaRPr lang="en-PH" sz="2800" dirty="0">
              <a:latin typeface="Arial Rounded MT Bold" panose="020F0704030504030204" pitchFamily="34" charset="0"/>
            </a:endParaRPr>
          </a:p>
          <a:p>
            <a:pPr lvl="1" fontAlgn="base"/>
            <a:r>
              <a:rPr lang="en-PH" sz="2800" dirty="0">
                <a:latin typeface="Arial Rounded MT Bold" panose="020F0704030504030204" pitchFamily="34" charset="0"/>
              </a:rPr>
              <a:t> </a:t>
            </a:r>
          </a:p>
          <a:p>
            <a:pPr marR="5715" lvl="2">
              <a:lnSpc>
                <a:spcPct val="107000"/>
              </a:lnSpc>
              <a:spcBef>
                <a:spcPts val="200"/>
              </a:spcBef>
            </a:pPr>
            <a:r>
              <a:rPr lang="en-PH" sz="3200" b="1" dirty="0">
                <a:latin typeface="Arial" panose="020B0604020202020204" pitchFamily="34" charset="0"/>
                <a:ea typeface="Times New Roman" panose="02020603050405020304" pitchFamily="18" charset="0"/>
                <a:cs typeface="Times New Roman" panose="02020603050405020304" pitchFamily="18" charset="0"/>
              </a:rPr>
              <a:t> </a:t>
            </a:r>
            <a:endParaRPr lang="en-PH" sz="2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p:cNvSpPr txBox="1"/>
          <p:nvPr/>
        </p:nvSpPr>
        <p:spPr>
          <a:xfrm>
            <a:off x="1595535" y="5756988"/>
            <a:ext cx="10468947" cy="1107996"/>
          </a:xfrm>
          <a:prstGeom prst="rect">
            <a:avLst/>
          </a:prstGeom>
          <a:noFill/>
        </p:spPr>
        <p:txBody>
          <a:bodyPr wrap="square" rtlCol="0">
            <a:spAutoFit/>
          </a:bodyPr>
          <a:lstStyle/>
          <a:p>
            <a:r>
              <a:rPr lang="en-PH" dirty="0">
                <a:latin typeface="Arial Rounded MT Bold" panose="020F0704030504030204" pitchFamily="34" charset="0"/>
              </a:rPr>
              <a:t>From: Wiese, </a:t>
            </a:r>
            <a:r>
              <a:rPr lang="en-PH" dirty="0" err="1">
                <a:latin typeface="Arial Rounded MT Bold" panose="020F0704030504030204" pitchFamily="34" charset="0"/>
              </a:rPr>
              <a:t>Helle</a:t>
            </a:r>
            <a:r>
              <a:rPr lang="en-PH" dirty="0">
                <a:latin typeface="Arial Rounded MT Bold" panose="020F0704030504030204" pitchFamily="34" charset="0"/>
              </a:rPr>
              <a:t>. (2013). “The never ending story” - librarians in new roles. </a:t>
            </a:r>
            <a:r>
              <a:rPr lang="en-PH" i="1" dirty="0">
                <a:latin typeface="Arial Rounded MT Bold" panose="020F0704030504030204" pitchFamily="34" charset="0"/>
              </a:rPr>
              <a:t>Scandinavian Library Quarterly, </a:t>
            </a:r>
            <a:r>
              <a:rPr lang="en-PH" dirty="0">
                <a:latin typeface="Arial Rounded MT Bold" panose="020F0704030504030204" pitchFamily="34" charset="0"/>
              </a:rPr>
              <a:t>36 (1).  Retrieved from http://slq.nu/?article=the-never-ending-story-librarians-in-new-roles</a:t>
            </a:r>
          </a:p>
          <a:p>
            <a:endParaRPr lang="en-PH" sz="1200" dirty="0">
              <a:latin typeface="Arial Rounded MT Bold" panose="020F0704030504030204" pitchFamily="34" charset="0"/>
            </a:endParaRPr>
          </a:p>
        </p:txBody>
      </p:sp>
    </p:spTree>
    <p:extLst>
      <p:ext uri="{BB962C8B-B14F-4D97-AF65-F5344CB8AC3E}">
        <p14:creationId xmlns:p14="http://schemas.microsoft.com/office/powerpoint/2010/main" val="5144820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4859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4859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485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485901"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497563" y="0"/>
            <a:ext cx="10706100" cy="7108228"/>
          </a:xfrm>
          <a:prstGeom prst="rect">
            <a:avLst/>
          </a:prstGeom>
          <a:solidFill>
            <a:schemeClr val="bg1"/>
          </a:solidFill>
        </p:spPr>
        <p:txBody>
          <a:bodyPr wrap="square" rtlCol="0">
            <a:spAutoFit/>
          </a:bodyPr>
          <a:lstStyle/>
          <a:p>
            <a:pPr lvl="1" fontAlgn="base"/>
            <a:r>
              <a:rPr lang="en-PH" sz="2800" b="1" dirty="0">
                <a:solidFill>
                  <a:schemeClr val="bg1"/>
                </a:solidFill>
                <a:latin typeface="Arial Rounded MT Bold" panose="020F0704030504030204" pitchFamily="34" charset="0"/>
              </a:rPr>
              <a:t> </a:t>
            </a:r>
            <a:endParaRPr lang="en-PH" sz="2800" dirty="0">
              <a:solidFill>
                <a:schemeClr val="bg1"/>
              </a:solidFill>
              <a:latin typeface="Arial Rounded MT Bold" panose="020F0704030504030204" pitchFamily="34" charset="0"/>
            </a:endParaRPr>
          </a:p>
          <a:p>
            <a:pPr lvl="1" fontAlgn="base"/>
            <a:r>
              <a:rPr lang="en-PH" sz="2800" dirty="0">
                <a:latin typeface="Arial Rounded MT Bold" panose="020F0704030504030204" pitchFamily="34" charset="0"/>
              </a:rPr>
              <a:t>And lastly, </a:t>
            </a:r>
          </a:p>
          <a:p>
            <a:pPr lvl="1" fontAlgn="base"/>
            <a:endParaRPr lang="en-PH" sz="2800" dirty="0">
              <a:latin typeface="Arial Rounded MT Bold" panose="020F0704030504030204" pitchFamily="34" charset="0"/>
            </a:endParaRPr>
          </a:p>
          <a:p>
            <a:pPr lvl="1" fontAlgn="base"/>
            <a:r>
              <a:rPr lang="en-PH" sz="2800" dirty="0">
                <a:latin typeface="Arial Rounded MT Bold" panose="020F0704030504030204" pitchFamily="34" charset="0"/>
              </a:rPr>
              <a:t>… “Neither can a librarian expect to be sitting in splendid isolation, undisturbed behind the computer – what she finds, has to be mediated, discussed, evaluated and used together with other people. Important disciplines for ‘new’ librarians are communication, feedback, supervision, mentor schemes etc. – and yet more knowledge-sharing and learning in networks.</a:t>
            </a:r>
          </a:p>
          <a:p>
            <a:pPr lvl="1" fontAlgn="base"/>
            <a:endParaRPr lang="en-PH" sz="2800" dirty="0">
              <a:latin typeface="Arial Rounded MT Bold" panose="020F0704030504030204" pitchFamily="34" charset="0"/>
            </a:endParaRPr>
          </a:p>
          <a:p>
            <a:pPr lvl="1" fontAlgn="base"/>
            <a:r>
              <a:rPr lang="en-PH" sz="2800" b="1" dirty="0">
                <a:latin typeface="Arial Rounded MT Bold" panose="020F0704030504030204" pitchFamily="34" charset="0"/>
              </a:rPr>
              <a:t>Times are indeed changing – and we must change with them.</a:t>
            </a:r>
          </a:p>
          <a:p>
            <a:pPr lvl="1" fontAlgn="base"/>
            <a:endParaRPr lang="en-PH" sz="2800" b="1" dirty="0">
              <a:latin typeface="Arial Rounded MT Bold" panose="020F0704030504030204" pitchFamily="34" charset="0"/>
            </a:endParaRPr>
          </a:p>
          <a:p>
            <a:pPr lvl="1" fontAlgn="base"/>
            <a:endParaRPr lang="en-PH" sz="2800" dirty="0">
              <a:solidFill>
                <a:schemeClr val="bg1"/>
              </a:solidFill>
              <a:latin typeface="Arial Rounded MT Bold" panose="020F0704030504030204" pitchFamily="34" charset="0"/>
            </a:endParaRPr>
          </a:p>
          <a:p>
            <a:pPr marR="5715" lvl="2">
              <a:lnSpc>
                <a:spcPct val="107000"/>
              </a:lnSpc>
              <a:spcBef>
                <a:spcPts val="200"/>
              </a:spcBef>
            </a:pPr>
            <a:r>
              <a:rPr lang="en-PH" sz="3200" b="1"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 </a:t>
            </a:r>
            <a:endParaRPr lang="en-PH"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p:cNvSpPr txBox="1"/>
          <p:nvPr/>
        </p:nvSpPr>
        <p:spPr>
          <a:xfrm>
            <a:off x="1411254" y="5812971"/>
            <a:ext cx="10780746" cy="646331"/>
          </a:xfrm>
          <a:prstGeom prst="rect">
            <a:avLst/>
          </a:prstGeom>
          <a:solidFill>
            <a:schemeClr val="bg1"/>
          </a:solidFill>
        </p:spPr>
        <p:txBody>
          <a:bodyPr wrap="square" rtlCol="0">
            <a:spAutoFit/>
          </a:bodyPr>
          <a:lstStyle/>
          <a:p>
            <a:pPr fontAlgn="base"/>
            <a:r>
              <a:rPr lang="en-PH" dirty="0"/>
              <a:t>From: Wiese, </a:t>
            </a:r>
            <a:r>
              <a:rPr lang="en-PH" dirty="0" err="1"/>
              <a:t>Helle</a:t>
            </a:r>
            <a:r>
              <a:rPr lang="en-PH" dirty="0"/>
              <a:t>. (2013). “The never ending story” - librarians in new roles. </a:t>
            </a:r>
            <a:r>
              <a:rPr lang="en-PH" i="1" dirty="0"/>
              <a:t>Scandinavian Library Quarterly, </a:t>
            </a:r>
            <a:r>
              <a:rPr lang="en-PH" dirty="0"/>
              <a:t>36 (1).  Retrieved from http://slq.nu/?article=the-never-ending-story-librarians-in-new-roles</a:t>
            </a:r>
          </a:p>
        </p:txBody>
      </p:sp>
    </p:spTree>
    <p:extLst>
      <p:ext uri="{BB962C8B-B14F-4D97-AF65-F5344CB8AC3E}">
        <p14:creationId xmlns:p14="http://schemas.microsoft.com/office/powerpoint/2010/main" val="28477031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mage result for Open Culture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1399591" cy="1666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Open Culture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43075"/>
            <a:ext cx="1399591"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Image result for Open Culture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00450"/>
            <a:ext cx="1399591"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Open Culture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5343525"/>
            <a:ext cx="1399593"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 y="5887616"/>
            <a:ext cx="1399593" cy="830997"/>
          </a:xfrm>
          <a:prstGeom prst="rect">
            <a:avLst/>
          </a:prstGeom>
          <a:solidFill>
            <a:schemeClr val="tx1"/>
          </a:solidFill>
        </p:spPr>
        <p:txBody>
          <a:bodyPr wrap="square" rtlCol="0">
            <a:spAutoFit/>
          </a:bodyPr>
          <a:lstStyle/>
          <a:p>
            <a:r>
              <a:rPr lang="en-PH" sz="1200" dirty="0">
                <a:solidFill>
                  <a:schemeClr val="bg1"/>
                </a:solidFill>
                <a:latin typeface="Comic Sans MS" panose="030F0702030302020204" pitchFamily="66" charset="0"/>
              </a:rPr>
              <a:t>Retrieved from: https://soundcloud.com/open-culture</a:t>
            </a:r>
          </a:p>
        </p:txBody>
      </p:sp>
      <p:sp>
        <p:nvSpPr>
          <p:cNvPr id="7" name="TextBox 6"/>
          <p:cNvSpPr txBox="1"/>
          <p:nvPr/>
        </p:nvSpPr>
        <p:spPr>
          <a:xfrm>
            <a:off x="1399592" y="0"/>
            <a:ext cx="10804071" cy="6863225"/>
          </a:xfrm>
          <a:prstGeom prst="rect">
            <a:avLst/>
          </a:prstGeom>
          <a:solidFill>
            <a:schemeClr val="bg1"/>
          </a:solidFill>
        </p:spPr>
        <p:txBody>
          <a:bodyPr wrap="square" rtlCol="0">
            <a:spAutoFit/>
          </a:bodyPr>
          <a:lstStyle/>
          <a:p>
            <a:pPr>
              <a:lnSpc>
                <a:spcPct val="90000"/>
              </a:lnSpc>
            </a:pPr>
            <a:r>
              <a:rPr lang="en-US" b="1" dirty="0">
                <a:latin typeface="Arial Rounded MT Bold" panose="020F0704030504030204" pitchFamily="34" charset="0"/>
              </a:rPr>
              <a:t>REFERENCES</a:t>
            </a:r>
          </a:p>
          <a:p>
            <a:pPr indent="-228600">
              <a:lnSpc>
                <a:spcPct val="90000"/>
              </a:lnSpc>
              <a:buFont typeface="Arial" panose="020B0604020202020204" pitchFamily="34" charset="0"/>
              <a:buChar char="•"/>
            </a:pPr>
            <a:endParaRPr lang="en-US" dirty="0">
              <a:latin typeface="Arial Rounded MT Bold" panose="020F0704030504030204" pitchFamily="34" charset="0"/>
            </a:endParaRPr>
          </a:p>
          <a:p>
            <a:pPr>
              <a:lnSpc>
                <a:spcPct val="90000"/>
              </a:lnSpc>
            </a:pPr>
            <a:r>
              <a:rPr lang="en-US" sz="1600" dirty="0" err="1">
                <a:latin typeface="Arial Rounded MT Bold" panose="020F0704030504030204" pitchFamily="34" charset="0"/>
              </a:rPr>
              <a:t>Alam</a:t>
            </a:r>
            <a:r>
              <a:rPr lang="en-US" sz="1600" dirty="0">
                <a:latin typeface="Arial Rounded MT Bold" panose="020F0704030504030204" pitchFamily="34" charset="0"/>
              </a:rPr>
              <a:t>, I. ( 2014).  Changing role of academic librarians in open access environment. Retrieved from </a:t>
            </a:r>
            <a:r>
              <a:rPr lang="en-US" sz="1600" u="sng" dirty="0">
                <a:latin typeface="Arial Rounded MT Bold" panose="020F0704030504030204" pitchFamily="34" charset="0"/>
              </a:rPr>
              <a:t>http://irjlis.com/wp-content/uploads/2015/03/3-IR239.pdf</a:t>
            </a:r>
          </a:p>
          <a:p>
            <a:pPr>
              <a:lnSpc>
                <a:spcPct val="90000"/>
              </a:lnSpc>
            </a:pPr>
            <a:endParaRPr lang="en-US" sz="1600" dirty="0">
              <a:latin typeface="Arial Rounded MT Bold" panose="020F0704030504030204" pitchFamily="34" charset="0"/>
            </a:endParaRPr>
          </a:p>
          <a:p>
            <a:pPr>
              <a:lnSpc>
                <a:spcPct val="90000"/>
              </a:lnSpc>
            </a:pPr>
            <a:r>
              <a:rPr lang="en-US" sz="1600" dirty="0" err="1">
                <a:latin typeface="Arial Rounded MT Bold" panose="020F0704030504030204" pitchFamily="34" charset="0"/>
              </a:rPr>
              <a:t>Arinto</a:t>
            </a:r>
            <a:r>
              <a:rPr lang="en-US" sz="1600" dirty="0">
                <a:latin typeface="Arial Rounded MT Bold" panose="020F0704030504030204" pitchFamily="34" charset="0"/>
              </a:rPr>
              <a:t>, P. B. and  </a:t>
            </a:r>
            <a:r>
              <a:rPr lang="en-US" sz="1600" dirty="0" err="1">
                <a:latin typeface="Arial Rounded MT Bold" panose="020F0704030504030204" pitchFamily="34" charset="0"/>
              </a:rPr>
              <a:t>Cantada</a:t>
            </a:r>
            <a:r>
              <a:rPr lang="en-US" sz="1600" dirty="0">
                <a:latin typeface="Arial Rounded MT Bold" panose="020F0704030504030204" pitchFamily="34" charset="0"/>
              </a:rPr>
              <a:t>, R.  (2013). OER in Philippine higher education: a preliminary study In </a:t>
            </a:r>
            <a:r>
              <a:rPr lang="en-US" sz="1600" dirty="0" err="1">
                <a:latin typeface="Arial Rounded MT Bold" panose="020F0704030504030204" pitchFamily="34" charset="0"/>
              </a:rPr>
              <a:t>Dharanajan</a:t>
            </a:r>
            <a:r>
              <a:rPr lang="en-US" sz="1600" dirty="0">
                <a:latin typeface="Arial Rounded MT Bold" panose="020F0704030504030204" pitchFamily="34" charset="0"/>
              </a:rPr>
              <a:t>, G. and Porter, D. (Eds.). F. M. Last Editor (Ed.),  </a:t>
            </a:r>
            <a:r>
              <a:rPr lang="en-US" sz="1600" i="1" dirty="0">
                <a:latin typeface="Arial Rounded MT Bold" panose="020F0704030504030204" pitchFamily="34" charset="0"/>
              </a:rPr>
              <a:t>Open educational resources: an Asian perspective</a:t>
            </a:r>
            <a:r>
              <a:rPr lang="en-US" sz="1600" dirty="0">
                <a:latin typeface="Arial Rounded MT Bold" panose="020F0704030504030204" pitchFamily="34" charset="0"/>
              </a:rPr>
              <a:t> (pp. 143-156). Vancouver, B.C: Commonwealth of Learning. Retrieved from: https://oerknowledgecloud.org/sites/oerknowledgecloud.org/files/pub_PS_OER_Asia_web.pdf</a:t>
            </a:r>
          </a:p>
          <a:p>
            <a:pPr>
              <a:lnSpc>
                <a:spcPct val="90000"/>
              </a:lnSpc>
            </a:pPr>
            <a:endParaRPr lang="en-US" sz="1600" dirty="0">
              <a:latin typeface="Arial Rounded MT Bold" panose="020F0704030504030204" pitchFamily="34" charset="0"/>
            </a:endParaRPr>
          </a:p>
          <a:p>
            <a:pPr>
              <a:lnSpc>
                <a:spcPct val="90000"/>
              </a:lnSpc>
            </a:pPr>
            <a:r>
              <a:rPr lang="en-US" sz="1600" b="1" dirty="0">
                <a:latin typeface="Arial Rounded MT Bold" panose="020F0704030504030204" pitchFamily="34" charset="0"/>
              </a:rPr>
              <a:t>Centre international d’art </a:t>
            </a:r>
            <a:r>
              <a:rPr lang="en-US" sz="1600" b="1" dirty="0" err="1">
                <a:latin typeface="Arial Rounded MT Bold" panose="020F0704030504030204" pitchFamily="34" charset="0"/>
              </a:rPr>
              <a:t>contemporain</a:t>
            </a:r>
            <a:r>
              <a:rPr lang="en-US" sz="1600" b="1" dirty="0">
                <a:latin typeface="Arial Rounded MT Bold" panose="020F0704030504030204" pitchFamily="34" charset="0"/>
              </a:rPr>
              <a:t> de Montréal</a:t>
            </a:r>
            <a:r>
              <a:rPr lang="en-US" sz="1600" dirty="0">
                <a:latin typeface="Arial Rounded MT Bold" panose="020F0704030504030204" pitchFamily="34" charset="0"/>
              </a:rPr>
              <a:t> (</a:t>
            </a:r>
            <a:r>
              <a:rPr lang="en-US" sz="1600" dirty="0" err="1">
                <a:latin typeface="Arial Rounded MT Bold" panose="020F0704030504030204" pitchFamily="34" charset="0"/>
              </a:rPr>
              <a:t>n.d.</a:t>
            </a:r>
            <a:r>
              <a:rPr lang="en-US" sz="1600" dirty="0">
                <a:latin typeface="Arial Rounded MT Bold" panose="020F0704030504030204" pitchFamily="34" charset="0"/>
              </a:rPr>
              <a:t>). Open culture - definition. Retrieved from: </a:t>
            </a:r>
            <a:r>
              <a:rPr lang="en-US" sz="1600" cap="all" dirty="0">
                <a:latin typeface="Arial Rounded MT Bold" panose="020F0704030504030204" pitchFamily="34" charset="0"/>
              </a:rPr>
              <a:t>http://www.ciac.ca/en/open-culture</a:t>
            </a:r>
            <a:endParaRPr lang="en-US" sz="1600" dirty="0">
              <a:latin typeface="Arial Rounded MT Bold" panose="020F0704030504030204" pitchFamily="34" charset="0"/>
            </a:endParaRPr>
          </a:p>
          <a:p>
            <a:pPr>
              <a:lnSpc>
                <a:spcPct val="90000"/>
              </a:lnSpc>
            </a:pPr>
            <a:r>
              <a:rPr lang="en-US" sz="1600" dirty="0">
                <a:latin typeface="Arial Rounded MT Bold" panose="020F0704030504030204" pitchFamily="34" charset="0"/>
              </a:rPr>
              <a:t>﻿</a:t>
            </a:r>
          </a:p>
          <a:p>
            <a:pPr>
              <a:lnSpc>
                <a:spcPct val="90000"/>
              </a:lnSpc>
            </a:pPr>
            <a:r>
              <a:rPr lang="en-US" sz="1600" u="sng" dirty="0" err="1">
                <a:latin typeface="Arial Rounded MT Bold" panose="020F0704030504030204" pitchFamily="34" charset="0"/>
              </a:rPr>
              <a:t>Hane</a:t>
            </a:r>
            <a:r>
              <a:rPr lang="en-US" sz="1600" u="sng" dirty="0">
                <a:latin typeface="Arial Rounded MT Bold" panose="020F0704030504030204" pitchFamily="34" charset="0"/>
              </a:rPr>
              <a:t>, Paula J. (2009) </a:t>
            </a:r>
            <a:r>
              <a:rPr lang="en-US" sz="1600" b="1" u="sng" dirty="0">
                <a:latin typeface="Arial Rounded MT Bold" panose="020F0704030504030204" pitchFamily="34" charset="0"/>
              </a:rPr>
              <a:t> </a:t>
            </a:r>
            <a:r>
              <a:rPr lang="en-US" sz="1600" dirty="0">
                <a:latin typeface="Arial Rounded MT Bold" panose="020F0704030504030204" pitchFamily="34" charset="0"/>
              </a:rPr>
              <a:t>Open educational resources (OER) and libraries. Retrieved from </a:t>
            </a:r>
            <a:r>
              <a:rPr lang="en-US" sz="1600" u="sng" dirty="0">
                <a:latin typeface="Arial Rounded MT Bold" panose="020F0704030504030204" pitchFamily="34" charset="0"/>
              </a:rPr>
              <a:t>http://newsbreaks.infotoday.com/NewsBreaks/Open-Educational-Resources-OER-and-Libraries-52855.asp</a:t>
            </a:r>
          </a:p>
          <a:p>
            <a:pPr>
              <a:lnSpc>
                <a:spcPct val="90000"/>
              </a:lnSpc>
            </a:pPr>
            <a:endParaRPr lang="en-US" sz="1600" dirty="0">
              <a:latin typeface="Arial Rounded MT Bold" panose="020F0704030504030204" pitchFamily="34" charset="0"/>
            </a:endParaRPr>
          </a:p>
          <a:p>
            <a:pPr>
              <a:lnSpc>
                <a:spcPct val="90000"/>
              </a:lnSpc>
            </a:pPr>
            <a:r>
              <a:rPr lang="en-US" sz="1600" dirty="0" err="1">
                <a:latin typeface="Arial Rounded MT Bold" panose="020F0704030504030204" pitchFamily="34" charset="0"/>
              </a:rPr>
              <a:t>Ichkvideo</a:t>
            </a:r>
            <a:r>
              <a:rPr lang="en-US" sz="1600" dirty="0">
                <a:latin typeface="Arial Rounded MT Bold" panose="020F0704030504030204" pitchFamily="34" charset="0"/>
              </a:rPr>
              <a:t>, (2017). May 18). Free learning – open culture [Transcript] Retrieved from </a:t>
            </a:r>
            <a:r>
              <a:rPr lang="en-US" sz="1600" u="sng" dirty="0">
                <a:latin typeface="Arial Rounded MT Bold" panose="020F0704030504030204" pitchFamily="34" charset="0"/>
              </a:rPr>
              <a:t>https://www.youtube.com/watch?v=yt-uiz0y6XY </a:t>
            </a:r>
            <a:r>
              <a:rPr lang="en-US" sz="1600" dirty="0">
                <a:latin typeface="Arial Rounded MT Bold" panose="020F0704030504030204" pitchFamily="34" charset="0"/>
              </a:rPr>
              <a:t>(Original work video May 18, 2017)</a:t>
            </a:r>
          </a:p>
          <a:p>
            <a:pPr>
              <a:lnSpc>
                <a:spcPct val="90000"/>
              </a:lnSpc>
            </a:pPr>
            <a:endParaRPr lang="en-US" sz="1600" dirty="0">
              <a:latin typeface="Arial Rounded MT Bold" panose="020F0704030504030204" pitchFamily="34" charset="0"/>
            </a:endParaRPr>
          </a:p>
          <a:p>
            <a:pPr>
              <a:lnSpc>
                <a:spcPct val="90000"/>
              </a:lnSpc>
            </a:pPr>
            <a:r>
              <a:rPr lang="en-US" sz="1600" b="1" dirty="0">
                <a:latin typeface="Arial Rounded MT Bold" panose="020F0704030504030204" pitchFamily="34" charset="0"/>
              </a:rPr>
              <a:t>Smith, B. and Lee, Leva. (2016). Librarians and OER: cultivating a community of </a:t>
            </a:r>
            <a:r>
              <a:rPr lang="en-US" sz="1600" b="1" dirty="0" err="1">
                <a:latin typeface="Arial Rounded MT Bold" panose="020F0704030504030204" pitchFamily="34" charset="0"/>
              </a:rPr>
              <a:t>ractice</a:t>
            </a:r>
            <a:r>
              <a:rPr lang="en-US" sz="1600" b="1" dirty="0">
                <a:latin typeface="Arial Rounded MT Bold" panose="020F0704030504030204" pitchFamily="34" charset="0"/>
              </a:rPr>
              <a:t> to be more effective advocates. Retrieved from https://www.tandfonline.com/doi/abs/10.1080/1533290X.2016.1226592?journalCode=wlis20	</a:t>
            </a:r>
          </a:p>
          <a:p>
            <a:pPr>
              <a:lnSpc>
                <a:spcPct val="90000"/>
              </a:lnSpc>
            </a:pPr>
            <a:endParaRPr lang="en-US" sz="1600" dirty="0">
              <a:latin typeface="Arial Rounded MT Bold" panose="020F0704030504030204" pitchFamily="34" charset="0"/>
            </a:endParaRPr>
          </a:p>
          <a:p>
            <a:pPr fontAlgn="base">
              <a:lnSpc>
                <a:spcPct val="90000"/>
              </a:lnSpc>
            </a:pPr>
            <a:r>
              <a:rPr lang="en-US" sz="1600" dirty="0">
                <a:latin typeface="Arial Rounded MT Bold" panose="020F0704030504030204" pitchFamily="34" charset="0"/>
              </a:rPr>
              <a:t>UNESCO, 2019). Open educational resources (OER). Retrieved from  </a:t>
            </a:r>
            <a:r>
              <a:rPr lang="en-US" sz="1600" u="sng" dirty="0">
                <a:latin typeface="Arial Rounded MT Bold" panose="020F0704030504030204" pitchFamily="34" charset="0"/>
              </a:rPr>
              <a:t>https://en.unesco.org/themes/building-knowledge-societies/oer</a:t>
            </a:r>
          </a:p>
          <a:p>
            <a:pPr fontAlgn="base">
              <a:lnSpc>
                <a:spcPct val="90000"/>
              </a:lnSpc>
            </a:pPr>
            <a:endParaRPr lang="en-US" sz="1600" dirty="0">
              <a:latin typeface="Arial Rounded MT Bold" panose="020F0704030504030204" pitchFamily="34" charset="0"/>
            </a:endParaRPr>
          </a:p>
          <a:p>
            <a:pPr fontAlgn="base">
              <a:lnSpc>
                <a:spcPct val="90000"/>
              </a:lnSpc>
            </a:pPr>
            <a:r>
              <a:rPr lang="en-US" sz="1600" dirty="0">
                <a:latin typeface="Arial Rounded MT Bold" panose="020F0704030504030204" pitchFamily="34" charset="0"/>
              </a:rPr>
              <a:t>Wiese, </a:t>
            </a:r>
            <a:r>
              <a:rPr lang="en-US" sz="1600" dirty="0" err="1">
                <a:latin typeface="Arial Rounded MT Bold" panose="020F0704030504030204" pitchFamily="34" charset="0"/>
              </a:rPr>
              <a:t>Helle</a:t>
            </a:r>
            <a:r>
              <a:rPr lang="en-US" sz="1600" dirty="0">
                <a:latin typeface="Arial Rounded MT Bold" panose="020F0704030504030204" pitchFamily="34" charset="0"/>
              </a:rPr>
              <a:t>. (2013). “The never ending story” - librarians in new roles. </a:t>
            </a:r>
            <a:r>
              <a:rPr lang="en-US" sz="1600" i="1" dirty="0">
                <a:latin typeface="Arial Rounded MT Bold" panose="020F0704030504030204" pitchFamily="34" charset="0"/>
              </a:rPr>
              <a:t>Scandinavian Library Quarterly, </a:t>
            </a:r>
            <a:r>
              <a:rPr lang="en-US" sz="1600" dirty="0">
                <a:latin typeface="Arial Rounded MT Bold" panose="020F0704030504030204" pitchFamily="34" charset="0"/>
              </a:rPr>
              <a:t>36 (1).  Retrieved from http://slq.nu/?article=the-never-ending-story-librarians-in-new-roles</a:t>
            </a:r>
          </a:p>
          <a:p>
            <a:pPr fontAlgn="base">
              <a:lnSpc>
                <a:spcPct val="90000"/>
              </a:lnSpc>
            </a:pPr>
            <a:endParaRPr lang="en-US" sz="1600" dirty="0">
              <a:latin typeface="Arial Rounded MT Bold" panose="020F0704030504030204" pitchFamily="34" charset="0"/>
            </a:endParaRPr>
          </a:p>
          <a:p>
            <a:pPr marR="5715" lvl="1">
              <a:lnSpc>
                <a:spcPct val="107000"/>
              </a:lnSpc>
              <a:spcBef>
                <a:spcPts val="200"/>
              </a:spcBef>
            </a:pPr>
            <a:r>
              <a:rPr lang="en-PH" sz="1600" b="1" dirty="0">
                <a:latin typeface="Arial" panose="020B0604020202020204" pitchFamily="34" charset="0"/>
                <a:ea typeface="Times New Roman" panose="02020603050405020304" pitchFamily="18" charset="0"/>
                <a:cs typeface="Times New Roman" panose="02020603050405020304" pitchFamily="18" charset="0"/>
              </a:rPr>
              <a:t> </a:t>
            </a:r>
            <a:endParaRPr lang="en-PH" sz="16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87861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76" y="0"/>
            <a:ext cx="12363062" cy="665941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9642475" y="2628900"/>
            <a:ext cx="2549525" cy="369332"/>
          </a:xfrm>
          <a:prstGeom prst="rect">
            <a:avLst/>
          </a:prstGeom>
          <a:noFill/>
        </p:spPr>
        <p:txBody>
          <a:bodyPr wrap="square" rtlCol="0">
            <a:spAutoFit/>
          </a:bodyPr>
          <a:lstStyle/>
          <a:p>
            <a:endParaRPr lang="en-PH" dirty="0"/>
          </a:p>
        </p:txBody>
      </p:sp>
      <p:sp>
        <p:nvSpPr>
          <p:cNvPr id="3" name="TextBox 2"/>
          <p:cNvSpPr txBox="1"/>
          <p:nvPr/>
        </p:nvSpPr>
        <p:spPr>
          <a:xfrm>
            <a:off x="0" y="6659418"/>
            <a:ext cx="6567055" cy="276999"/>
          </a:xfrm>
          <a:prstGeom prst="rect">
            <a:avLst/>
          </a:prstGeom>
          <a:noFill/>
        </p:spPr>
        <p:txBody>
          <a:bodyPr wrap="square" rtlCol="0">
            <a:spAutoFit/>
          </a:bodyPr>
          <a:lstStyle/>
          <a:p>
            <a:r>
              <a:rPr lang="en-PH" sz="1200" dirty="0"/>
              <a:t>Retrieved from: https://www.flickr.com/photos/gforsythe/9102402492</a:t>
            </a:r>
          </a:p>
        </p:txBody>
      </p:sp>
    </p:spTree>
    <p:extLst>
      <p:ext uri="{BB962C8B-B14F-4D97-AF65-F5344CB8AC3E}">
        <p14:creationId xmlns:p14="http://schemas.microsoft.com/office/powerpoint/2010/main" val="194761418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635691" y="0"/>
            <a:ext cx="6556310" cy="6122702"/>
          </a:xfrm>
          <a:prstGeom prst="rect">
            <a:avLst/>
          </a:prstGeom>
          <a:solidFill>
            <a:schemeClr val="bg1"/>
          </a:solidFill>
        </p:spPr>
        <p:txBody>
          <a:bodyPr wrap="square" rtlCol="0">
            <a:spAutoFit/>
          </a:bodyPr>
          <a:lstStyle/>
          <a:p>
            <a:pPr marR="5715" lvl="1">
              <a:lnSpc>
                <a:spcPct val="107000"/>
              </a:lnSpc>
              <a:spcBef>
                <a:spcPts val="200"/>
              </a:spcBef>
            </a:pPr>
            <a:endParaRPr lang="en-PH" sz="6000" b="1" dirty="0">
              <a:latin typeface="FZShuTi" panose="02010601030101010101" pitchFamily="2" charset="-122"/>
              <a:ea typeface="FZShuTi" panose="02010601030101010101" pitchFamily="2" charset="-122"/>
              <a:cs typeface="Times New Roman" panose="02020603050405020304" pitchFamily="18" charset="0"/>
            </a:endParaRPr>
          </a:p>
          <a:p>
            <a:pPr marR="5715" lvl="1">
              <a:lnSpc>
                <a:spcPct val="107000"/>
              </a:lnSpc>
              <a:spcBef>
                <a:spcPts val="200"/>
              </a:spcBef>
            </a:pPr>
            <a:r>
              <a:rPr lang="en-PH" sz="6000" b="1" dirty="0">
                <a:latin typeface="FZShuTi" panose="02010601030101010101" pitchFamily="2" charset="-122"/>
                <a:ea typeface="FZShuTi" panose="02010601030101010101" pitchFamily="2" charset="-122"/>
                <a:cs typeface="Times New Roman" panose="02020603050405020304" pitchFamily="18" charset="0"/>
              </a:rPr>
              <a:t>MARAMING SALAMAT!!!</a:t>
            </a:r>
          </a:p>
          <a:p>
            <a:pPr marR="5715" lvl="1">
              <a:lnSpc>
                <a:spcPct val="107000"/>
              </a:lnSpc>
              <a:spcBef>
                <a:spcPts val="200"/>
              </a:spcBef>
            </a:pPr>
            <a:endParaRPr lang="en-PH" sz="6000" b="1" dirty="0">
              <a:solidFill>
                <a:schemeClr val="bg1"/>
              </a:solidFill>
              <a:latin typeface="FZShuTi" panose="02010601030101010101" pitchFamily="2" charset="-122"/>
              <a:ea typeface="FZShuTi" panose="02010601030101010101" pitchFamily="2" charset="-122"/>
              <a:cs typeface="Times New Roman" panose="02020603050405020304" pitchFamily="18" charset="0"/>
            </a:endParaRPr>
          </a:p>
          <a:p>
            <a:pPr marR="5715" lvl="1">
              <a:lnSpc>
                <a:spcPct val="107000"/>
              </a:lnSpc>
              <a:spcBef>
                <a:spcPts val="200"/>
              </a:spcBef>
            </a:pPr>
            <a:endParaRPr lang="en-PH" sz="6000" b="1" dirty="0">
              <a:solidFill>
                <a:schemeClr val="bg1"/>
              </a:solidFill>
              <a:latin typeface="FZShuTi" panose="02010601030101010101" pitchFamily="2" charset="-122"/>
              <a:ea typeface="FZShuTi" panose="02010601030101010101" pitchFamily="2" charset="-122"/>
              <a:cs typeface="Times New Roman" panose="02020603050405020304" pitchFamily="18" charset="0"/>
            </a:endParaRPr>
          </a:p>
          <a:p>
            <a:pPr marR="5715" lvl="1">
              <a:lnSpc>
                <a:spcPct val="107000"/>
              </a:lnSpc>
              <a:spcBef>
                <a:spcPts val="200"/>
              </a:spcBef>
            </a:pPr>
            <a:r>
              <a:rPr lang="en-PH" sz="6000" b="1" dirty="0">
                <a:solidFill>
                  <a:schemeClr val="bg1"/>
                </a:solidFill>
                <a:latin typeface="FZShuTi" panose="02010601030101010101" pitchFamily="2" charset="-122"/>
                <a:ea typeface="FZShuTi" panose="02010601030101010101" pitchFamily="2" charset="-122"/>
                <a:cs typeface="Times New Roman" panose="02020603050405020304" pitchFamily="18" charset="0"/>
              </a:rPr>
              <a:t> </a:t>
            </a:r>
            <a:endParaRPr lang="en-PH" sz="6000" dirty="0">
              <a:solidFill>
                <a:schemeClr val="bg1"/>
              </a:solidFill>
              <a:latin typeface="FZShuTi" panose="02010601030101010101" pitchFamily="2" charset="-122"/>
              <a:ea typeface="FZShuTi" panose="02010601030101010101" pitchFamily="2" charset="-122"/>
              <a:cs typeface="Times New Roman" panose="02020603050405020304" pitchFamily="18" charset="0"/>
            </a:endParaRPr>
          </a:p>
        </p:txBody>
      </p:sp>
      <p:pic>
        <p:nvPicPr>
          <p:cNvPr id="11266" name="Picture 2" descr="No photo description availa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5691" y="3816220"/>
            <a:ext cx="6567973" cy="290239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083559" y="6186196"/>
            <a:ext cx="6120105" cy="646331"/>
          </a:xfrm>
          <a:prstGeom prst="rect">
            <a:avLst/>
          </a:prstGeom>
          <a:noFill/>
        </p:spPr>
        <p:txBody>
          <a:bodyPr wrap="square" rtlCol="0">
            <a:spAutoFit/>
          </a:bodyPr>
          <a:lstStyle/>
          <a:p>
            <a:r>
              <a:rPr lang="en-PH" sz="1200" dirty="0">
                <a:latin typeface="FZShuTi" panose="02010601030101010101" pitchFamily="2" charset="-122"/>
                <a:ea typeface="FZShuTi" panose="02010601030101010101" pitchFamily="2" charset="-122"/>
              </a:rPr>
              <a:t>Retrieved From: https://www.facebook.com/507983432552386/photos/pcb.1533566286660757/1533566179994101/?type=3&amp;theater</a:t>
            </a:r>
          </a:p>
        </p:txBody>
      </p:sp>
      <p:pic>
        <p:nvPicPr>
          <p:cNvPr id="11268" name="Picture 4" descr="Image result for PHILIPPINE LIBRARIANS ASSOCIATION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513" y="1129011"/>
            <a:ext cx="5375209" cy="4722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1058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OER is shar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 y="0"/>
            <a:ext cx="12214808" cy="696996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1600" y="6160655"/>
            <a:ext cx="7446865" cy="646331"/>
          </a:xfrm>
          <a:prstGeom prst="rect">
            <a:avLst/>
          </a:prstGeom>
          <a:noFill/>
        </p:spPr>
        <p:txBody>
          <a:bodyPr wrap="square" rtlCol="0">
            <a:spAutoFit/>
          </a:bodyPr>
          <a:lstStyle/>
          <a:p>
            <a:r>
              <a:rPr lang="en-PH" dirty="0"/>
              <a:t>https://brocku.ca/pedagogical-innovation/resources/open-educational-resources/</a:t>
            </a:r>
          </a:p>
        </p:txBody>
      </p:sp>
    </p:spTree>
    <p:extLst>
      <p:ext uri="{BB962C8B-B14F-4D97-AF65-F5344CB8AC3E}">
        <p14:creationId xmlns:p14="http://schemas.microsoft.com/office/powerpoint/2010/main" val="8743979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5559" y="718458"/>
            <a:ext cx="5806435" cy="525202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403273" y="5717309"/>
            <a:ext cx="6788726" cy="923330"/>
          </a:xfrm>
          <a:prstGeom prst="rect">
            <a:avLst/>
          </a:prstGeom>
          <a:noFill/>
        </p:spPr>
        <p:txBody>
          <a:bodyPr wrap="square" rtlCol="0">
            <a:spAutoFit/>
          </a:bodyPr>
          <a:lstStyle/>
          <a:p>
            <a:endParaRPr lang="en-PH" dirty="0"/>
          </a:p>
          <a:p>
            <a:endParaRPr lang="en-PH" dirty="0"/>
          </a:p>
          <a:p>
            <a:endParaRPr lang="en-PH" dirty="0"/>
          </a:p>
        </p:txBody>
      </p:sp>
      <p:sp>
        <p:nvSpPr>
          <p:cNvPr id="4" name="TextBox 3"/>
          <p:cNvSpPr txBox="1"/>
          <p:nvPr/>
        </p:nvSpPr>
        <p:spPr>
          <a:xfrm>
            <a:off x="670560" y="0"/>
            <a:ext cx="4668058" cy="8956298"/>
          </a:xfrm>
          <a:prstGeom prst="rect">
            <a:avLst/>
          </a:prstGeom>
          <a:solidFill>
            <a:schemeClr val="bg1"/>
          </a:solidFill>
        </p:spPr>
        <p:txBody>
          <a:bodyPr wrap="square" rtlCol="0">
            <a:spAutoFit/>
          </a:bodyPr>
          <a:lstStyle/>
          <a:p>
            <a:endParaRPr lang="en-PH" sz="2800" b="0" i="0" dirty="0">
              <a:solidFill>
                <a:schemeClr val="bg1"/>
              </a:solidFill>
              <a:effectLst/>
              <a:latin typeface="Arial Rounded MT Bold" panose="020F0704030504030204" pitchFamily="34" charset="0"/>
            </a:endParaRPr>
          </a:p>
          <a:p>
            <a:endParaRPr lang="en-PH" sz="2800" dirty="0">
              <a:solidFill>
                <a:schemeClr val="bg1"/>
              </a:solidFill>
              <a:latin typeface="Arial Rounded MT Bold" panose="020F0704030504030204" pitchFamily="34" charset="0"/>
            </a:endParaRPr>
          </a:p>
          <a:p>
            <a:r>
              <a:rPr lang="en-PH" sz="3200" b="0" i="0" dirty="0">
                <a:effectLst/>
                <a:latin typeface="Arial Rounded MT Bold" panose="020F0704030504030204" pitchFamily="34" charset="0"/>
              </a:rPr>
              <a:t>The term Open Educational Resources (OER) was first introduced at a conference hosted by </a:t>
            </a:r>
            <a:r>
              <a:rPr lang="en-PH" sz="3200" b="0" i="0" u="none" strike="noStrike" dirty="0">
                <a:effectLst/>
                <a:latin typeface="Arial Rounded MT Bold" panose="020F0704030504030204" pitchFamily="34" charset="0"/>
              </a:rPr>
              <a:t>UNESCO</a:t>
            </a:r>
            <a:r>
              <a:rPr lang="en-PH" sz="3200" b="0" i="0" dirty="0">
                <a:effectLst/>
                <a:latin typeface="Arial Rounded MT Bold" panose="020F0704030504030204" pitchFamily="34" charset="0"/>
              </a:rPr>
              <a:t> 2000 and was promoted in the context of providing free access to educational resources on a global scale.</a:t>
            </a:r>
          </a:p>
          <a:p>
            <a:endParaRPr lang="en-PH" sz="3200" dirty="0">
              <a:solidFill>
                <a:schemeClr val="bg1"/>
              </a:solidFill>
              <a:latin typeface="Arial Rounded MT Bold" panose="020F0704030504030204" pitchFamily="34" charset="0"/>
            </a:endParaRPr>
          </a:p>
          <a:p>
            <a:endParaRPr lang="en-PH" sz="2800" dirty="0">
              <a:solidFill>
                <a:schemeClr val="bg1"/>
              </a:solidFill>
              <a:latin typeface="Arial Rounded MT Bold" panose="020F0704030504030204" pitchFamily="34" charset="0"/>
            </a:endParaRPr>
          </a:p>
          <a:p>
            <a:endParaRPr lang="en-PH" sz="2800" dirty="0">
              <a:solidFill>
                <a:schemeClr val="bg1"/>
              </a:solidFill>
              <a:latin typeface="Arial Rounded MT Bold" panose="020F0704030504030204" pitchFamily="34" charset="0"/>
            </a:endParaRPr>
          </a:p>
          <a:p>
            <a:endParaRPr lang="en-PH" sz="2800" dirty="0">
              <a:solidFill>
                <a:schemeClr val="bg1"/>
              </a:solidFill>
              <a:latin typeface="Arial Rounded MT Bold" panose="020F0704030504030204" pitchFamily="34" charset="0"/>
            </a:endParaRPr>
          </a:p>
          <a:p>
            <a:r>
              <a:rPr lang="en-PH" sz="1200" dirty="0">
                <a:solidFill>
                  <a:schemeClr val="bg1"/>
                </a:solidFill>
                <a:latin typeface="Arial Rounded MT Bold" panose="020F0704030504030204" pitchFamily="34" charset="0"/>
              </a:rPr>
              <a:t>Retrieved from: https://brocku.ca/pedagogical-innovation/resources/open-educational-resources/</a:t>
            </a:r>
          </a:p>
          <a:p>
            <a:endParaRPr lang="en-PH" sz="2800" dirty="0">
              <a:solidFill>
                <a:schemeClr val="bg1"/>
              </a:solidFill>
              <a:latin typeface="Arial Rounded MT Bold" panose="020F0704030504030204" pitchFamily="34" charset="0"/>
            </a:endParaRPr>
          </a:p>
        </p:txBody>
      </p:sp>
      <p:sp>
        <p:nvSpPr>
          <p:cNvPr id="5" name="TextBox 4"/>
          <p:cNvSpPr txBox="1"/>
          <p:nvPr/>
        </p:nvSpPr>
        <p:spPr>
          <a:xfrm rot="10800000" flipH="1" flipV="1">
            <a:off x="5338617" y="5020009"/>
            <a:ext cx="6853378" cy="276999"/>
          </a:xfrm>
          <a:prstGeom prst="rect">
            <a:avLst/>
          </a:prstGeom>
          <a:noFill/>
        </p:spPr>
        <p:txBody>
          <a:bodyPr wrap="square" rtlCol="0">
            <a:spAutoFit/>
          </a:bodyPr>
          <a:lstStyle/>
          <a:p>
            <a:r>
              <a:rPr lang="en-PH" sz="1200" dirty="0">
                <a:solidFill>
                  <a:schemeClr val="bg1"/>
                </a:solidFill>
              </a:rPr>
              <a:t>Retrieved from: https://en.unesco.org/oer/logo</a:t>
            </a:r>
          </a:p>
        </p:txBody>
      </p:sp>
      <p:sp>
        <p:nvSpPr>
          <p:cNvPr id="6" name="TextBox 5"/>
          <p:cNvSpPr txBox="1"/>
          <p:nvPr/>
        </p:nvSpPr>
        <p:spPr>
          <a:xfrm>
            <a:off x="6385559" y="-74645"/>
            <a:ext cx="5806436" cy="923330"/>
          </a:xfrm>
          <a:prstGeom prst="rect">
            <a:avLst/>
          </a:prstGeom>
          <a:solidFill>
            <a:schemeClr val="accent1">
              <a:lumMod val="75000"/>
            </a:schemeClr>
          </a:solidFill>
        </p:spPr>
        <p:txBody>
          <a:bodyPr wrap="square" rtlCol="0">
            <a:spAutoFit/>
          </a:bodyPr>
          <a:lstStyle/>
          <a:p>
            <a:endParaRPr lang="en-PH" dirty="0"/>
          </a:p>
          <a:p>
            <a:endParaRPr lang="en-PH" dirty="0"/>
          </a:p>
          <a:p>
            <a:endParaRPr lang="en-PH" dirty="0"/>
          </a:p>
        </p:txBody>
      </p:sp>
      <p:sp>
        <p:nvSpPr>
          <p:cNvPr id="7" name="TextBox 6"/>
          <p:cNvSpPr txBox="1"/>
          <p:nvPr/>
        </p:nvSpPr>
        <p:spPr>
          <a:xfrm>
            <a:off x="6385559" y="5970480"/>
            <a:ext cx="5806436" cy="914400"/>
          </a:xfrm>
          <a:prstGeom prst="rect">
            <a:avLst/>
          </a:prstGeom>
          <a:solidFill>
            <a:schemeClr val="accent1">
              <a:lumMod val="75000"/>
            </a:schemeClr>
          </a:solidFill>
        </p:spPr>
        <p:txBody>
          <a:bodyPr wrap="square" rtlCol="0">
            <a:spAutoFit/>
          </a:bodyPr>
          <a:lstStyle/>
          <a:p>
            <a:endParaRPr lang="en-PH" dirty="0"/>
          </a:p>
        </p:txBody>
      </p:sp>
    </p:spTree>
    <p:extLst>
      <p:ext uri="{BB962C8B-B14F-4D97-AF65-F5344CB8AC3E}">
        <p14:creationId xmlns:p14="http://schemas.microsoft.com/office/powerpoint/2010/main" val="35546622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Image result for OPEN EDUCATIONAL RESOURCES clip a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6619" y="-175490"/>
            <a:ext cx="5837382" cy="309418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38544" y="2678545"/>
            <a:ext cx="12053455" cy="3539430"/>
          </a:xfrm>
          <a:prstGeom prst="rect">
            <a:avLst/>
          </a:prstGeom>
          <a:noFill/>
        </p:spPr>
        <p:txBody>
          <a:bodyPr wrap="square" rtlCol="0">
            <a:spAutoFit/>
          </a:bodyPr>
          <a:lstStyle/>
          <a:p>
            <a:pPr fontAlgn="base"/>
            <a:r>
              <a:rPr lang="en-PH" sz="3200" dirty="0">
                <a:latin typeface="Arial Rounded MT Bold" panose="020F0704030504030204" pitchFamily="34" charset="0"/>
              </a:rPr>
              <a:t>UNESCO defined Open Educational Resources as:</a:t>
            </a:r>
          </a:p>
          <a:p>
            <a:pPr fontAlgn="base"/>
            <a:endParaRPr lang="en-PH" sz="3200" dirty="0">
              <a:latin typeface="Arial Rounded MT Bold" panose="020F0704030504030204" pitchFamily="34" charset="0"/>
            </a:endParaRPr>
          </a:p>
          <a:p>
            <a:pPr fontAlgn="base"/>
            <a:r>
              <a:rPr lang="en-PH" sz="3200" dirty="0">
                <a:latin typeface="Arial Rounded MT Bold" panose="020F0704030504030204" pitchFamily="34" charset="0"/>
              </a:rPr>
              <a:t>“… teaching, learning and research materials in any medium – digital or otherwise – that reside in the public domain or have been released under an open license that permits no-cost access, use, adaptation and redistribution by others with no or limited restrictions (UNESCO, 2019).</a:t>
            </a:r>
          </a:p>
        </p:txBody>
      </p:sp>
    </p:spTree>
    <p:extLst>
      <p:ext uri="{BB962C8B-B14F-4D97-AF65-F5344CB8AC3E}">
        <p14:creationId xmlns:p14="http://schemas.microsoft.com/office/powerpoint/2010/main" val="24942376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8" name="Picture 4" descr="* Google Image Searchhttp://images.google.com/advanced_image_search* discoverEd http://discovered.creativecommons.org* C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35709" y="6280727"/>
            <a:ext cx="11157527" cy="369332"/>
          </a:xfrm>
          <a:prstGeom prst="rect">
            <a:avLst/>
          </a:prstGeom>
          <a:noFill/>
        </p:spPr>
        <p:txBody>
          <a:bodyPr wrap="square" rtlCol="0">
            <a:spAutoFit/>
          </a:bodyPr>
          <a:lstStyle/>
          <a:p>
            <a:r>
              <a:rPr lang="en-PH" dirty="0">
                <a:solidFill>
                  <a:schemeClr val="bg1"/>
                </a:solidFill>
                <a:latin typeface="Arial Rounded MT Bold" panose="020F0704030504030204" pitchFamily="34" charset="0"/>
              </a:rPr>
              <a:t>Retrieved from: https://www.slideshare.net/rc_sharma/open-educational-resources-15151770</a:t>
            </a:r>
          </a:p>
        </p:txBody>
      </p:sp>
    </p:spTree>
    <p:extLst>
      <p:ext uri="{BB962C8B-B14F-4D97-AF65-F5344CB8AC3E}">
        <p14:creationId xmlns:p14="http://schemas.microsoft.com/office/powerpoint/2010/main" val="26039424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860</TotalTime>
  <Words>1928</Words>
  <Application>Microsoft Office PowerPoint</Application>
  <PresentationFormat>Custom</PresentationFormat>
  <Paragraphs>497</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Rey</dc:creator>
  <cp:lastModifiedBy>Windows User</cp:lastModifiedBy>
  <cp:revision>64</cp:revision>
  <cp:lastPrinted>2019-03-16T13:48:04Z</cp:lastPrinted>
  <dcterms:created xsi:type="dcterms:W3CDTF">2019-03-08T15:01:26Z</dcterms:created>
  <dcterms:modified xsi:type="dcterms:W3CDTF">2019-03-18T14:59:28Z</dcterms:modified>
</cp:coreProperties>
</file>