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2"/>
  </p:notesMasterIdLst>
  <p:sldIdLst>
    <p:sldId id="1931" r:id="rId2"/>
    <p:sldId id="259" r:id="rId3"/>
    <p:sldId id="1870" r:id="rId4"/>
    <p:sldId id="1872" r:id="rId5"/>
    <p:sldId id="1874" r:id="rId6"/>
    <p:sldId id="1873" r:id="rId7"/>
    <p:sldId id="1910" r:id="rId8"/>
    <p:sldId id="257" r:id="rId9"/>
    <p:sldId id="1933" r:id="rId10"/>
    <p:sldId id="1932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99" autoAdjust="0"/>
    <p:restoredTop sz="91474" autoAdjust="0"/>
  </p:normalViewPr>
  <p:slideViewPr>
    <p:cSldViewPr snapToGrid="0" snapToObjects="1">
      <p:cViewPr varScale="1">
        <p:scale>
          <a:sx n="70" d="100"/>
          <a:sy n="70" d="100"/>
        </p:scale>
        <p:origin x="34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FAF44F-A777-43C8-8E14-6BCDA469D90D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20EFC6-0B32-4D2D-AB95-E8738602AF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0877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20EFC6-0B32-4D2D-AB95-E8738602AF6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82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4B854358-3101-4DF8-9585-2D5C3AE18E7A}" type="datetime1">
              <a:rPr lang="en-US" smtClean="0"/>
              <a:t>3/21/2019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F464C-71A5-4DE8-B946-DAA546A33185}" type="datetime1">
              <a:rPr lang="en-US" smtClean="0"/>
              <a:t>3/21/2019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5F184D5B-E248-4C6E-A3DC-67683F7AC883}" type="datetime1">
              <a:rPr lang="en-US" smtClean="0"/>
              <a:t>3/21/2019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3283A-90AC-419B-8A0A-AF76CB573B19}" type="datetime1">
              <a:rPr lang="en-US" smtClean="0"/>
              <a:t>3/21/2019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F646919B-78A7-4286-B643-D9818D8AD487}" type="datetime1">
              <a:rPr lang="en-US" smtClean="0"/>
              <a:t>3/21/2019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201D0-81E6-42ED-90B6-5D9757A64B55}" type="datetime1">
              <a:rPr lang="en-US" smtClean="0"/>
              <a:t>3/21/2019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CD528-635E-4150-813B-5F7FEF139335}" type="datetime1">
              <a:rPr lang="en-US" smtClean="0"/>
              <a:t>3/21/2019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105B6-B209-4AD2-9444-AF378C48D2D4}" type="datetime1">
              <a:rPr lang="en-US" smtClean="0"/>
              <a:t>3/21/2019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D1CA7-9479-46DD-A81F-F16FFAFD2557}" type="datetime1">
              <a:rPr lang="en-US" smtClean="0"/>
              <a:t>3/21/2019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BBFB1063-AF98-4F25-BE39-BAE760D16F23}" type="datetime1">
              <a:rPr lang="en-US" smtClean="0"/>
              <a:t>3/21/2019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70148-5B72-4594-A22C-BA5F380B4125}" type="datetime1">
              <a:rPr lang="en-US" smtClean="0"/>
              <a:t>3/21/2019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05802098-2A79-4B87-B897-F21AB65DB30B}" type="datetime1">
              <a:rPr lang="en-US" smtClean="0"/>
              <a:t>3/21/2019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nel.go.th/hom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549531F-ECC9-4404-AC3E-B5236215E56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54"/>
          <a:stretch/>
        </p:blipFill>
        <p:spPr>
          <a:xfrm>
            <a:off x="6526161" y="85725"/>
            <a:ext cx="6400799" cy="6686549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DBE7CC98-0768-4F7C-BCDD-DF87E70AD6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35971" y="2691580"/>
            <a:ext cx="6349183" cy="190991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9C6C362-7E46-42E3-B5A2-31EF019E32A3}"/>
              </a:ext>
            </a:extLst>
          </p:cNvPr>
          <p:cNvSpPr txBox="1"/>
          <p:nvPr/>
        </p:nvSpPr>
        <p:spPr>
          <a:xfrm>
            <a:off x="181700" y="923138"/>
            <a:ext cx="6740308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35050" indent="-1035050">
              <a:spcAft>
                <a:spcPts val="600"/>
              </a:spcAft>
            </a:pPr>
            <a:r>
              <a:rPr lang="th-TH" sz="3200" b="1" dirty="0">
                <a:latin typeface="TH Sarabun New" panose="020B0500040200020003" pitchFamily="34" charset="-34"/>
                <a:ea typeface="MS Mincho" panose="02020609040205080304" pitchFamily="49" charset="-128"/>
              </a:rPr>
              <a:t>การบรรยายพิเศษ </a:t>
            </a:r>
            <a:endParaRPr lang="en-US" sz="3200" b="1" dirty="0">
              <a:latin typeface="TH Sarabun New" panose="020B0500040200020003" pitchFamily="34" charset="-34"/>
              <a:ea typeface="MS Mincho" panose="02020609040205080304" pitchFamily="49" charset="-128"/>
            </a:endParaRPr>
          </a:p>
          <a:p>
            <a:pPr marL="1035050" indent="-1035050"/>
            <a:r>
              <a:rPr lang="th-TH" sz="3600" b="1" dirty="0">
                <a:latin typeface="TH Sarabun New" panose="020B0500040200020003" pitchFamily="34" charset="-34"/>
                <a:ea typeface="MS Mincho" panose="02020609040205080304" pitchFamily="49" charset="-128"/>
              </a:rPr>
              <a:t>เรื่อง </a:t>
            </a:r>
            <a:r>
              <a:rPr lang="en-US" sz="3600" b="1" dirty="0">
                <a:solidFill>
                  <a:schemeClr val="accent3">
                    <a:lumMod val="75000"/>
                  </a:schemeClr>
                </a:solidFill>
                <a:latin typeface="TH Sarabun New" panose="020B0500040200020003" pitchFamily="34" charset="-34"/>
                <a:ea typeface="MS Mincho" panose="02020609040205080304" pitchFamily="49" charset="-128"/>
              </a:rPr>
              <a:t>“</a:t>
            </a:r>
            <a:r>
              <a:rPr lang="th-TH" sz="3600" b="1" dirty="0">
                <a:solidFill>
                  <a:schemeClr val="accent3">
                    <a:lumMod val="75000"/>
                  </a:schemeClr>
                </a:solidFill>
                <a:latin typeface="TH Sarabun New" panose="020B0500040200020003" pitchFamily="34" charset="-34"/>
                <a:ea typeface="MS Mincho" panose="02020609040205080304" pitchFamily="49" charset="-128"/>
              </a:rPr>
              <a:t>จาก </a:t>
            </a:r>
            <a:r>
              <a:rPr lang="en-US" sz="3600" b="1" dirty="0">
                <a:solidFill>
                  <a:schemeClr val="accent3">
                    <a:lumMod val="75000"/>
                  </a:schemeClr>
                </a:solidFill>
                <a:latin typeface="TH Sarabun New" panose="020B0500040200020003" pitchFamily="34" charset="-34"/>
                <a:ea typeface="MS Mincho" panose="02020609040205080304" pitchFamily="49" charset="-128"/>
              </a:rPr>
              <a:t>Spring up Thailand 4.0 </a:t>
            </a:r>
          </a:p>
          <a:p>
            <a:pPr marL="1035050" indent="-1035050"/>
            <a:r>
              <a:rPr lang="en-US" sz="3600" b="1" dirty="0">
                <a:solidFill>
                  <a:schemeClr val="accent3">
                    <a:lumMod val="75000"/>
                  </a:schemeClr>
                </a:solidFill>
                <a:latin typeface="TH Sarabun New" panose="020B0500040200020003" pitchFamily="34" charset="-34"/>
                <a:ea typeface="MS Mincho" panose="02020609040205080304" pitchFamily="49" charset="-128"/>
              </a:rPr>
              <a:t>           </a:t>
            </a:r>
            <a:r>
              <a:rPr lang="th-TH" sz="3600" b="1" dirty="0">
                <a:solidFill>
                  <a:schemeClr val="accent3">
                    <a:lumMod val="75000"/>
                  </a:schemeClr>
                </a:solidFill>
                <a:latin typeface="TH Sarabun New" panose="020B0500040200020003" pitchFamily="34" charset="-34"/>
                <a:ea typeface="MS Mincho" panose="02020609040205080304" pitchFamily="49" charset="-128"/>
              </a:rPr>
              <a:t>สู่</a:t>
            </a:r>
            <a:r>
              <a:rPr lang="en-US" sz="3600" b="1" dirty="0">
                <a:solidFill>
                  <a:schemeClr val="accent3">
                    <a:lumMod val="75000"/>
                  </a:schemeClr>
                </a:solidFill>
                <a:latin typeface="TH Sarabun New" panose="020B0500040200020003" pitchFamily="34" charset="-34"/>
                <a:ea typeface="MS Mincho" panose="02020609040205080304" pitchFamily="49" charset="-128"/>
              </a:rPr>
              <a:t> National E Library”</a:t>
            </a:r>
            <a:endParaRPr lang="en-US" sz="3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A8E672B-83F3-4B12-8D1F-37B164530822}"/>
              </a:ext>
            </a:extLst>
          </p:cNvPr>
          <p:cNvSpPr txBox="1"/>
          <p:nvPr/>
        </p:nvSpPr>
        <p:spPr>
          <a:xfrm>
            <a:off x="443828" y="4916018"/>
            <a:ext cx="6740308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35050" indent="-1035050">
              <a:spcAft>
                <a:spcPts val="600"/>
              </a:spcAft>
            </a:pPr>
            <a:r>
              <a:rPr lang="th-TH" sz="3200" b="1" dirty="0">
                <a:latin typeface="TH Sarabun New" panose="020B0500040200020003" pitchFamily="34" charset="-34"/>
                <a:ea typeface="MS Mincho" panose="02020609040205080304" pitchFamily="49" charset="-128"/>
              </a:rPr>
              <a:t>โดย          ดร.กอบศักดิ์ ภูตระกูล</a:t>
            </a:r>
          </a:p>
          <a:p>
            <a:pPr marL="1035050" indent="-1035050">
              <a:spcAft>
                <a:spcPts val="600"/>
              </a:spcAft>
            </a:pPr>
            <a:r>
              <a:rPr lang="th-TH" sz="3200" b="1" dirty="0">
                <a:latin typeface="TH Sarabun New" panose="020B0500040200020003" pitchFamily="34" charset="-34"/>
                <a:ea typeface="MS Mincho" panose="02020609040205080304" pitchFamily="49" charset="-128"/>
              </a:rPr>
              <a:t>      อดีตรัฐมนตรีประจำสำนักนายกรัฐมนตรี</a:t>
            </a:r>
            <a:endParaRPr lang="en-US" sz="3200" b="1" dirty="0">
              <a:latin typeface="TH Sarabun New" panose="020B0500040200020003" pitchFamily="34" charset="-34"/>
              <a:ea typeface="MS Mincho" panose="020206090402050803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706349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A3E5880-1036-4558-8D90-FD2257595B15}"/>
              </a:ext>
            </a:extLst>
          </p:cNvPr>
          <p:cNvSpPr/>
          <p:nvPr/>
        </p:nvSpPr>
        <p:spPr>
          <a:xfrm>
            <a:off x="3348737" y="3121571"/>
            <a:ext cx="75099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dirty="0">
                <a:hlinkClick r:id="rId3"/>
              </a:rPr>
              <a:t>https://nel.go.th/home</a:t>
            </a:r>
            <a:endParaRPr lang="en-US" sz="4800" dirty="0"/>
          </a:p>
          <a:p>
            <a:endParaRPr lang="en-US" sz="4800" dirty="0"/>
          </a:p>
          <a:p>
            <a:endParaRPr lang="en-US" sz="48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9F0384E-D718-47B7-A6A5-B62A88FC0238}"/>
              </a:ext>
            </a:extLst>
          </p:cNvPr>
          <p:cNvSpPr/>
          <p:nvPr/>
        </p:nvSpPr>
        <p:spPr>
          <a:xfrm>
            <a:off x="2600324" y="822316"/>
            <a:ext cx="523875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Website National E-Library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17401A53-72BC-4BBD-A6F6-7B6647CFFDD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20062"/>
          <a:stretch/>
        </p:blipFill>
        <p:spPr>
          <a:xfrm>
            <a:off x="469917" y="815458"/>
            <a:ext cx="2047876" cy="77063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8970E96-BC61-44CB-B949-9E2146A285A8}"/>
              </a:ext>
            </a:extLst>
          </p:cNvPr>
          <p:cNvSpPr/>
          <p:nvPr/>
        </p:nvSpPr>
        <p:spPr>
          <a:xfrm>
            <a:off x="3491612" y="4190911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user : nel1@bookdose.com</a:t>
            </a:r>
          </a:p>
          <a:p>
            <a:r>
              <a:rPr lang="en-US" sz="2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pass : abc1234</a:t>
            </a:r>
          </a:p>
          <a:p>
            <a:r>
              <a:rPr lang="en-US" sz="2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user : nel2@bookdose.com</a:t>
            </a:r>
          </a:p>
          <a:p>
            <a:r>
              <a:rPr lang="en-US" sz="24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pass : abc1234</a:t>
            </a:r>
          </a:p>
        </p:txBody>
      </p:sp>
    </p:spTree>
    <p:extLst>
      <p:ext uri="{BB962C8B-B14F-4D97-AF65-F5344CB8AC3E}">
        <p14:creationId xmlns:p14="http://schemas.microsoft.com/office/powerpoint/2010/main" val="2756758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5BA99D-B64B-4E3F-990E-AF7DE4736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531" y="966539"/>
            <a:ext cx="11029616" cy="528767"/>
          </a:xfrm>
        </p:spPr>
        <p:txBody>
          <a:bodyPr>
            <a:noAutofit/>
          </a:bodyPr>
          <a:lstStyle/>
          <a:p>
            <a:pPr algn="ctr"/>
            <a:r>
              <a:rPr lang="th-TH" sz="4000" dirty="0">
                <a:latin typeface="TH Sarabun New" panose="020B0500040200020003" pitchFamily="34" charset="-34"/>
                <a:ea typeface="MS Mincho" panose="02020609040205080304" pitchFamily="49" charset="-128"/>
                <a:cs typeface="TH Sarabun New" panose="020B0500040200020003" pitchFamily="34" charset="-34"/>
              </a:rPr>
              <a:t>วัตถุประสงค์โครงการ</a:t>
            </a:r>
            <a:endParaRPr lang="en-US" sz="4000" dirty="0">
              <a:latin typeface="TH Sarabun New" panose="020B0500040200020003" pitchFamily="34" charset="-34"/>
              <a:ea typeface="MS Mincho" panose="02020609040205080304" pitchFamily="49" charset="-128"/>
              <a:cs typeface="TH Sarabun New" panose="020B0500040200020003" pitchFamily="34" charset="-34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C11ADB-1C6C-4638-A3C0-BC5FBF9D04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825" y="2124075"/>
            <a:ext cx="110299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th-TH" sz="2800" dirty="0">
                <a:solidFill>
                  <a:schemeClr val="tx2">
                    <a:lumMod val="50000"/>
                  </a:schemeClr>
                </a:solidFill>
                <a:latin typeface="TH Sarabun New" panose="020B0500040200020003" pitchFamily="34" charset="-34"/>
                <a:ea typeface="MS Mincho" panose="02020609040205080304" pitchFamily="49" charset="-128"/>
                <a:cs typeface="TH Sarabun New" panose="020B0500040200020003" pitchFamily="34" charset="-34"/>
              </a:rPr>
              <a:t>เพื่อพัฒนาระบบ 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TH Sarabun New" panose="020B0500040200020003" pitchFamily="34" charset="-34"/>
                <a:ea typeface="MS Mincho" panose="02020609040205080304" pitchFamily="49" charset="-128"/>
                <a:cs typeface="TH Sarabun New" panose="020B0500040200020003" pitchFamily="34" charset="-34"/>
              </a:rPr>
              <a:t>National e</a:t>
            </a:r>
            <a:r>
              <a:rPr lang="th-TH" sz="2800" dirty="0">
                <a:solidFill>
                  <a:schemeClr val="tx2">
                    <a:lumMod val="50000"/>
                  </a:schemeClr>
                </a:solidFill>
                <a:latin typeface="TH Sarabun New" panose="020B0500040200020003" pitchFamily="34" charset="-34"/>
                <a:ea typeface="MS Mincho" panose="02020609040205080304" pitchFamily="49" charset="-128"/>
                <a:cs typeface="TH Sarabun New" panose="020B0500040200020003" pitchFamily="34" charset="-34"/>
              </a:rPr>
              <a:t>-</a:t>
            </a:r>
            <a:r>
              <a:rPr lang="en-US" sz="2800" dirty="0">
                <a:solidFill>
                  <a:schemeClr val="tx2">
                    <a:lumMod val="50000"/>
                  </a:schemeClr>
                </a:solidFill>
                <a:latin typeface="TH Sarabun New" panose="020B0500040200020003" pitchFamily="34" charset="-34"/>
                <a:ea typeface="MS Mincho" panose="02020609040205080304" pitchFamily="49" charset="-128"/>
                <a:cs typeface="TH Sarabun New" panose="020B0500040200020003" pitchFamily="34" charset="-34"/>
              </a:rPr>
              <a:t>Library </a:t>
            </a:r>
            <a:r>
              <a:rPr lang="th-TH" sz="2800" dirty="0">
                <a:solidFill>
                  <a:schemeClr val="tx2">
                    <a:lumMod val="50000"/>
                  </a:schemeClr>
                </a:solidFill>
                <a:latin typeface="TH Sarabun New" panose="020B0500040200020003" pitchFamily="34" charset="-34"/>
                <a:ea typeface="MS Mincho" panose="02020609040205080304" pitchFamily="49" charset="-128"/>
                <a:cs typeface="TH Sarabun New" panose="020B0500040200020003" pitchFamily="34" charset="-34"/>
              </a:rPr>
              <a:t>ตามนโยบายของรัฐบาล สำหรับให้บริการประชาชน ครู และนักเรียนทั่วประเทศ สามารถเข้าถึงและเรียนรู้ด้วยตนเองอย่างต่อเนื่องตลอดชีวิต จากองค์ความรู้สื่อดิจิทัลที่มีคุณภาพ</a:t>
            </a:r>
            <a:endParaRPr lang="en-US" sz="2000" dirty="0">
              <a:solidFill>
                <a:schemeClr val="tx2">
                  <a:lumMod val="50000"/>
                </a:schemeClr>
              </a:solidFill>
              <a:effectLst/>
              <a:latin typeface="TH Sarabun New" panose="020B0500040200020003" pitchFamily="34" charset="-34"/>
              <a:ea typeface="MS Mincho" panose="02020609040205080304" pitchFamily="49" charset="-128"/>
              <a:cs typeface="TH Sarabun New" panose="020B0500040200020003" pitchFamily="34" charset="-3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0113E25-C8CE-4872-B9AB-59428CFB6513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908" y="3179299"/>
            <a:ext cx="6509091" cy="3383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9972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1323" y="980049"/>
            <a:ext cx="10926664" cy="487363"/>
          </a:xfrm>
        </p:spPr>
        <p:txBody>
          <a:bodyPr>
            <a:noAutofit/>
          </a:bodyPr>
          <a:lstStyle/>
          <a:p>
            <a:pPr marL="1035050" indent="-1035050" algn="ctr"/>
            <a:r>
              <a:rPr lang="th-TH" sz="4400" dirty="0">
                <a:latin typeface="TH Sarabun New" panose="020B0500040200020003" pitchFamily="34" charset="-34"/>
                <a:ea typeface="MS Mincho" panose="02020609040205080304" pitchFamily="49" charset="-128"/>
                <a:cs typeface="TH Sarabun New" panose="020B0500040200020003" pitchFamily="34" charset="-34"/>
              </a:rPr>
              <a:t>ภาพรวมระบบ</a:t>
            </a:r>
            <a:endParaRPr lang="en-US" sz="4400" dirty="0">
              <a:latin typeface="TH Sarabun New" panose="020B0500040200020003" pitchFamily="34" charset="-34"/>
              <a:ea typeface="MS Mincho" panose="02020609040205080304" pitchFamily="49" charset="-128"/>
              <a:cs typeface="TH Sarabun New" panose="020B0500040200020003" pitchFamily="34" charset="-34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E30DBD0-51BB-473F-833D-8908914351E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199" y="1880419"/>
            <a:ext cx="9556955" cy="476372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406511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1322" y="980049"/>
            <a:ext cx="10948787" cy="487363"/>
          </a:xfrm>
        </p:spPr>
        <p:txBody>
          <a:bodyPr>
            <a:normAutofit fontScale="90000"/>
          </a:bodyPr>
          <a:lstStyle/>
          <a:p>
            <a:pPr marL="1035050" indent="-1035050" algn="ctr"/>
            <a:r>
              <a:rPr lang="th-TH" sz="4000" b="1" dirty="0">
                <a:latin typeface="TH Sarabun New" panose="020B0500040200020003" pitchFamily="34" charset="-34"/>
                <a:ea typeface="MS Mincho" panose="02020609040205080304" pitchFamily="49" charset="-128"/>
                <a:cs typeface="TH Sarabun New" panose="020B0500040200020003" pitchFamily="34" charset="-34"/>
              </a:rPr>
              <a:t>คุณสมบัติของระบบ </a:t>
            </a:r>
            <a:r>
              <a:rPr lang="en-US" sz="4000" b="1" dirty="0">
                <a:latin typeface="TH Sarabun New" panose="020B0500040200020003" pitchFamily="34" charset="-34"/>
                <a:ea typeface="MS Mincho" panose="02020609040205080304" pitchFamily="49" charset="-128"/>
                <a:cs typeface="TH Sarabun New" panose="020B0500040200020003" pitchFamily="34" charset="-34"/>
              </a:rPr>
              <a:t>e</a:t>
            </a:r>
            <a:r>
              <a:rPr lang="th-TH" sz="4000" b="1" dirty="0">
                <a:latin typeface="TH Sarabun New" panose="020B0500040200020003" pitchFamily="34" charset="-34"/>
                <a:ea typeface="MS Mincho" panose="02020609040205080304" pitchFamily="49" charset="-128"/>
                <a:cs typeface="TH Sarabun New" panose="020B0500040200020003" pitchFamily="34" charset="-34"/>
              </a:rPr>
              <a:t>-</a:t>
            </a:r>
            <a:r>
              <a:rPr lang="en-US" sz="4000" b="1" dirty="0">
                <a:latin typeface="TH Sarabun New" panose="020B0500040200020003" pitchFamily="34" charset="-34"/>
                <a:ea typeface="MS Mincho" panose="02020609040205080304" pitchFamily="49" charset="-128"/>
                <a:cs typeface="TH Sarabun New" panose="020B0500040200020003" pitchFamily="34" charset="-34"/>
              </a:rPr>
              <a:t>Library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75AA66C-01D0-4750-857A-B0BD4092A342}"/>
              </a:ext>
            </a:extLst>
          </p:cNvPr>
          <p:cNvSpPr/>
          <p:nvPr/>
        </p:nvSpPr>
        <p:spPr bwMode="auto">
          <a:xfrm>
            <a:off x="8404910" y="2048704"/>
            <a:ext cx="1440308" cy="1380296"/>
          </a:xfrm>
          <a:prstGeom prst="rect">
            <a:avLst/>
          </a:prstGeom>
          <a:solidFill>
            <a:srgbClr val="00B0F0">
              <a:alpha val="75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4429" tIns="107543" rIns="134429" bIns="10754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354">
              <a:lnSpc>
                <a:spcPct val="90000"/>
              </a:lnSpc>
            </a:pPr>
            <a:r>
              <a:rPr lang="th-TH" sz="2400" dirty="0">
                <a:solidFill>
                  <a:schemeClr val="bg1"/>
                </a:solidFill>
                <a:latin typeface="TH Sarabun New" panose="020B0500040200020003" pitchFamily="34" charset="-34"/>
                <a:ea typeface="Segoe UI" pitchFamily="34" charset="0"/>
                <a:cs typeface="TH Sarabun New" panose="020B0500040200020003" pitchFamily="34" charset="-34"/>
              </a:rPr>
              <a:t>ระบบสืบค้น</a:t>
            </a:r>
            <a:endParaRPr lang="en-US" sz="2400" dirty="0">
              <a:solidFill>
                <a:schemeClr val="bg1"/>
              </a:solidFill>
              <a:latin typeface="TH Sarabun New" panose="020B0500040200020003" pitchFamily="34" charset="-34"/>
              <a:ea typeface="Segoe UI" pitchFamily="34" charset="0"/>
              <a:cs typeface="TH Sarabun New" panose="020B0500040200020003" pitchFamily="34" charset="-34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0CAAC10-5523-44F6-A1C9-60AA6F32D4FE}"/>
              </a:ext>
            </a:extLst>
          </p:cNvPr>
          <p:cNvSpPr/>
          <p:nvPr/>
        </p:nvSpPr>
        <p:spPr bwMode="auto">
          <a:xfrm>
            <a:off x="4913957" y="3860447"/>
            <a:ext cx="1440308" cy="1380296"/>
          </a:xfrm>
          <a:prstGeom prst="rect">
            <a:avLst/>
          </a:prstGeom>
          <a:solidFill>
            <a:schemeClr val="accent1">
              <a:alpha val="7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4429" tIns="107543" rIns="134429" bIns="10754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574"/>
            <a:r>
              <a:rPr lang="th-TH" sz="2400" dirty="0">
                <a:solidFill>
                  <a:schemeClr val="bg1"/>
                </a:solidFill>
                <a:latin typeface="TH Sarabun New" panose="020B0500040200020003" pitchFamily="34" charset="-34"/>
                <a:ea typeface="Segoe UI" pitchFamily="34" charset="0"/>
                <a:cs typeface="TH Sarabun New" panose="020B0500040200020003" pitchFamily="34" charset="-34"/>
              </a:rPr>
              <a:t>ระบบบริหารจัดการทรัพยากร</a:t>
            </a:r>
            <a:endParaRPr lang="en-US" sz="2400" dirty="0">
              <a:solidFill>
                <a:schemeClr val="bg1"/>
              </a:solidFill>
              <a:latin typeface="TH Sarabun New" panose="020B0500040200020003" pitchFamily="34" charset="-34"/>
              <a:ea typeface="Segoe UI" pitchFamily="34" charset="0"/>
              <a:cs typeface="TH Sarabun New" panose="020B0500040200020003" pitchFamily="34" charset="-34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C9A15C3-D19F-4294-A912-3A47B81178D1}"/>
              </a:ext>
            </a:extLst>
          </p:cNvPr>
          <p:cNvSpPr/>
          <p:nvPr/>
        </p:nvSpPr>
        <p:spPr bwMode="auto">
          <a:xfrm>
            <a:off x="6127373" y="2049339"/>
            <a:ext cx="1440308" cy="1380296"/>
          </a:xfrm>
          <a:prstGeom prst="rect">
            <a:avLst/>
          </a:prstGeom>
          <a:solidFill>
            <a:srgbClr val="7030A0">
              <a:alpha val="75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4429" tIns="107543" rIns="134429" bIns="10754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354">
              <a:lnSpc>
                <a:spcPct val="90000"/>
              </a:lnSpc>
            </a:pPr>
            <a:r>
              <a:rPr lang="th-TH" sz="24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ระบบแสดงผล </a:t>
            </a:r>
            <a:r>
              <a:rPr lang="en-US" sz="24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Mobile Device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2FB873E-A8E8-499D-A573-36317A7F7876}"/>
              </a:ext>
            </a:extLst>
          </p:cNvPr>
          <p:cNvSpPr/>
          <p:nvPr/>
        </p:nvSpPr>
        <p:spPr bwMode="auto">
          <a:xfrm>
            <a:off x="2633318" y="3820002"/>
            <a:ext cx="1440308" cy="1380296"/>
          </a:xfrm>
          <a:prstGeom prst="rect">
            <a:avLst/>
          </a:prstGeom>
          <a:solidFill>
            <a:srgbClr val="FFC000">
              <a:alpha val="75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4429" tIns="107543" rIns="134429" bIns="10754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354">
              <a:lnSpc>
                <a:spcPct val="90000"/>
              </a:lnSpc>
            </a:pPr>
            <a:r>
              <a:rPr lang="th-TH" sz="2400" dirty="0">
                <a:solidFill>
                  <a:schemeClr val="bg1"/>
                </a:solidFill>
                <a:latin typeface="TH Sarabun New" panose="020B0500040200020003" pitchFamily="34" charset="-34"/>
                <a:ea typeface="Segoe UI" pitchFamily="34" charset="0"/>
                <a:cs typeface="TH Sarabun New" panose="020B0500040200020003" pitchFamily="34" charset="-34"/>
              </a:rPr>
              <a:t>ระบบจัดการสมาชิก</a:t>
            </a:r>
            <a:endParaRPr lang="en-US" sz="2400" dirty="0">
              <a:solidFill>
                <a:schemeClr val="bg1"/>
              </a:solidFill>
              <a:latin typeface="TH Sarabun New" panose="020B0500040200020003" pitchFamily="34" charset="-34"/>
              <a:ea typeface="Segoe UI" pitchFamily="34" charset="0"/>
              <a:cs typeface="TH Sarabun New" panose="020B0500040200020003" pitchFamily="34" charset="-34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2D9F744-9741-4CDF-836C-E5E81CDAE3AF}"/>
              </a:ext>
            </a:extLst>
          </p:cNvPr>
          <p:cNvSpPr/>
          <p:nvPr/>
        </p:nvSpPr>
        <p:spPr bwMode="auto">
          <a:xfrm>
            <a:off x="7310511" y="3820002"/>
            <a:ext cx="1440308" cy="1380296"/>
          </a:xfrm>
          <a:prstGeom prst="rect">
            <a:avLst/>
          </a:prstGeom>
          <a:solidFill>
            <a:schemeClr val="accent6">
              <a:alpha val="7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4429" tIns="107543" rIns="134429" bIns="10754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354">
              <a:lnSpc>
                <a:spcPct val="90000"/>
              </a:lnSpc>
            </a:pPr>
            <a:r>
              <a:rPr lang="th-TH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รายงานการวิเคราะห์ข้อมูล</a:t>
            </a:r>
            <a:endParaRPr lang="en-US" sz="2400" b="1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7A31C6F-198E-49B3-B444-955B373B7E46}"/>
              </a:ext>
            </a:extLst>
          </p:cNvPr>
          <p:cNvSpPr/>
          <p:nvPr/>
        </p:nvSpPr>
        <p:spPr bwMode="auto">
          <a:xfrm>
            <a:off x="1694979" y="2048704"/>
            <a:ext cx="1440308" cy="1380296"/>
          </a:xfrm>
          <a:prstGeom prst="rect">
            <a:avLst/>
          </a:prstGeom>
          <a:solidFill>
            <a:srgbClr val="FF66FF">
              <a:alpha val="75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4429" tIns="107543" rIns="134429" bIns="10754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574"/>
            <a:r>
              <a:rPr lang="th-TH" sz="2400" dirty="0">
                <a:solidFill>
                  <a:schemeClr val="bg1"/>
                </a:solidFill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ระบบ </a:t>
            </a:r>
            <a:r>
              <a:rPr lang="en-US" sz="2400" dirty="0">
                <a:solidFill>
                  <a:schemeClr val="bg1"/>
                </a:solidFill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Login</a:t>
            </a:r>
          </a:p>
          <a:p>
            <a:pPr algn="ctr" defTabSz="685574"/>
            <a:r>
              <a:rPr lang="en-US" sz="2400" dirty="0">
                <a:solidFill>
                  <a:schemeClr val="bg1"/>
                </a:solidFill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Register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5E6E45E-FF18-4682-8B9C-D1E67100BBFD}"/>
              </a:ext>
            </a:extLst>
          </p:cNvPr>
          <p:cNvSpPr/>
          <p:nvPr/>
        </p:nvSpPr>
        <p:spPr bwMode="auto">
          <a:xfrm>
            <a:off x="3849837" y="2048704"/>
            <a:ext cx="1440308" cy="1380296"/>
          </a:xfrm>
          <a:prstGeom prst="rect">
            <a:avLst/>
          </a:prstGeom>
          <a:solidFill>
            <a:schemeClr val="accent3">
              <a:lumMod val="60000"/>
              <a:lumOff val="40000"/>
              <a:alpha val="7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4429" tIns="107543" rIns="134429" bIns="10754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574"/>
            <a:r>
              <a:rPr lang="th-TH" sz="2200" dirty="0">
                <a:solidFill>
                  <a:schemeClr val="tx1"/>
                </a:solidFill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ระบบแสดงผล</a:t>
            </a:r>
            <a:r>
              <a:rPr lang="en-US" sz="2200" dirty="0">
                <a:solidFill>
                  <a:schemeClr val="tx1"/>
                </a:solidFill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 (Front-End Website</a:t>
            </a:r>
            <a:r>
              <a:rPr lang="en-US" sz="2000" dirty="0">
                <a:solidFill>
                  <a:schemeClr val="tx1"/>
                </a:solidFill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DBB16D9-7144-46F3-885C-FE92FA63BB04}"/>
              </a:ext>
            </a:extLst>
          </p:cNvPr>
          <p:cNvSpPr txBox="1"/>
          <p:nvPr/>
        </p:nvSpPr>
        <p:spPr>
          <a:xfrm>
            <a:off x="4828227" y="5515113"/>
            <a:ext cx="40386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การลงระเบียน </a:t>
            </a:r>
            <a:r>
              <a:rPr lang="en-US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(Catalog)</a:t>
            </a:r>
            <a:endParaRPr lang="th-TH" sz="1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จำนวน</a:t>
            </a:r>
            <a:r>
              <a:rPr lang="en-US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</a:t>
            </a:r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สถานะทรัพยากรที่ยืมได้</a:t>
            </a:r>
            <a:endParaRPr lang="en-US" sz="1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การสร้าง </a:t>
            </a:r>
            <a:r>
              <a:rPr lang="en-US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e-book / </a:t>
            </a:r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นำเข้าไฟล์ </a:t>
            </a:r>
            <a:r>
              <a:rPr lang="en-US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(5,000 </a:t>
            </a:r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รายการ</a:t>
            </a:r>
            <a:r>
              <a:rPr lang="en-US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) </a:t>
            </a:r>
            <a:endParaRPr lang="th-TH" sz="1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การจอง</a:t>
            </a:r>
            <a:r>
              <a:rPr lang="en-US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/ </a:t>
            </a:r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ยืม</a:t>
            </a:r>
            <a:r>
              <a:rPr lang="en-US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-</a:t>
            </a:r>
            <a:r>
              <a:rPr lang="th-TH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คืน </a:t>
            </a:r>
            <a:r>
              <a:rPr lang="en-US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e-Book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1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7591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1B4A471-E94E-4D08-B807-BE51F1FC2148}"/>
              </a:ext>
            </a:extLst>
          </p:cNvPr>
          <p:cNvSpPr/>
          <p:nvPr/>
        </p:nvSpPr>
        <p:spPr bwMode="auto">
          <a:xfrm>
            <a:off x="8673158" y="4209355"/>
            <a:ext cx="1440308" cy="138029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4429" tIns="107543" rIns="134429" bIns="10754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354">
              <a:lnSpc>
                <a:spcPct val="90000"/>
              </a:lnSpc>
            </a:pPr>
            <a:r>
              <a:rPr lang="th-TH" sz="2400" dirty="0">
                <a:solidFill>
                  <a:schemeClr val="bg1"/>
                </a:solidFill>
                <a:latin typeface="TH Sarabun New" panose="020B0500040200020003" pitchFamily="34" charset="-34"/>
                <a:ea typeface="Segoe UI" pitchFamily="34" charset="0"/>
                <a:cs typeface="TH Sarabun New" panose="020B0500040200020003" pitchFamily="34" charset="-34"/>
              </a:rPr>
              <a:t>รายงานและกราฟสถิติ</a:t>
            </a:r>
            <a:endParaRPr lang="en-US" sz="2400" dirty="0">
              <a:solidFill>
                <a:schemeClr val="bg1"/>
              </a:solidFill>
              <a:latin typeface="TH Sarabun New" panose="020B0500040200020003" pitchFamily="34" charset="-34"/>
              <a:ea typeface="Segoe UI" pitchFamily="34" charset="0"/>
              <a:cs typeface="TH Sarabun New" panose="020B0500040200020003" pitchFamily="34" charset="-34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47B70B7-7138-4ACE-8E1A-29C57F9F77DC}"/>
              </a:ext>
            </a:extLst>
          </p:cNvPr>
          <p:cNvSpPr/>
          <p:nvPr/>
        </p:nvSpPr>
        <p:spPr bwMode="auto">
          <a:xfrm>
            <a:off x="2354708" y="4156054"/>
            <a:ext cx="1440308" cy="1380296"/>
          </a:xfrm>
          <a:prstGeom prst="rect">
            <a:avLst/>
          </a:prstGeom>
          <a:solidFill>
            <a:schemeClr val="accent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4429" tIns="107543" rIns="134429" bIns="10754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574"/>
            <a:r>
              <a:rPr lang="th-TH" sz="2400" dirty="0">
                <a:solidFill>
                  <a:schemeClr val="bg1"/>
                </a:solidFill>
                <a:latin typeface="TH Sarabun New" panose="020B0500040200020003" pitchFamily="34" charset="-34"/>
                <a:ea typeface="Segoe UI" pitchFamily="34" charset="0"/>
                <a:cs typeface="TH Sarabun New" panose="020B0500040200020003" pitchFamily="34" charset="-34"/>
              </a:rPr>
              <a:t>การนำเข้าข้อมูล</a:t>
            </a:r>
            <a:r>
              <a:rPr lang="en-US" sz="2400" dirty="0">
                <a:solidFill>
                  <a:schemeClr val="bg1"/>
                </a:solidFill>
                <a:latin typeface="TH Sarabun New" panose="020B0500040200020003" pitchFamily="34" charset="-34"/>
                <a:ea typeface="Segoe UI" pitchFamily="34" charset="0"/>
                <a:cs typeface="TH Sarabun New" panose="020B0500040200020003" pitchFamily="34" charset="-34"/>
              </a:rPr>
              <a:t> /</a:t>
            </a:r>
            <a:r>
              <a:rPr lang="th-TH" sz="2400" dirty="0">
                <a:solidFill>
                  <a:schemeClr val="bg1"/>
                </a:solidFill>
                <a:latin typeface="TH Sarabun New" panose="020B0500040200020003" pitchFamily="34" charset="-34"/>
                <a:ea typeface="Segoe UI" pitchFamily="34" charset="0"/>
                <a:cs typeface="TH Sarabun New" panose="020B0500040200020003" pitchFamily="34" charset="-34"/>
              </a:rPr>
              <a:t>เชื่อมต่อ </a:t>
            </a:r>
            <a:r>
              <a:rPr lang="en-US" sz="2400" dirty="0">
                <a:solidFill>
                  <a:schemeClr val="bg1"/>
                </a:solidFill>
                <a:latin typeface="TH Sarabun New" panose="020B0500040200020003" pitchFamily="34" charset="-34"/>
                <a:ea typeface="Segoe UI" pitchFamily="34" charset="0"/>
                <a:cs typeface="TH Sarabun New" panose="020B0500040200020003" pitchFamily="34" charset="-34"/>
              </a:rPr>
              <a:t>API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607B9E4-E5C6-4002-9A81-CDB14015FC4D}"/>
              </a:ext>
            </a:extLst>
          </p:cNvPr>
          <p:cNvSpPr/>
          <p:nvPr/>
        </p:nvSpPr>
        <p:spPr bwMode="auto">
          <a:xfrm>
            <a:off x="6353170" y="2347193"/>
            <a:ext cx="1440308" cy="138029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4429" tIns="107543" rIns="134429" bIns="10754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354">
              <a:lnSpc>
                <a:spcPct val="90000"/>
              </a:lnSpc>
            </a:pPr>
            <a:r>
              <a:rPr lang="th-TH" sz="24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กำหนดลักษณะ คาแรคเตอร์ รูปแบบคำพูด</a:t>
            </a:r>
            <a:endParaRPr lang="en-US" sz="2400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0A5DF05-5F1A-41E8-A920-AC617515CA8C}"/>
              </a:ext>
            </a:extLst>
          </p:cNvPr>
          <p:cNvSpPr/>
          <p:nvPr/>
        </p:nvSpPr>
        <p:spPr bwMode="auto">
          <a:xfrm>
            <a:off x="8615106" y="2350075"/>
            <a:ext cx="1440308" cy="1380296"/>
          </a:xfrm>
          <a:prstGeom prst="rect">
            <a:avLst/>
          </a:prstGeom>
          <a:solidFill>
            <a:schemeClr val="accent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4429" tIns="107543" rIns="134429" bIns="10754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354">
              <a:lnSpc>
                <a:spcPct val="90000"/>
              </a:lnSpc>
            </a:pPr>
            <a:r>
              <a:rPr lang="th-TH" sz="2400" dirty="0">
                <a:solidFill>
                  <a:schemeClr val="bg1"/>
                </a:solidFill>
                <a:latin typeface="TH Sarabun New" panose="020B0500040200020003" pitchFamily="34" charset="-34"/>
                <a:ea typeface="Segoe UI" pitchFamily="34" charset="0"/>
                <a:cs typeface="TH Sarabun New" panose="020B0500040200020003" pitchFamily="34" charset="-34"/>
              </a:rPr>
              <a:t>ฟังก์ชันการปรับเปลี่ยนข้อมูล</a:t>
            </a:r>
            <a:r>
              <a:rPr lang="en-US" sz="2400" dirty="0">
                <a:solidFill>
                  <a:schemeClr val="bg1"/>
                </a:solidFill>
                <a:latin typeface="TH Sarabun New" panose="020B0500040200020003" pitchFamily="34" charset="-34"/>
                <a:ea typeface="Segoe UI" pitchFamily="34" charset="0"/>
                <a:cs typeface="TH Sarabun New" panose="020B0500040200020003" pitchFamily="34" charset="-34"/>
              </a:rPr>
              <a:t> </a:t>
            </a:r>
            <a:r>
              <a:rPr lang="th-TH" sz="2400" dirty="0">
                <a:solidFill>
                  <a:schemeClr val="bg1"/>
                </a:solidFill>
                <a:latin typeface="TH Sarabun New" panose="020B0500040200020003" pitchFamily="34" charset="-34"/>
                <a:ea typeface="Segoe UI" pitchFamily="34" charset="0"/>
                <a:cs typeface="TH Sarabun New" panose="020B0500040200020003" pitchFamily="34" charset="-34"/>
              </a:rPr>
              <a:t>ความรู้โปรแกรม</a:t>
            </a:r>
            <a:endParaRPr lang="en-US" sz="2400" dirty="0">
              <a:solidFill>
                <a:schemeClr val="bg1"/>
              </a:solidFill>
              <a:latin typeface="TH Sarabun New" panose="020B0500040200020003" pitchFamily="34" charset="-34"/>
              <a:ea typeface="Segoe UI" pitchFamily="34" charset="0"/>
              <a:cs typeface="TH Sarabun New" panose="020B0500040200020003" pitchFamily="34" charset="-34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EEDB17B-E71F-4F27-85B0-5C10CF758DBA}"/>
              </a:ext>
            </a:extLst>
          </p:cNvPr>
          <p:cNvSpPr/>
          <p:nvPr/>
        </p:nvSpPr>
        <p:spPr bwMode="auto">
          <a:xfrm>
            <a:off x="4418258" y="4156054"/>
            <a:ext cx="1440308" cy="138029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4429" tIns="107543" rIns="134429" bIns="10754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354">
              <a:lnSpc>
                <a:spcPct val="90000"/>
              </a:lnSpc>
            </a:pPr>
            <a:r>
              <a:rPr lang="th-TH" sz="24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จัดทำข้อมูล ความรู้ในการตอบกลับ</a:t>
            </a:r>
            <a:endParaRPr lang="en-US" sz="2400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C790E2B-F4D1-4FB6-B6D2-06FD8B9B0529}"/>
              </a:ext>
            </a:extLst>
          </p:cNvPr>
          <p:cNvSpPr/>
          <p:nvPr/>
        </p:nvSpPr>
        <p:spPr bwMode="auto">
          <a:xfrm>
            <a:off x="1920776" y="2346558"/>
            <a:ext cx="1440308" cy="138029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4429" tIns="107543" rIns="134429" bIns="10754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574"/>
            <a:r>
              <a:rPr lang="th-TH" sz="2400" dirty="0">
                <a:solidFill>
                  <a:schemeClr val="bg1"/>
                </a:solidFill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โปรแกรมตอบกลับข้อความอัตโนมัติ</a:t>
            </a:r>
            <a:endParaRPr lang="en-US" sz="2400" dirty="0">
              <a:solidFill>
                <a:schemeClr val="bg1"/>
              </a:solidFill>
              <a:latin typeface="TH Sarabun New" panose="020B0500040200020003" pitchFamily="34" charset="-34"/>
              <a:ea typeface="Tahoma" panose="020B0604030504040204" pitchFamily="34" charset="0"/>
              <a:cs typeface="TH Sarabun New" panose="020B0500040200020003" pitchFamily="34" charset="-34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AE330F0-6F44-412F-8A77-2AACC8FF441D}"/>
              </a:ext>
            </a:extLst>
          </p:cNvPr>
          <p:cNvSpPr/>
          <p:nvPr/>
        </p:nvSpPr>
        <p:spPr bwMode="auto">
          <a:xfrm>
            <a:off x="4075634" y="2346558"/>
            <a:ext cx="1440308" cy="1380296"/>
          </a:xfrm>
          <a:prstGeom prst="rect">
            <a:avLst/>
          </a:prstGeom>
          <a:solidFill>
            <a:schemeClr val="accent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4429" tIns="107543" rIns="134429" bIns="10754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574"/>
            <a:r>
              <a:rPr lang="th-TH" sz="2200" dirty="0">
                <a:solidFill>
                  <a:schemeClr val="bg1"/>
                </a:solidFill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ระบบประมวลผลการวิเคราะห์ภาษา</a:t>
            </a:r>
            <a:endParaRPr lang="en-US" sz="2000" dirty="0">
              <a:solidFill>
                <a:schemeClr val="bg1"/>
              </a:solidFill>
              <a:latin typeface="TH Sarabun New" panose="020B0500040200020003" pitchFamily="34" charset="-34"/>
              <a:ea typeface="Tahoma" panose="020B0604030504040204" pitchFamily="34" charset="0"/>
              <a:cs typeface="TH Sarabun New" panose="020B0500040200020003" pitchFamily="34" charset="-34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5F43985-8BFC-4DF6-B00D-0FC10676FE67}"/>
              </a:ext>
            </a:extLst>
          </p:cNvPr>
          <p:cNvSpPr/>
          <p:nvPr/>
        </p:nvSpPr>
        <p:spPr bwMode="auto">
          <a:xfrm>
            <a:off x="6545708" y="4209355"/>
            <a:ext cx="1440308" cy="1380296"/>
          </a:xfrm>
          <a:prstGeom prst="rect">
            <a:avLst/>
          </a:prstGeom>
          <a:solidFill>
            <a:schemeClr val="accent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4429" tIns="107543" rIns="134429" bIns="10754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354">
              <a:lnSpc>
                <a:spcPct val="90000"/>
              </a:lnSpc>
            </a:pPr>
            <a:r>
              <a:rPr lang="th-TH" sz="24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เรียกดูประวัติการสนทนาย้อนหลัง</a:t>
            </a:r>
            <a:endParaRPr lang="en-US" sz="2400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2BE1C5B3-25A0-4ECE-BC99-5718AC7786F3}"/>
              </a:ext>
            </a:extLst>
          </p:cNvPr>
          <p:cNvSpPr txBox="1">
            <a:spLocks/>
          </p:cNvSpPr>
          <p:nvPr/>
        </p:nvSpPr>
        <p:spPr>
          <a:xfrm>
            <a:off x="621323" y="876970"/>
            <a:ext cx="11147890" cy="112046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035050" indent="-1035050" algn="ctr"/>
            <a:r>
              <a:rPr lang="th-TH" sz="3700" b="1" dirty="0">
                <a:latin typeface="TH Sarabun New" panose="020B0500040200020003" pitchFamily="34" charset="-34"/>
                <a:ea typeface="MS Mincho" panose="02020609040205080304" pitchFamily="49" charset="-128"/>
                <a:cs typeface="TH Sarabun New" panose="020B0500040200020003" pitchFamily="34" charset="-34"/>
              </a:rPr>
              <a:t>คุณสมบัติของระบบ </a:t>
            </a:r>
            <a:r>
              <a:rPr lang="en-US" sz="3700" b="1" dirty="0">
                <a:latin typeface="TH Sarabun New" panose="020B0500040200020003" pitchFamily="34" charset="-34"/>
                <a:ea typeface="MS Mincho" panose="02020609040205080304" pitchFamily="49" charset="-128"/>
                <a:cs typeface="TH Sarabun New" panose="020B0500040200020003" pitchFamily="34" charset="-34"/>
              </a:rPr>
              <a:t>chatbot</a:t>
            </a:r>
          </a:p>
          <a:p>
            <a:pPr marL="1035050" indent="-1035050" algn="ctr"/>
            <a:r>
              <a:rPr lang="en-US" sz="3200" b="1" dirty="0">
                <a:latin typeface="TH Sarabun New" panose="020B0500040200020003" pitchFamily="34" charset="-34"/>
                <a:ea typeface="MS Mincho" panose="02020609040205080304" pitchFamily="49" charset="-128"/>
                <a:cs typeface="TH Sarabun New" panose="020B0500040200020003" pitchFamily="34" charset="-34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0777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9878F84-2567-40A7-9DD1-E0B551D66622}"/>
              </a:ext>
            </a:extLst>
          </p:cNvPr>
          <p:cNvSpPr/>
          <p:nvPr/>
        </p:nvSpPr>
        <p:spPr bwMode="auto">
          <a:xfrm>
            <a:off x="8878522" y="2352322"/>
            <a:ext cx="1440308" cy="1380296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4429" tIns="107543" rIns="134429" bIns="10754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354">
              <a:lnSpc>
                <a:spcPct val="90000"/>
              </a:lnSpc>
            </a:pPr>
            <a:r>
              <a:rPr lang="th-TH" sz="2400" dirty="0">
                <a:solidFill>
                  <a:schemeClr val="bg1"/>
                </a:solidFill>
                <a:latin typeface="TH Sarabun New" panose="020B0500040200020003" pitchFamily="34" charset="-34"/>
                <a:ea typeface="Segoe UI" pitchFamily="34" charset="0"/>
                <a:cs typeface="TH Sarabun New" panose="020B0500040200020003" pitchFamily="34" charset="-34"/>
              </a:rPr>
              <a:t>ระบบสืบค้น</a:t>
            </a:r>
            <a:endParaRPr lang="en-US" sz="2400" dirty="0">
              <a:solidFill>
                <a:schemeClr val="bg1"/>
              </a:solidFill>
              <a:latin typeface="TH Sarabun New" panose="020B0500040200020003" pitchFamily="34" charset="-34"/>
              <a:ea typeface="Segoe UI" pitchFamily="34" charset="0"/>
              <a:cs typeface="TH Sarabun New" panose="020B0500040200020003" pitchFamily="34" charset="-34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4B15693-0691-4319-BF30-2CF352906472}"/>
              </a:ext>
            </a:extLst>
          </p:cNvPr>
          <p:cNvSpPr/>
          <p:nvPr/>
        </p:nvSpPr>
        <p:spPr bwMode="auto">
          <a:xfrm>
            <a:off x="5387569" y="4164065"/>
            <a:ext cx="1440308" cy="1380296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4429" tIns="107543" rIns="134429" bIns="10754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574"/>
            <a:r>
              <a:rPr lang="th-TH" sz="2400" dirty="0">
                <a:solidFill>
                  <a:schemeClr val="bg1"/>
                </a:solidFill>
                <a:latin typeface="TH Sarabun New" panose="020B0500040200020003" pitchFamily="34" charset="-34"/>
                <a:ea typeface="Segoe UI" pitchFamily="34" charset="0"/>
                <a:cs typeface="TH Sarabun New" panose="020B0500040200020003" pitchFamily="34" charset="-34"/>
              </a:rPr>
              <a:t>ระบบจัดการผู้ใช้</a:t>
            </a:r>
          </a:p>
          <a:p>
            <a:pPr algn="ctr" defTabSz="685574"/>
            <a:r>
              <a:rPr lang="en-US" sz="2400" dirty="0">
                <a:solidFill>
                  <a:schemeClr val="bg1"/>
                </a:solidFill>
                <a:latin typeface="TH Sarabun New" panose="020B0500040200020003" pitchFamily="34" charset="-34"/>
                <a:ea typeface="Segoe UI" pitchFamily="34" charset="0"/>
                <a:cs typeface="TH Sarabun New" panose="020B0500040200020003" pitchFamily="34" charset="-34"/>
              </a:rPr>
              <a:t>(User Mgt.)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A72BAE1-07C9-4198-8316-D8BE6B88A3DE}"/>
              </a:ext>
            </a:extLst>
          </p:cNvPr>
          <p:cNvSpPr/>
          <p:nvPr/>
        </p:nvSpPr>
        <p:spPr bwMode="auto">
          <a:xfrm>
            <a:off x="6600985" y="2352957"/>
            <a:ext cx="1440308" cy="1380296"/>
          </a:xfrm>
          <a:prstGeom prst="rect">
            <a:avLst/>
          </a:prstGeom>
          <a:solidFill>
            <a:srgbClr val="00B0F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4429" tIns="107543" rIns="134429" bIns="10754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354">
              <a:lnSpc>
                <a:spcPct val="90000"/>
              </a:lnSpc>
            </a:pPr>
            <a:r>
              <a:rPr lang="th-TH" sz="24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ระบบแสดงผล </a:t>
            </a:r>
            <a:r>
              <a:rPr lang="en-US" sz="24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Mobile Device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7965D1C-41BA-457F-AB65-1C1BAD216352}"/>
              </a:ext>
            </a:extLst>
          </p:cNvPr>
          <p:cNvSpPr/>
          <p:nvPr/>
        </p:nvSpPr>
        <p:spPr bwMode="auto">
          <a:xfrm>
            <a:off x="3106930" y="4123620"/>
            <a:ext cx="1440308" cy="1380296"/>
          </a:xfrm>
          <a:prstGeom prst="rect">
            <a:avLst/>
          </a:prstGeom>
          <a:solidFill>
            <a:srgbClr val="00B0F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4429" tIns="107543" rIns="134429" bIns="10754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354">
              <a:lnSpc>
                <a:spcPct val="90000"/>
              </a:lnSpc>
            </a:pPr>
            <a:r>
              <a:rPr lang="th-TH" sz="2400" dirty="0">
                <a:solidFill>
                  <a:schemeClr val="bg1"/>
                </a:solidFill>
                <a:latin typeface="TH Sarabun New" panose="020B0500040200020003" pitchFamily="34" charset="-34"/>
                <a:ea typeface="Segoe UI" pitchFamily="34" charset="0"/>
                <a:cs typeface="TH Sarabun New" panose="020B0500040200020003" pitchFamily="34" charset="-34"/>
              </a:rPr>
              <a:t>ระบบจัดการผู้ดูแลระบบ</a:t>
            </a:r>
          </a:p>
          <a:p>
            <a:pPr algn="ctr" defTabSz="685354">
              <a:lnSpc>
                <a:spcPct val="90000"/>
              </a:lnSpc>
            </a:pPr>
            <a:r>
              <a:rPr lang="en-US" sz="2400" dirty="0">
                <a:solidFill>
                  <a:schemeClr val="bg1"/>
                </a:solidFill>
                <a:latin typeface="TH Sarabun New" panose="020B0500040200020003" pitchFamily="34" charset="-34"/>
                <a:ea typeface="Segoe UI" pitchFamily="34" charset="0"/>
                <a:cs typeface="TH Sarabun New" panose="020B0500040200020003" pitchFamily="34" charset="-34"/>
              </a:rPr>
              <a:t>(Back-End)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0DE66F5-2D98-43E5-ABE2-297A33DE7706}"/>
              </a:ext>
            </a:extLst>
          </p:cNvPr>
          <p:cNvSpPr/>
          <p:nvPr/>
        </p:nvSpPr>
        <p:spPr bwMode="auto">
          <a:xfrm>
            <a:off x="7784123" y="4123620"/>
            <a:ext cx="1440308" cy="1380296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4429" tIns="107543" rIns="134429" bIns="10754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354">
              <a:lnSpc>
                <a:spcPct val="90000"/>
              </a:lnSpc>
            </a:pPr>
            <a:r>
              <a:rPr lang="th-TH" sz="2400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ระบบสถิติและรายงาน</a:t>
            </a:r>
            <a:endParaRPr lang="en-US" sz="2400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8C01930-32E1-46E2-B71C-B752061DCB18}"/>
              </a:ext>
            </a:extLst>
          </p:cNvPr>
          <p:cNvSpPr/>
          <p:nvPr/>
        </p:nvSpPr>
        <p:spPr bwMode="auto">
          <a:xfrm>
            <a:off x="2168591" y="2352322"/>
            <a:ext cx="1440308" cy="1380296"/>
          </a:xfrm>
          <a:prstGeom prst="rect">
            <a:avLst/>
          </a:prstGeom>
          <a:solidFill>
            <a:srgbClr val="00B0F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4429" tIns="107543" rIns="134429" bIns="10754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574"/>
            <a:r>
              <a:rPr lang="th-TH" sz="2400" dirty="0">
                <a:solidFill>
                  <a:schemeClr val="bg1"/>
                </a:solidFill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ระบบเรียนรู้ออนไลน์</a:t>
            </a:r>
            <a:endParaRPr lang="en-US" sz="2400" dirty="0">
              <a:solidFill>
                <a:schemeClr val="bg1"/>
              </a:solidFill>
              <a:latin typeface="TH Sarabun New" panose="020B0500040200020003" pitchFamily="34" charset="-34"/>
              <a:ea typeface="Tahoma" panose="020B0604030504040204" pitchFamily="34" charset="0"/>
              <a:cs typeface="TH Sarabun New" panose="020B0500040200020003" pitchFamily="34" charset="-34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4D3684F-DFF4-4F74-9C97-C09DB60EC6F6}"/>
              </a:ext>
            </a:extLst>
          </p:cNvPr>
          <p:cNvSpPr/>
          <p:nvPr/>
        </p:nvSpPr>
        <p:spPr bwMode="auto">
          <a:xfrm>
            <a:off x="4323449" y="2352322"/>
            <a:ext cx="1440308" cy="1380296"/>
          </a:xfrm>
          <a:prstGeom prst="rect">
            <a:avLst/>
          </a:prstGeom>
          <a:solidFill>
            <a:srgbClr val="0070C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4429" tIns="107543" rIns="134429" bIns="10754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85574"/>
            <a:r>
              <a:rPr lang="th-TH" sz="2200" dirty="0">
                <a:solidFill>
                  <a:schemeClr val="bg1"/>
                </a:solidFill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ระบบแสดงผล</a:t>
            </a:r>
            <a:r>
              <a:rPr lang="en-US" sz="2200" dirty="0">
                <a:solidFill>
                  <a:schemeClr val="bg1"/>
                </a:solidFill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 (Front-End Website</a:t>
            </a:r>
            <a:r>
              <a:rPr lang="en-US" sz="2000" dirty="0">
                <a:solidFill>
                  <a:schemeClr val="bg1"/>
                </a:solidFill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)</a:t>
            </a: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4EFDBB7E-647A-46F1-9C3C-36701C01A9CE}"/>
              </a:ext>
            </a:extLst>
          </p:cNvPr>
          <p:cNvSpPr txBox="1">
            <a:spLocks/>
          </p:cNvSpPr>
          <p:nvPr/>
        </p:nvSpPr>
        <p:spPr>
          <a:xfrm>
            <a:off x="621322" y="876970"/>
            <a:ext cx="11022529" cy="112046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 cap="all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035050" indent="-1035050" algn="ctr"/>
            <a:r>
              <a:rPr lang="th-TH" sz="3700" b="1" dirty="0">
                <a:latin typeface="TH Sarabun New" panose="020B0500040200020003" pitchFamily="34" charset="-34"/>
                <a:ea typeface="MS Mincho" panose="02020609040205080304" pitchFamily="49" charset="-128"/>
                <a:cs typeface="TH Sarabun New" panose="020B0500040200020003" pitchFamily="34" charset="-34"/>
              </a:rPr>
              <a:t>คุณสมบัติของระบบ </a:t>
            </a:r>
            <a:r>
              <a:rPr lang="en-US" sz="3700" b="1" dirty="0">
                <a:latin typeface="TH Sarabun New" panose="020B0500040200020003" pitchFamily="34" charset="-34"/>
                <a:ea typeface="MS Mincho" panose="02020609040205080304" pitchFamily="49" charset="-128"/>
                <a:cs typeface="TH Sarabun New" panose="020B0500040200020003" pitchFamily="34" charset="-34"/>
              </a:rPr>
              <a:t>E-Learning</a:t>
            </a:r>
          </a:p>
          <a:p>
            <a:pPr marL="1035050" indent="-1035050" algn="ctr"/>
            <a:r>
              <a:rPr lang="en-US" sz="3200" dirty="0">
                <a:latin typeface="TH Sarabun New" panose="020B0500040200020003" pitchFamily="34" charset="-34"/>
                <a:ea typeface="MS Mincho" panose="02020609040205080304" pitchFamily="49" charset="-128"/>
                <a:cs typeface="TH Sarabun New" panose="020B0500040200020003" pitchFamily="34" charset="-34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61744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5370EFDE-8FFA-4E74-A07D-94AFE453B64F}"/>
              </a:ext>
            </a:extLst>
          </p:cNvPr>
          <p:cNvSpPr txBox="1">
            <a:spLocks/>
          </p:cNvSpPr>
          <p:nvPr/>
        </p:nvSpPr>
        <p:spPr bwMode="gray">
          <a:xfrm>
            <a:off x="1763545" y="920479"/>
            <a:ext cx="792480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iaUPC" pitchFamily="34" charset="-34"/>
                <a:ea typeface="+mj-ea"/>
                <a:cs typeface="FreesiaUPC" pitchFamily="34" charset="-34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marL="1035050" indent="-1035050"/>
            <a:r>
              <a:rPr lang="th-TH" kern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แผนงานโครงการ</a:t>
            </a:r>
            <a:r>
              <a:rPr lang="en-US" kern="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NEL</a:t>
            </a:r>
            <a:endParaRPr lang="en-US" sz="4000" kern="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79C9104-A998-4242-87D8-F43B36597668}"/>
              </a:ext>
            </a:extLst>
          </p:cNvPr>
          <p:cNvSpPr/>
          <p:nvPr/>
        </p:nvSpPr>
        <p:spPr>
          <a:xfrm>
            <a:off x="1646750" y="2126044"/>
            <a:ext cx="60808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0070C0"/>
                </a:solidFill>
                <a:latin typeface="+mj-lt"/>
              </a:rPr>
              <a:t>** Timeframe may be change depend on project kick off date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6F639A8-F83D-4561-96BF-F0BEC7B0BA1D}"/>
              </a:ext>
            </a:extLst>
          </p:cNvPr>
          <p:cNvSpPr/>
          <p:nvPr/>
        </p:nvSpPr>
        <p:spPr>
          <a:xfrm>
            <a:off x="0" y="1900595"/>
            <a:ext cx="12192000" cy="48755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>
              <a:latin typeface="+mj-lt"/>
              <a:cs typeface="BrowalliaUPC" panose="020B0604020202020204" pitchFamily="34" charset="-3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8294EF-7996-4485-B96B-F940F6397473}"/>
              </a:ext>
            </a:extLst>
          </p:cNvPr>
          <p:cNvSpPr txBox="1"/>
          <p:nvPr/>
        </p:nvSpPr>
        <p:spPr>
          <a:xfrm>
            <a:off x="5735242" y="3834276"/>
            <a:ext cx="9149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400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>
              <a:latin typeface="+mj-lt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6483CE4-A096-489D-B6A3-A655945C21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2631480"/>
              </p:ext>
            </p:extLst>
          </p:nvPr>
        </p:nvGraphicFramePr>
        <p:xfrm>
          <a:off x="390832" y="1942671"/>
          <a:ext cx="1137101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5535">
                  <a:extLst>
                    <a:ext uri="{9D8B030D-6E8A-4147-A177-3AD203B41FA5}">
                      <a16:colId xmlns:a16="http://schemas.microsoft.com/office/drawing/2014/main" val="2640665343"/>
                    </a:ext>
                  </a:extLst>
                </a:gridCol>
                <a:gridCol w="1135702">
                  <a:extLst>
                    <a:ext uri="{9D8B030D-6E8A-4147-A177-3AD203B41FA5}">
                      <a16:colId xmlns:a16="http://schemas.microsoft.com/office/drawing/2014/main" val="2311672561"/>
                    </a:ext>
                  </a:extLst>
                </a:gridCol>
                <a:gridCol w="1128408">
                  <a:extLst>
                    <a:ext uri="{9D8B030D-6E8A-4147-A177-3AD203B41FA5}">
                      <a16:colId xmlns:a16="http://schemas.microsoft.com/office/drawing/2014/main" val="849573204"/>
                    </a:ext>
                  </a:extLst>
                </a:gridCol>
                <a:gridCol w="1085336">
                  <a:extLst>
                    <a:ext uri="{9D8B030D-6E8A-4147-A177-3AD203B41FA5}">
                      <a16:colId xmlns:a16="http://schemas.microsoft.com/office/drawing/2014/main" val="2145881661"/>
                    </a:ext>
                  </a:extLst>
                </a:gridCol>
                <a:gridCol w="1078148">
                  <a:extLst>
                    <a:ext uri="{9D8B030D-6E8A-4147-A177-3AD203B41FA5}">
                      <a16:colId xmlns:a16="http://schemas.microsoft.com/office/drawing/2014/main" val="1466806240"/>
                    </a:ext>
                  </a:extLst>
                </a:gridCol>
                <a:gridCol w="1121273">
                  <a:extLst>
                    <a:ext uri="{9D8B030D-6E8A-4147-A177-3AD203B41FA5}">
                      <a16:colId xmlns:a16="http://schemas.microsoft.com/office/drawing/2014/main" val="82139865"/>
                    </a:ext>
                  </a:extLst>
                </a:gridCol>
                <a:gridCol w="1128461">
                  <a:extLst>
                    <a:ext uri="{9D8B030D-6E8A-4147-A177-3AD203B41FA5}">
                      <a16:colId xmlns:a16="http://schemas.microsoft.com/office/drawing/2014/main" val="2709746746"/>
                    </a:ext>
                  </a:extLst>
                </a:gridCol>
                <a:gridCol w="1214713">
                  <a:extLst>
                    <a:ext uri="{9D8B030D-6E8A-4147-A177-3AD203B41FA5}">
                      <a16:colId xmlns:a16="http://schemas.microsoft.com/office/drawing/2014/main" val="871487530"/>
                    </a:ext>
                  </a:extLst>
                </a:gridCol>
                <a:gridCol w="1110323">
                  <a:extLst>
                    <a:ext uri="{9D8B030D-6E8A-4147-A177-3AD203B41FA5}">
                      <a16:colId xmlns:a16="http://schemas.microsoft.com/office/drawing/2014/main" val="1204397127"/>
                    </a:ext>
                  </a:extLst>
                </a:gridCol>
                <a:gridCol w="1283111">
                  <a:extLst>
                    <a:ext uri="{9D8B030D-6E8A-4147-A177-3AD203B41FA5}">
                      <a16:colId xmlns:a16="http://schemas.microsoft.com/office/drawing/2014/main" val="3944525782"/>
                    </a:ext>
                  </a:extLst>
                </a:gridCol>
              </a:tblGrid>
              <a:tr h="450778"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มกราคม </a:t>
                      </a:r>
                      <a:r>
                        <a:rPr lang="en-US" sz="1800" b="1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กุมภาพันธ์</a:t>
                      </a:r>
                      <a:r>
                        <a:rPr lang="en-US" sz="1800" b="1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มีนาคม</a:t>
                      </a:r>
                      <a:r>
                        <a:rPr lang="en-US" sz="1800" b="1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เมษายน</a:t>
                      </a:r>
                      <a:r>
                        <a:rPr lang="en-US" sz="1800" b="1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 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พฤษภาคม </a:t>
                      </a:r>
                      <a:r>
                        <a:rPr lang="en-US" sz="1800" b="1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มิถุนายน </a:t>
                      </a:r>
                      <a:r>
                        <a:rPr lang="en-US" sz="1800" b="1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กรกฏาคม </a:t>
                      </a:r>
                      <a:r>
                        <a:rPr lang="en-US" sz="1800" b="1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สิงหาคม </a:t>
                      </a:r>
                      <a:r>
                        <a:rPr lang="en-US" sz="1800" b="1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กันยายน </a:t>
                      </a:r>
                      <a:r>
                        <a:rPr lang="en-US" sz="1800" b="1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ตุลาคม </a:t>
                      </a:r>
                      <a:r>
                        <a:rPr lang="en-US" sz="1800" b="1" dirty="0">
                          <a:latin typeface="TH Sarabun New" panose="020B0500040200020003" pitchFamily="34" charset="-34"/>
                          <a:cs typeface="TH Sarabun New" panose="020B0500040200020003" pitchFamily="34" charset="-34"/>
                        </a:rPr>
                        <a:t>62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7018434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E3405AB4-937F-4618-B1DF-0CA4E23C9750}"/>
              </a:ext>
            </a:extLst>
          </p:cNvPr>
          <p:cNvSpPr txBox="1"/>
          <p:nvPr/>
        </p:nvSpPr>
        <p:spPr>
          <a:xfrm>
            <a:off x="740083" y="3088246"/>
            <a:ext cx="3646778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>
              <a:solidFill>
                <a:schemeClr val="tx2">
                  <a:lumMod val="50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h-TH" sz="2400" dirty="0">
                <a:solidFill>
                  <a:schemeClr val="tx2">
                    <a:lumMod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รวบรวมข้อมูล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h-TH" sz="2400" dirty="0">
                <a:solidFill>
                  <a:schemeClr val="tx2">
                    <a:lumMod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วิเคราะห์ระบบ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h-TH" sz="2400" dirty="0">
                <a:solidFill>
                  <a:schemeClr val="tx2">
                    <a:lumMod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ออกแบบระบบ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h-TH" sz="2400" dirty="0">
                <a:solidFill>
                  <a:schemeClr val="tx2">
                    <a:lumMod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พัฒนาระบบ 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e-Library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h-TH" sz="2400" dirty="0">
                <a:solidFill>
                  <a:schemeClr val="tx2">
                    <a:lumMod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นำเข้าข้อมูลระบบ 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e-Library 5,000 </a:t>
            </a:r>
            <a:r>
              <a:rPr lang="th-TH" sz="2400" dirty="0">
                <a:solidFill>
                  <a:schemeClr val="tx2">
                    <a:lumMod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รายการ</a:t>
            </a:r>
            <a:endParaRPr lang="en-US" sz="2400" dirty="0">
              <a:solidFill>
                <a:schemeClr val="tx2">
                  <a:lumMod val="50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en-US" sz="1400" dirty="0">
              <a:latin typeface="+mj-lt"/>
              <a:cs typeface="BrowalliaUPC" panose="020B0604020202020204" pitchFamily="34" charset="-34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latin typeface="+mj-lt"/>
              <a:cs typeface="BrowalliaUPC" panose="020B0604020202020204" pitchFamily="34" charset="-34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latin typeface="+mj-lt"/>
              <a:cs typeface="BrowalliaUPC" panose="020B0604020202020204" pitchFamily="34" charset="-34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0CAEDB0-0AA4-417B-A6C3-D90B274AAF04}"/>
              </a:ext>
            </a:extLst>
          </p:cNvPr>
          <p:cNvSpPr txBox="1"/>
          <p:nvPr/>
        </p:nvSpPr>
        <p:spPr>
          <a:xfrm>
            <a:off x="4552447" y="3856672"/>
            <a:ext cx="1582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>
              <a:latin typeface="+mj-lt"/>
              <a:cs typeface="BrowalliaUPC" panose="020B0604020202020204" pitchFamily="34" charset="-34"/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9E82911B-2BE5-4967-9DF6-B239FA6A0030}"/>
              </a:ext>
            </a:extLst>
          </p:cNvPr>
          <p:cNvCxnSpPr>
            <a:cxnSpLocks/>
          </p:cNvCxnSpPr>
          <p:nvPr/>
        </p:nvCxnSpPr>
        <p:spPr>
          <a:xfrm flipH="1">
            <a:off x="8108025" y="3309362"/>
            <a:ext cx="22403" cy="2639491"/>
          </a:xfrm>
          <a:prstGeom prst="straightConnector1">
            <a:avLst/>
          </a:prstGeom>
          <a:ln>
            <a:solidFill>
              <a:srgbClr val="FF0000"/>
            </a:solidFill>
            <a:prstDash val="lgDashDot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Left-Right Arrow 188">
            <a:extLst>
              <a:ext uri="{FF2B5EF4-FFF2-40B4-BE49-F238E27FC236}">
                <a16:creationId xmlns:a16="http://schemas.microsoft.com/office/drawing/2014/main" id="{DC225081-871B-400D-AE37-108670F042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831" y="2494798"/>
            <a:ext cx="4493243" cy="538699"/>
          </a:xfrm>
          <a:prstGeom prst="leftRightArrow">
            <a:avLst>
              <a:gd name="adj1" fmla="val 100000"/>
              <a:gd name="adj2" fmla="val 50398"/>
            </a:avLst>
          </a:prstGeom>
          <a:solidFill>
            <a:schemeClr val="accent2">
              <a:lumMod val="60000"/>
              <a:lumOff val="40000"/>
            </a:schemeClr>
          </a:solidFill>
          <a:ln w="6350" algn="ctr">
            <a:noFill/>
            <a:round/>
            <a:headEnd/>
            <a:tailEnd/>
          </a:ln>
          <a:effectLst/>
          <a:extLst/>
        </p:spPr>
        <p:txBody>
          <a:bodyPr wrap="none" lIns="90014" tIns="90014" rIns="90014" bIns="90014" anchor="ctr"/>
          <a:lstStyle/>
          <a:p>
            <a:pPr algn="ctr" defTabSz="914167">
              <a:defRPr/>
            </a:pPr>
            <a:r>
              <a:rPr lang="th-TH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ระยะที่ </a:t>
            </a:r>
            <a:r>
              <a:rPr lang="en-US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4110B90-A721-45DC-861A-646CA1CFECC3}"/>
              </a:ext>
            </a:extLst>
          </p:cNvPr>
          <p:cNvSpPr txBox="1"/>
          <p:nvPr/>
        </p:nvSpPr>
        <p:spPr>
          <a:xfrm>
            <a:off x="3385466" y="5958135"/>
            <a:ext cx="299721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Go-live </a:t>
            </a:r>
          </a:p>
          <a:p>
            <a:pPr algn="ctr"/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1 # E-Library</a:t>
            </a:r>
          </a:p>
        </p:txBody>
      </p:sp>
      <p:sp>
        <p:nvSpPr>
          <p:cNvPr id="21" name="Left-Right Arrow 188">
            <a:extLst>
              <a:ext uri="{FF2B5EF4-FFF2-40B4-BE49-F238E27FC236}">
                <a16:creationId xmlns:a16="http://schemas.microsoft.com/office/drawing/2014/main" id="{098ECFA4-4B45-40BE-A837-B17A066579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08026" y="3482364"/>
            <a:ext cx="3562480" cy="538699"/>
          </a:xfrm>
          <a:prstGeom prst="leftRightArrow">
            <a:avLst>
              <a:gd name="adj1" fmla="val 100000"/>
              <a:gd name="adj2" fmla="val 50398"/>
            </a:avLst>
          </a:prstGeom>
          <a:solidFill>
            <a:schemeClr val="accent6"/>
          </a:solidFill>
          <a:ln w="6350" algn="ctr">
            <a:noFill/>
            <a:round/>
            <a:headEnd/>
            <a:tailEnd/>
          </a:ln>
          <a:effectLst/>
          <a:extLst/>
        </p:spPr>
        <p:txBody>
          <a:bodyPr wrap="none" lIns="90014" tIns="90014" rIns="90014" bIns="90014" anchor="ctr"/>
          <a:lstStyle/>
          <a:p>
            <a:pPr algn="ctr" defTabSz="914167"/>
            <a:r>
              <a:rPr lang="th-TH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ระยะที่ </a:t>
            </a:r>
            <a:r>
              <a:rPr lang="en-US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1A0536B-AFAD-48DF-BFDF-2F3FF2987FC8}"/>
              </a:ext>
            </a:extLst>
          </p:cNvPr>
          <p:cNvSpPr txBox="1"/>
          <p:nvPr/>
        </p:nvSpPr>
        <p:spPr>
          <a:xfrm>
            <a:off x="5169560" y="3771687"/>
            <a:ext cx="27088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th-TH" sz="2400" dirty="0">
                <a:solidFill>
                  <a:schemeClr val="tx2">
                    <a:lumMod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พัฒนาระบบ 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AI</a:t>
            </a:r>
            <a:r>
              <a:rPr lang="th-TH" sz="2400" dirty="0">
                <a:solidFill>
                  <a:schemeClr val="tx2">
                    <a:lumMod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Chatbot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3A60A40-185E-4E25-BA6B-A05F8A986E17}"/>
              </a:ext>
            </a:extLst>
          </p:cNvPr>
          <p:cNvCxnSpPr>
            <a:cxnSpLocks/>
          </p:cNvCxnSpPr>
          <p:nvPr/>
        </p:nvCxnSpPr>
        <p:spPr>
          <a:xfrm>
            <a:off x="4860586" y="2761576"/>
            <a:ext cx="13033" cy="3115536"/>
          </a:xfrm>
          <a:prstGeom prst="straightConnector1">
            <a:avLst/>
          </a:prstGeom>
          <a:ln>
            <a:solidFill>
              <a:srgbClr val="FF0000"/>
            </a:solidFill>
            <a:prstDash val="lgDashDot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Left-Right Arrow 188">
            <a:extLst>
              <a:ext uri="{FF2B5EF4-FFF2-40B4-BE49-F238E27FC236}">
                <a16:creationId xmlns:a16="http://schemas.microsoft.com/office/drawing/2014/main" id="{017AAD82-565E-476F-BA0B-E1B0608A02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5531" y="3023212"/>
            <a:ext cx="3191981" cy="538699"/>
          </a:xfrm>
          <a:prstGeom prst="leftRightArrow">
            <a:avLst>
              <a:gd name="adj1" fmla="val 100000"/>
              <a:gd name="adj2" fmla="val 50398"/>
            </a:avLst>
          </a:prstGeom>
          <a:solidFill>
            <a:schemeClr val="accent2"/>
          </a:solidFill>
          <a:ln w="6350" algn="ctr">
            <a:noFill/>
            <a:round/>
            <a:headEnd/>
            <a:tailEnd/>
          </a:ln>
          <a:effectLst/>
          <a:extLst/>
        </p:spPr>
        <p:txBody>
          <a:bodyPr wrap="none" lIns="90014" tIns="90014" rIns="90014" bIns="90014" anchor="ctr"/>
          <a:lstStyle/>
          <a:p>
            <a:pPr algn="ctr" defTabSz="914167">
              <a:defRPr/>
            </a:pPr>
            <a:r>
              <a:rPr lang="th-TH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ระยะที่ </a:t>
            </a:r>
            <a:r>
              <a:rPr lang="en-US" sz="2400" b="1" dirty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5B92F79-4DAB-4EAC-A424-2245FD6555CC}"/>
              </a:ext>
            </a:extLst>
          </p:cNvPr>
          <p:cNvSpPr txBox="1"/>
          <p:nvPr/>
        </p:nvSpPr>
        <p:spPr>
          <a:xfrm>
            <a:off x="8505110" y="4128991"/>
            <a:ext cx="42455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th-TH" sz="2400" dirty="0">
                <a:solidFill>
                  <a:schemeClr val="tx2">
                    <a:lumMod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พัฒนาระบบ</a:t>
            </a:r>
            <a:r>
              <a:rPr lang="en-US" sz="2400" dirty="0">
                <a:solidFill>
                  <a:schemeClr val="tx2">
                    <a:lumMod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e-Learning</a:t>
            </a:r>
            <a:endParaRPr lang="th-TH" sz="2400" dirty="0">
              <a:solidFill>
                <a:schemeClr val="tx2">
                  <a:lumMod val="50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2">
                  <a:lumMod val="50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2">
                  <a:lumMod val="50000"/>
                </a:schemeClr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8A62D657-8EA0-4B01-A02D-94F4B4F29B29}"/>
              </a:ext>
            </a:extLst>
          </p:cNvPr>
          <p:cNvCxnSpPr>
            <a:cxnSpLocks/>
          </p:cNvCxnSpPr>
          <p:nvPr/>
        </p:nvCxnSpPr>
        <p:spPr>
          <a:xfrm flipH="1">
            <a:off x="11612031" y="3801174"/>
            <a:ext cx="11443" cy="2102184"/>
          </a:xfrm>
          <a:prstGeom prst="straightConnector1">
            <a:avLst/>
          </a:prstGeom>
          <a:ln>
            <a:solidFill>
              <a:srgbClr val="FF0000"/>
            </a:solidFill>
            <a:prstDash val="lgDashDot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4EADA614-07DB-4FED-B037-6B71013FD446}"/>
              </a:ext>
            </a:extLst>
          </p:cNvPr>
          <p:cNvSpPr txBox="1"/>
          <p:nvPr/>
        </p:nvSpPr>
        <p:spPr>
          <a:xfrm>
            <a:off x="6898014" y="5942482"/>
            <a:ext cx="2478995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Go-live</a:t>
            </a:r>
          </a:p>
          <a:p>
            <a:pPr algn="ctr"/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2 # AI Chatbot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6B14D5E-3047-4893-B090-D85841CAF5B9}"/>
              </a:ext>
            </a:extLst>
          </p:cNvPr>
          <p:cNvSpPr txBox="1"/>
          <p:nvPr/>
        </p:nvSpPr>
        <p:spPr>
          <a:xfrm>
            <a:off x="10202645" y="5923156"/>
            <a:ext cx="2478995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Go-live</a:t>
            </a:r>
          </a:p>
          <a:p>
            <a:pPr algn="ctr"/>
            <a:r>
              <a:rPr lang="en-US" sz="2000" b="1" dirty="0">
                <a:solidFill>
                  <a:schemeClr val="tx2">
                    <a:lumMod val="50000"/>
                  </a:schemeClr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3 # e-Learning</a:t>
            </a:r>
          </a:p>
        </p:txBody>
      </p:sp>
    </p:spTree>
    <p:extLst>
      <p:ext uri="{BB962C8B-B14F-4D97-AF65-F5344CB8AC3E}">
        <p14:creationId xmlns:p14="http://schemas.microsoft.com/office/powerpoint/2010/main" val="11632821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7883D92-CBE1-FB46-A703-86F50F140172}"/>
              </a:ext>
            </a:extLst>
          </p:cNvPr>
          <p:cNvSpPr txBox="1"/>
          <p:nvPr/>
        </p:nvSpPr>
        <p:spPr>
          <a:xfrm>
            <a:off x="691374" y="880946"/>
            <a:ext cx="59696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u="sng" dirty="0">
                <a:latin typeface="TH SarabunPSK" panose="020B0500040200020003" pitchFamily="34" charset="-34"/>
              </a:rPr>
              <a:t>สรุปจำนวนข้อมูลที่มีในระบบ</a:t>
            </a:r>
            <a:r>
              <a:rPr lang="en-US" sz="2800" b="1" u="sng" dirty="0">
                <a:latin typeface="TH SarabunPSK" panose="020B0500040200020003" pitchFamily="34" charset="-34"/>
              </a:rPr>
              <a:t> NEL</a:t>
            </a:r>
            <a:r>
              <a:rPr lang="th-TH" sz="2800" b="1" u="sng" dirty="0">
                <a:latin typeface="TH SarabunPSK" panose="020B0500040200020003" pitchFamily="34" charset="-34"/>
              </a:rPr>
              <a:t> ปัจจุบัน</a:t>
            </a:r>
            <a:r>
              <a:rPr lang="en-US" sz="2800" b="1" u="sng" dirty="0">
                <a:latin typeface="TH SarabunPSK" panose="020B0500040200020003" pitchFamily="34" charset="-34"/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2F0BA22-A116-504E-AFCB-0D8FF6A78958}"/>
              </a:ext>
            </a:extLst>
          </p:cNvPr>
          <p:cNvSpPr txBox="1"/>
          <p:nvPr/>
        </p:nvSpPr>
        <p:spPr>
          <a:xfrm>
            <a:off x="605650" y="3376412"/>
            <a:ext cx="65816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u="sng" dirty="0">
                <a:latin typeface="TH SarabunPSK" panose="020B0500040200020003" pitchFamily="34" charset="-34"/>
              </a:rPr>
              <a:t>สรุปฟังก์ชันหลักของระบบ</a:t>
            </a:r>
            <a:r>
              <a:rPr lang="en-US" sz="2800" b="1" u="sng" dirty="0">
                <a:latin typeface="TH SarabunPSK" panose="020B0500040200020003" pitchFamily="34" charset="-34"/>
              </a:rPr>
              <a:t> NEL </a:t>
            </a:r>
            <a:r>
              <a:rPr lang="th-TH" sz="2800" b="1" u="sng" dirty="0">
                <a:latin typeface="TH SarabunPSK" panose="020B0500040200020003" pitchFamily="34" charset="-34"/>
              </a:rPr>
              <a:t>ปัจจุบัน</a:t>
            </a:r>
            <a:endParaRPr lang="en-US" sz="2800" b="1" u="sng" dirty="0">
              <a:latin typeface="TH SarabunPSK" panose="020B0500040200020003" pitchFamily="34" charset="-3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1E948DA-F4D8-594C-8FF9-66D22D2D9B98}"/>
              </a:ext>
            </a:extLst>
          </p:cNvPr>
          <p:cNvSpPr txBox="1"/>
          <p:nvPr/>
        </p:nvSpPr>
        <p:spPr>
          <a:xfrm>
            <a:off x="691375" y="1480874"/>
            <a:ext cx="363529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H SarabunPSK" panose="020B0500040200020003" pitchFamily="34" charset="-34"/>
              </a:rPr>
              <a:t>E-book </a:t>
            </a:r>
            <a:r>
              <a:rPr lang="th-TH" sz="2400" dirty="0">
                <a:latin typeface="TH SarabunPSK" panose="020B0500040200020003" pitchFamily="34" charset="-34"/>
              </a:rPr>
              <a:t>จำนวน </a:t>
            </a:r>
            <a:r>
              <a:rPr lang="en-US" sz="2400" dirty="0">
                <a:latin typeface="TH SarabunPSK" panose="020B0500040200020003" pitchFamily="34" charset="-34"/>
              </a:rPr>
              <a:t>4,811 </a:t>
            </a:r>
            <a:r>
              <a:rPr lang="th-TH" sz="2400" dirty="0">
                <a:latin typeface="TH SarabunPSK" panose="020B0500040200020003" pitchFamily="34" charset="-34"/>
              </a:rPr>
              <a:t>รายการ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H SarabunPSK" panose="020B0500040200020003" pitchFamily="34" charset="-34"/>
              </a:rPr>
              <a:t>E-Magazine </a:t>
            </a:r>
            <a:r>
              <a:rPr lang="th-TH" sz="2400" dirty="0">
                <a:latin typeface="TH SarabunPSK" panose="020B0500040200020003" pitchFamily="34" charset="-34"/>
              </a:rPr>
              <a:t>จำนวน</a:t>
            </a:r>
            <a:r>
              <a:rPr lang="en-US" sz="2400" dirty="0">
                <a:latin typeface="TH SarabunPSK" panose="020B0500040200020003" pitchFamily="34" charset="-34"/>
              </a:rPr>
              <a:t> 40</a:t>
            </a:r>
            <a:r>
              <a:rPr lang="th-TH" sz="2400" dirty="0">
                <a:latin typeface="TH SarabunPSK" panose="020B0500040200020003" pitchFamily="34" charset="-34"/>
              </a:rPr>
              <a:t> รายการ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H SarabunPSK" panose="020B0500040200020003" pitchFamily="34" charset="-34"/>
              </a:rPr>
              <a:t>News </a:t>
            </a:r>
            <a:r>
              <a:rPr lang="th-TH" sz="2400" dirty="0">
                <a:latin typeface="TH SarabunPSK" panose="020B0500040200020003" pitchFamily="34" charset="-34"/>
              </a:rPr>
              <a:t>จำนวน </a:t>
            </a:r>
            <a:r>
              <a:rPr lang="en-US" sz="2400" dirty="0">
                <a:latin typeface="TH SarabunPSK" panose="020B0500040200020003" pitchFamily="34" charset="-34"/>
              </a:rPr>
              <a:t>10 </a:t>
            </a:r>
            <a:r>
              <a:rPr lang="th-TH" sz="2400" dirty="0">
                <a:latin typeface="TH SarabunPSK" panose="020B0500040200020003" pitchFamily="34" charset="-34"/>
              </a:rPr>
              <a:t>รายการ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TH SarabunPSK" panose="020B0500040200020003" pitchFamily="34" charset="-34"/>
              </a:rPr>
              <a:t>Multimedia </a:t>
            </a:r>
            <a:r>
              <a:rPr lang="th-TH" sz="2400" dirty="0">
                <a:latin typeface="TH SarabunPSK" panose="020B0500040200020003" pitchFamily="34" charset="-34"/>
              </a:rPr>
              <a:t>จำนวน</a:t>
            </a:r>
            <a:r>
              <a:rPr lang="en-US" sz="2400" dirty="0">
                <a:latin typeface="TH SarabunPSK" panose="020B0500040200020003" pitchFamily="34" charset="-34"/>
              </a:rPr>
              <a:t> 200</a:t>
            </a:r>
            <a:r>
              <a:rPr lang="th-TH" sz="2400" dirty="0">
                <a:latin typeface="TH SarabunPSK" panose="020B0500040200020003" pitchFamily="34" charset="-34"/>
              </a:rPr>
              <a:t> รายการ</a:t>
            </a:r>
            <a:endParaRPr lang="en-US" sz="2400" dirty="0">
              <a:latin typeface="TH SarabunPSK" panose="020B0500040200020003" pitchFamily="34" charset="-34"/>
            </a:endParaRPr>
          </a:p>
          <a:p>
            <a:endParaRPr lang="en-US" sz="2400" dirty="0">
              <a:latin typeface="TH SarabunPSK" panose="020B0500040200020003" pitchFamily="34" charset="-34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latin typeface="TH SarabunPSK" panose="020B0500040200020003" pitchFamily="34" charset="-34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8BA7FBD-E0F6-FB4F-86A4-F921A0C359EF}"/>
              </a:ext>
            </a:extLst>
          </p:cNvPr>
          <p:cNvSpPr txBox="1"/>
          <p:nvPr/>
        </p:nvSpPr>
        <p:spPr>
          <a:xfrm>
            <a:off x="605649" y="3914004"/>
            <a:ext cx="1092912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400" b="1" dirty="0">
                <a:latin typeface="TH SarabunPSK" panose="020B0500040200020003" pitchFamily="34" charset="-34"/>
              </a:rPr>
              <a:t>ระบบ </a:t>
            </a:r>
            <a:r>
              <a:rPr lang="en-US" sz="2400" b="1" dirty="0">
                <a:latin typeface="TH SarabunPSK" panose="020B0500040200020003" pitchFamily="34" charset="-34"/>
              </a:rPr>
              <a:t>E-Library </a:t>
            </a:r>
            <a:r>
              <a:rPr lang="th-TH" sz="2400" dirty="0">
                <a:latin typeface="TH SarabunPSK" panose="020B0500040200020003" pitchFamily="34" charset="-34"/>
              </a:rPr>
              <a:t>ใช้งานผ่าน </a:t>
            </a:r>
            <a:r>
              <a:rPr lang="en-US" sz="2400" dirty="0">
                <a:latin typeface="TH SarabunPSK" panose="020B0500040200020003" pitchFamily="34" charset="-34"/>
              </a:rPr>
              <a:t>Website </a:t>
            </a:r>
            <a:r>
              <a:rPr lang="th-TH" sz="2400" dirty="0">
                <a:latin typeface="TH SarabunPSK" panose="020B0500040200020003" pitchFamily="34" charset="-34"/>
              </a:rPr>
              <a:t>และ </a:t>
            </a:r>
            <a:r>
              <a:rPr lang="en-US" sz="2400" dirty="0">
                <a:latin typeface="TH SarabunPSK" panose="020B0500040200020003" pitchFamily="34" charset="-34"/>
              </a:rPr>
              <a:t>Mobile Application (iOS, Android) </a:t>
            </a:r>
            <a:r>
              <a:rPr lang="th-TH" sz="2400" dirty="0">
                <a:latin typeface="TH SarabunPSK" panose="020B0500040200020003" pitchFamily="34" charset="-34"/>
              </a:rPr>
              <a:t>สามารถนำเข้าข้อมูลหนัง</a:t>
            </a:r>
            <a:r>
              <a:rPr lang="th-TH" sz="2400" dirty="0" err="1">
                <a:latin typeface="TH SarabunPSK" panose="020B0500040200020003" pitchFamily="34" charset="-34"/>
              </a:rPr>
              <a:t>สื</a:t>
            </a:r>
            <a:r>
              <a:rPr lang="th-TH" sz="2400" dirty="0">
                <a:latin typeface="TH SarabunPSK" panose="020B0500040200020003" pitchFamily="34" charset="-34"/>
              </a:rPr>
              <a:t>ออ</a:t>
            </a:r>
            <a:r>
              <a:rPr lang="th-TH" sz="2400" dirty="0" err="1">
                <a:latin typeface="TH SarabunPSK" panose="020B0500040200020003" pitchFamily="34" charset="-34"/>
              </a:rPr>
              <a:t>ี</a:t>
            </a:r>
            <a:r>
              <a:rPr lang="th-TH" sz="2400" dirty="0">
                <a:latin typeface="TH SarabunPSK" panose="020B0500040200020003" pitchFamily="34" charset="-34"/>
              </a:rPr>
              <a:t>บุ๊ค แบ่งตามหมวดหมู่ได้ ผู้ใช้งานสามารถ </a:t>
            </a:r>
            <a:r>
              <a:rPr lang="en-US" sz="2400" dirty="0">
                <a:latin typeface="TH SarabunPSK" panose="020B0500040200020003" pitchFamily="34" charset="-34"/>
              </a:rPr>
              <a:t>download </a:t>
            </a:r>
            <a:r>
              <a:rPr lang="th-TH" sz="2400" dirty="0">
                <a:latin typeface="TH SarabunPSK" panose="020B0500040200020003" pitchFamily="34" charset="-34"/>
              </a:rPr>
              <a:t>หนังสือไปใส่ </a:t>
            </a:r>
            <a:r>
              <a:rPr lang="en-US" sz="2400" dirty="0">
                <a:latin typeface="TH SarabunPSK" panose="020B0500040200020003" pitchFamily="34" charset="-34"/>
              </a:rPr>
              <a:t>my bookshelf </a:t>
            </a:r>
            <a:r>
              <a:rPr lang="th-TH" sz="2400" dirty="0">
                <a:latin typeface="TH SarabunPSK" panose="020B0500040200020003" pitchFamily="34" charset="-34"/>
              </a:rPr>
              <a:t>ส่วนตัวเพื่อทำการอ่านได้ และยังสามารถนำเสนอ </a:t>
            </a:r>
            <a:r>
              <a:rPr lang="en-US" sz="2400" dirty="0">
                <a:latin typeface="TH SarabunPSK" panose="020B0500040200020003" pitchFamily="34" charset="-34"/>
              </a:rPr>
              <a:t>VDO </a:t>
            </a:r>
            <a:r>
              <a:rPr lang="th-TH" sz="2400" dirty="0">
                <a:latin typeface="TH SarabunPSK" panose="020B0500040200020003" pitchFamily="34" charset="-34"/>
              </a:rPr>
              <a:t>ที่น่าสนใจตามหมวดหมู่ และอัพเดทข่าวสารผ่านหน้า </a:t>
            </a:r>
            <a:r>
              <a:rPr lang="en-US" sz="2400" dirty="0">
                <a:latin typeface="TH SarabunPSK" panose="020B0500040200020003" pitchFamily="34" charset="-34"/>
              </a:rPr>
              <a:t>website</a:t>
            </a:r>
            <a:r>
              <a:rPr lang="th-TH" sz="2400" dirty="0">
                <a:latin typeface="TH SarabunPSK" panose="020B0500040200020003" pitchFamily="34" charset="-34"/>
              </a:rPr>
              <a:t> และ </a:t>
            </a:r>
            <a:r>
              <a:rPr lang="en-US" sz="2400" dirty="0">
                <a:latin typeface="TH SarabunPSK" panose="020B0500040200020003" pitchFamily="34" charset="-34"/>
              </a:rPr>
              <a:t>mobile app. </a:t>
            </a:r>
            <a:r>
              <a:rPr lang="th-TH" sz="2400" dirty="0">
                <a:latin typeface="TH SarabunPSK" panose="020B0500040200020003" pitchFamily="34" charset="-34"/>
              </a:rPr>
              <a:t>ถึงผู้ใช้งานได้ </a:t>
            </a:r>
            <a:endParaRPr lang="en-US" sz="2400" dirty="0">
              <a:latin typeface="TH SarabunPSK" panose="020B0500040200020003" pitchFamily="34" charset="-34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400" b="1" dirty="0">
                <a:latin typeface="TH SarabunPSK" panose="020B0500040200020003" pitchFamily="34" charset="-34"/>
              </a:rPr>
              <a:t>ระบบ </a:t>
            </a:r>
            <a:r>
              <a:rPr lang="en-US" sz="2400" b="1" dirty="0">
                <a:latin typeface="TH SarabunPSK" panose="020B0500040200020003" pitchFamily="34" charset="-34"/>
              </a:rPr>
              <a:t>AI Chat bot </a:t>
            </a:r>
            <a:r>
              <a:rPr lang="th-TH" sz="2400" dirty="0">
                <a:latin typeface="TH SarabunPSK" panose="020B0500040200020003" pitchFamily="34" charset="-34"/>
              </a:rPr>
              <a:t>ที่ช่วยเหลือผู้ใช้ในการหา </a:t>
            </a:r>
            <a:r>
              <a:rPr lang="en-US" sz="2400" dirty="0">
                <a:latin typeface="TH SarabunPSK" panose="020B0500040200020003" pitchFamily="34" charset="-34"/>
              </a:rPr>
              <a:t>Content </a:t>
            </a:r>
            <a:r>
              <a:rPr lang="th-TH" sz="2400" dirty="0">
                <a:latin typeface="TH SarabunPSK" panose="020B0500040200020003" pitchFamily="34" charset="-34"/>
              </a:rPr>
              <a:t>ในระบบได้อย่างสะดวกและรวดเร็ว</a:t>
            </a:r>
            <a:endParaRPr lang="en-US" sz="2400" dirty="0">
              <a:latin typeface="TH SarabunPSK" panose="020B0500040200020003" pitchFamily="34" charset="-34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h-TH" sz="2400" b="1" dirty="0">
                <a:latin typeface="TH SarabunPSK" panose="020B0500040200020003" pitchFamily="34" charset="-34"/>
              </a:rPr>
              <a:t>ระบบ</a:t>
            </a:r>
            <a:r>
              <a:rPr lang="en-US" sz="2400" b="1" dirty="0">
                <a:latin typeface="TH SarabunPSK" panose="020B0500040200020003" pitchFamily="34" charset="-34"/>
              </a:rPr>
              <a:t> E-Learning </a:t>
            </a:r>
            <a:r>
              <a:rPr lang="th-TH" sz="2400" dirty="0">
                <a:latin typeface="TH SarabunPSK" panose="020B0500040200020003" pitchFamily="34" charset="-34"/>
              </a:rPr>
              <a:t>สามารถนำเสนอ </a:t>
            </a:r>
            <a:r>
              <a:rPr lang="en-US" sz="2400" dirty="0">
                <a:latin typeface="TH SarabunPSK" panose="020B0500040200020003" pitchFamily="34" charset="-34"/>
              </a:rPr>
              <a:t>VDO </a:t>
            </a:r>
            <a:r>
              <a:rPr lang="th-TH" sz="2400" dirty="0">
                <a:latin typeface="TH SarabunPSK" panose="020B0500040200020003" pitchFamily="34" charset="-34"/>
              </a:rPr>
              <a:t>การเรียนรู้ต่างๆ</a:t>
            </a:r>
            <a:r>
              <a:rPr lang="en-US" sz="2400" dirty="0">
                <a:latin typeface="TH SarabunPSK" panose="020B0500040200020003" pitchFamily="34" charset="-34"/>
              </a:rPr>
              <a:t>, </a:t>
            </a:r>
            <a:r>
              <a:rPr lang="th-TH" sz="2400" dirty="0">
                <a:latin typeface="TH SarabunPSK" panose="020B0500040200020003" pitchFamily="34" charset="-34"/>
              </a:rPr>
              <a:t>หนังสืออีบุ๊ค และไฟล์ดิจิทัลต่างๆ ในรูปแบบการเรียงลำดับ </a:t>
            </a:r>
            <a:r>
              <a:rPr lang="en-US" sz="2400" dirty="0">
                <a:latin typeface="TH SarabunPSK" panose="020B0500040200020003" pitchFamily="34" charset="-34"/>
              </a:rPr>
              <a:t>Content</a:t>
            </a:r>
            <a:r>
              <a:rPr lang="th-TH" sz="2400" dirty="0">
                <a:latin typeface="TH SarabunPSK" panose="020B0500040200020003" pitchFamily="34" charset="-34"/>
              </a:rPr>
              <a:t> เป็น </a:t>
            </a:r>
            <a:r>
              <a:rPr lang="en-US" sz="2400" dirty="0">
                <a:latin typeface="TH SarabunPSK" panose="020B0500040200020003" pitchFamily="34" charset="-34"/>
              </a:rPr>
              <a:t>course </a:t>
            </a:r>
            <a:r>
              <a:rPr lang="th-TH" sz="2400" dirty="0">
                <a:latin typeface="TH SarabunPSK" panose="020B0500040200020003" pitchFamily="34" charset="-34"/>
              </a:rPr>
              <a:t>ต่างๆได้</a:t>
            </a:r>
            <a:endParaRPr lang="en-US" sz="2400" dirty="0">
              <a:latin typeface="TH SarabunPSK" panose="020B0500040200020003" pitchFamily="34" charset="-34"/>
            </a:endParaRPr>
          </a:p>
          <a:p>
            <a:endParaRPr lang="en-US" sz="2400" dirty="0">
              <a:latin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970716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21E2BC-DB64-4761-9163-279DFF079C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5400" b="1" dirty="0"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สรุป</a:t>
            </a:r>
            <a:endParaRPr lang="en-US" sz="5400" b="1" dirty="0"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FCB036-70EE-4653-99E1-96A39979DD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3200" dirty="0">
                <a:solidFill>
                  <a:schemeClr val="tx1"/>
                </a:solidFill>
                <a:latin typeface="TH SarabunPSK" panose="020B0500040200020003" pitchFamily="34" charset="-34"/>
              </a:rPr>
              <a:t>การขับเคลื่อนเชิงนโยบายเพื่อนำเข้าข้อมูลหนังสืออีบุ๊ค ไฟล์ </a:t>
            </a:r>
            <a:r>
              <a:rPr lang="en-US" sz="3200" dirty="0">
                <a:solidFill>
                  <a:schemeClr val="tx1"/>
                </a:solidFill>
                <a:latin typeface="TH SarabunPSK" panose="020B0500040200020003" pitchFamily="34" charset="-34"/>
              </a:rPr>
              <a:t>VDO </a:t>
            </a:r>
            <a:r>
              <a:rPr lang="th-TH" sz="3200" dirty="0">
                <a:solidFill>
                  <a:schemeClr val="tx1"/>
                </a:solidFill>
                <a:latin typeface="TH SarabunPSK" panose="020B0500040200020003" pitchFamily="34" charset="-34"/>
              </a:rPr>
              <a:t>และสื่ออื่น ๆ จากหน่วยงานภาครัฐ/ในกำกับของรัฐ ทุกกระทรวง ทบวง กรม และหน่วยงานเอกชน ได้มีส่วนร่วมในการส่งเสริม สนับสนุน เผยแพร่องค์ความรู้ดิจิทัล โดยผ่านการกลั่นกรองจากบรรณารักษ์ เป้าหมายเชิงปริมาณ จำนวน 100,000 รายการ เพื่อทำให้เป็นศูนย์กลางการจัดเก็บความรู้ในรูปแบบดิจิทัลที่ยั่งยืน</a:t>
            </a:r>
          </a:p>
          <a:p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03436993"/>
      </p:ext>
    </p:extLst>
  </p:cSld>
  <p:clrMapOvr>
    <a:masterClrMapping/>
  </p:clrMapOvr>
</p:sld>
</file>

<file path=ppt/theme/theme1.xml><?xml version="1.0" encoding="utf-8"?>
<a:theme xmlns:a="http://schemas.openxmlformats.org/drawingml/2006/main" name="Dividend">
  <a:themeElements>
    <a:clrScheme name="Dividend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4D1434"/>
      </a:accent1>
      <a:accent2>
        <a:srgbClr val="903163"/>
      </a:accent2>
      <a:accent3>
        <a:srgbClr val="B2324B"/>
      </a:accent3>
      <a:accent4>
        <a:srgbClr val="969FA7"/>
      </a:accent4>
      <a:accent5>
        <a:srgbClr val="66B1CE"/>
      </a:accent5>
      <a:accent6>
        <a:srgbClr val="40619D"/>
      </a:accent6>
      <a:hlink>
        <a:srgbClr val="828282"/>
      </a:hlink>
      <a:folHlink>
        <a:srgbClr val="A5A5A5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C21699FF-00E4-43C8-BBCC-D7E5536C371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</TotalTime>
  <Words>529</Words>
  <Application>Microsoft Office PowerPoint</Application>
  <PresentationFormat>Widescreen</PresentationFormat>
  <Paragraphs>93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Calibri</vt:lpstr>
      <vt:lpstr>Gill Sans MT</vt:lpstr>
      <vt:lpstr>TH Sarabun New</vt:lpstr>
      <vt:lpstr>TH SarabunPSK</vt:lpstr>
      <vt:lpstr>Wingdings</vt:lpstr>
      <vt:lpstr>Wingdings 2</vt:lpstr>
      <vt:lpstr>Dividend</vt:lpstr>
      <vt:lpstr>PowerPoint Presentation</vt:lpstr>
      <vt:lpstr>วัตถุประสงค์โครงการ</vt:lpstr>
      <vt:lpstr>ภาพรวมระบบ</vt:lpstr>
      <vt:lpstr>คุณสมบัติของระบบ e-Library </vt:lpstr>
      <vt:lpstr>PowerPoint Presentation</vt:lpstr>
      <vt:lpstr>PowerPoint Presentation</vt:lpstr>
      <vt:lpstr>PowerPoint Presentation</vt:lpstr>
      <vt:lpstr>PowerPoint Presentation</vt:lpstr>
      <vt:lpstr>สรุป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National e-library</dc:title>
  <dc:creator>BD2_365</dc:creator>
  <cp:lastModifiedBy>hana luo</cp:lastModifiedBy>
  <cp:revision>57</cp:revision>
  <dcterms:created xsi:type="dcterms:W3CDTF">2019-03-19T04:04:20Z</dcterms:created>
  <dcterms:modified xsi:type="dcterms:W3CDTF">2019-03-21T02:33:07Z</dcterms:modified>
</cp:coreProperties>
</file>