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6"/>
  </p:notesMasterIdLst>
  <p:handoutMasterIdLst>
    <p:handoutMasterId r:id="rId57"/>
  </p:handoutMasterIdLst>
  <p:sldIdLst>
    <p:sldId id="257" r:id="rId2"/>
    <p:sldId id="333" r:id="rId3"/>
    <p:sldId id="334" r:id="rId4"/>
    <p:sldId id="298" r:id="rId5"/>
    <p:sldId id="311" r:id="rId6"/>
    <p:sldId id="315" r:id="rId7"/>
    <p:sldId id="316" r:id="rId8"/>
    <p:sldId id="261" r:id="rId9"/>
    <p:sldId id="296" r:id="rId10"/>
    <p:sldId id="317" r:id="rId11"/>
    <p:sldId id="332" r:id="rId12"/>
    <p:sldId id="263" r:id="rId13"/>
    <p:sldId id="264" r:id="rId14"/>
    <p:sldId id="265" r:id="rId15"/>
    <p:sldId id="291" r:id="rId16"/>
    <p:sldId id="267" r:id="rId17"/>
    <p:sldId id="268" r:id="rId18"/>
    <p:sldId id="269" r:id="rId19"/>
    <p:sldId id="285" r:id="rId20"/>
    <p:sldId id="319" r:id="rId21"/>
    <p:sldId id="321" r:id="rId22"/>
    <p:sldId id="324" r:id="rId23"/>
    <p:sldId id="320" r:id="rId24"/>
    <p:sldId id="325" r:id="rId25"/>
    <p:sldId id="327" r:id="rId26"/>
    <p:sldId id="326" r:id="rId27"/>
    <p:sldId id="323" r:id="rId28"/>
    <p:sldId id="322" r:id="rId29"/>
    <p:sldId id="328" r:id="rId30"/>
    <p:sldId id="287" r:id="rId31"/>
    <p:sldId id="329" r:id="rId32"/>
    <p:sldId id="273" r:id="rId33"/>
    <p:sldId id="289" r:id="rId34"/>
    <p:sldId id="318" r:id="rId35"/>
    <p:sldId id="274" r:id="rId36"/>
    <p:sldId id="275" r:id="rId37"/>
    <p:sldId id="276" r:id="rId38"/>
    <p:sldId id="277" r:id="rId39"/>
    <p:sldId id="278" r:id="rId40"/>
    <p:sldId id="279" r:id="rId41"/>
    <p:sldId id="293" r:id="rId42"/>
    <p:sldId id="292" r:id="rId43"/>
    <p:sldId id="300" r:id="rId44"/>
    <p:sldId id="309" r:id="rId45"/>
    <p:sldId id="301" r:id="rId46"/>
    <p:sldId id="302" r:id="rId47"/>
    <p:sldId id="303" r:id="rId48"/>
    <p:sldId id="305" r:id="rId49"/>
    <p:sldId id="306" r:id="rId50"/>
    <p:sldId id="307" r:id="rId51"/>
    <p:sldId id="310" r:id="rId52"/>
    <p:sldId id="299" r:id="rId53"/>
    <p:sldId id="304" r:id="rId54"/>
    <p:sldId id="260" r:id="rId55"/>
  </p:sldIdLst>
  <p:sldSz cx="9144000" cy="6858000" type="screen4x3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CC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6" autoAdjust="0"/>
  </p:normalViewPr>
  <p:slideViewPr>
    <p:cSldViewPr>
      <p:cViewPr>
        <p:scale>
          <a:sx n="80" d="100"/>
          <a:sy n="80" d="100"/>
        </p:scale>
        <p:origin x="-21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FB5D1-4226-4A8C-8148-94097C9BBE55}" type="datetimeFigureOut">
              <a:rPr lang="th-TH" smtClean="0"/>
              <a:pPr/>
              <a:t>27/03/61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B2D2E-81C9-40D6-887E-0FB8BDC3C72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7888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F8B38-21B0-4925-917F-65BA3967FECF}" type="datetimeFigureOut">
              <a:rPr lang="th-TH" smtClean="0"/>
              <a:pPr/>
              <a:t>27/03/61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02F75-8FFC-43A7-A017-C74CEFF7628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9698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02F75-8FFC-43A7-A017-C74CEFF76283}" type="slidenum">
              <a:rPr lang="th-TH" smtClean="0"/>
              <a:pPr/>
              <a:t>43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8358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ฝ้าย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009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ฝ้าย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009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0238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70.png"/><Relationship Id="rId4" Type="http://schemas.openxmlformats.org/officeDocument/2006/relationships/image" Target="../media/image5.jpeg"/><Relationship Id="rId9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ามเหลี่ยมหน้าจั่ว 16"/>
          <p:cNvSpPr/>
          <p:nvPr/>
        </p:nvSpPr>
        <p:spPr>
          <a:xfrm rot="10800000">
            <a:off x="7122167" y="2492896"/>
            <a:ext cx="646649" cy="377594"/>
          </a:xfrm>
          <a:prstGeom prst="triangle">
            <a:avLst>
              <a:gd name="adj" fmla="val 2406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539552" y="934686"/>
            <a:ext cx="7992889" cy="158417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30" name="Picture 6" descr="ผลการค้นหารูปภาพสำหรับ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0" y="3876787"/>
            <a:ext cx="1327175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ผลการค้นหารูปภาพสำหรับ rea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55" y="4404211"/>
            <a:ext cx="1335705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539553" y="969842"/>
            <a:ext cx="7992888" cy="15249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825517" y="1046346"/>
            <a:ext cx="73468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นโยบายของรัฐในการ</a:t>
            </a:r>
            <a:r>
              <a:rPr lang="th-TH" sz="4400" b="1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พัฒนา</a:t>
            </a:r>
            <a:r>
              <a:rPr lang="th-TH" sz="4400" b="1" spc="-15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วัฒนธรรม</a:t>
            </a:r>
            <a:r>
              <a:rPr lang="th-TH" sz="4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การอ่าน</a:t>
            </a:r>
          </a:p>
          <a:p>
            <a:pPr algn="ctr"/>
            <a:r>
              <a:rPr lang="th-TH" sz="44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และห้องสมุดเพื่อขับเคลื่อนสู่สังคมการเรียนรู้</a:t>
            </a:r>
            <a:endParaRPr lang="th-TH" sz="44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ามเหลี่ยมหน้าจั่ว 6"/>
          <p:cNvSpPr/>
          <p:nvPr/>
        </p:nvSpPr>
        <p:spPr>
          <a:xfrm rot="10800000">
            <a:off x="7196946" y="2508438"/>
            <a:ext cx="646649" cy="377594"/>
          </a:xfrm>
          <a:prstGeom prst="triangle">
            <a:avLst>
              <a:gd name="adj" fmla="val 24069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TextBox 7"/>
          <p:cNvSpPr txBox="1"/>
          <p:nvPr/>
        </p:nvSpPr>
        <p:spPr>
          <a:xfrm>
            <a:off x="2838771" y="4038163"/>
            <a:ext cx="4139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 smtClean="0"/>
              <a:t>โดย  ดร.ประชาคม  จันทรชิต</a:t>
            </a:r>
          </a:p>
          <a:p>
            <a:pPr algn="ctr"/>
            <a:r>
              <a:rPr lang="th-TH" sz="2400" b="1" dirty="0" smtClean="0"/>
              <a:t>รองเลขาธิการคณะกรรมการการอาชีวศึกษา</a:t>
            </a:r>
            <a:endParaRPr lang="th-TH" sz="2400" b="1" dirty="0"/>
          </a:p>
        </p:txBody>
      </p:sp>
      <p:pic>
        <p:nvPicPr>
          <p:cNvPr id="1028" name="Picture 4" descr="ผลการค้นหารูปภาพสำหรับ rea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56" y="3356992"/>
            <a:ext cx="1335704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ามเหลี่ยมหน้าจั่ว 15"/>
          <p:cNvSpPr/>
          <p:nvPr/>
        </p:nvSpPr>
        <p:spPr>
          <a:xfrm rot="10800000">
            <a:off x="7196946" y="2503806"/>
            <a:ext cx="646649" cy="377594"/>
          </a:xfrm>
          <a:prstGeom prst="triangle">
            <a:avLst>
              <a:gd name="adj" fmla="val 24069"/>
            </a:avLst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AutoShape 10" descr="อุทยานการเรียนรู้นครสงขลา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2" y="2829568"/>
            <a:ext cx="1340196" cy="1001778"/>
          </a:xfrm>
          <a:prstGeom prst="hexagon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52" y="2849024"/>
            <a:ext cx="1340004" cy="997231"/>
          </a:xfrm>
          <a:prstGeom prst="hexagon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9" name="สามเหลี่ยมหน้าจั่ว 18"/>
          <p:cNvSpPr/>
          <p:nvPr/>
        </p:nvSpPr>
        <p:spPr>
          <a:xfrm rot="10800000">
            <a:off x="7198369" y="2492896"/>
            <a:ext cx="646649" cy="377594"/>
          </a:xfrm>
          <a:prstGeom prst="triangle">
            <a:avLst>
              <a:gd name="adj" fmla="val 2406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="" xmlns:p14="http://schemas.microsoft.com/office/powerpoint/2010/main" val="6306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สี่เหลี่ยมผืนผ้ามุมมน 21"/>
          <p:cNvSpPr/>
          <p:nvPr/>
        </p:nvSpPr>
        <p:spPr>
          <a:xfrm>
            <a:off x="490376" y="3284984"/>
            <a:ext cx="8208911" cy="2672110"/>
          </a:xfrm>
          <a:prstGeom prst="roundRect">
            <a:avLst>
              <a:gd name="adj" fmla="val 12995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90500" y="3343632"/>
            <a:ext cx="870198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ซึ่งเป็นวิธีที่เข้าถึงประชาชนกลุ่มเป้าหมายได้ง่าย โดยการหลอมรวมเข้ากับ</a:t>
            </a:r>
          </a:p>
          <a:p>
            <a:pPr algn="ctr"/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th-TH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1800"/>
              </a:spcBef>
            </a:pP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ซึ่งเป็นเอกลักษณ์ของชาติและเป็นพื้นฐานสำคัญในการพัฒนาคน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และสังคมไทยมาช้านาน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763688" y="2434648"/>
            <a:ext cx="5832648" cy="71433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3681561" y="4005064"/>
            <a:ext cx="1826543" cy="88209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1115616" y="4005064"/>
            <a:ext cx="1826543" cy="88209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32656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ความเป็นมา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39552" y="1484784"/>
            <a:ext cx="79928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การพัฒนาคุณภาพประชากร</a:t>
            </a: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ผ่าน “ </a:t>
            </a:r>
            <a:r>
              <a:rPr lang="th-TH" sz="3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32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อ่านและการ</a:t>
            </a:r>
            <a:r>
              <a:rPr lang="th-TH" sz="3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เรียนรู้ </a:t>
            </a: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หน่วยงานรัฐบาลจึงต้องมี </a:t>
            </a:r>
            <a:r>
              <a:rPr lang="th-TH" b="1" u="sng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กลยุทธ์</a:t>
            </a:r>
            <a:r>
              <a:rPr lang="th-TH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ในการส่งเสริมประชาชน โดยการ</a:t>
            </a:r>
          </a:p>
          <a:p>
            <a:pPr algn="ctr"/>
            <a:r>
              <a:rPr lang="th-TH" sz="36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ปลูกฝัง</a:t>
            </a:r>
            <a:r>
              <a:rPr lang="th-TH" sz="4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ผ่านมิติทาง</a:t>
            </a:r>
            <a:r>
              <a:rPr lang="th-TH" sz="4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วัฒนธรรม</a:t>
            </a:r>
            <a:r>
              <a:rPr lang="th-TH" sz="44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th-TH" sz="44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6300192" y="4005064"/>
            <a:ext cx="1826543" cy="8820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115616" y="3987061"/>
            <a:ext cx="18265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แนวทางวิถีการดำเนินชีวิต </a:t>
            </a:r>
            <a:endParaRPr lang="th-TH" dirty="0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117832" y="4149080"/>
            <a:ext cx="968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ค่านิยม</a:t>
            </a:r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660232" y="4201924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ประเพณี </a:t>
            </a:r>
          </a:p>
        </p:txBody>
      </p:sp>
      <p:pic>
        <p:nvPicPr>
          <p:cNvPr id="4100" name="Picture 4" descr="ผลการค้นหารูปภาพสำหรับ ไทย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5724525"/>
            <a:ext cx="18288000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336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32656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ความเป็นมา </a:t>
            </a:r>
            <a:r>
              <a:rPr lang="th-TH" sz="3200" b="1" dirty="0" smtClean="0"/>
              <a:t>(ต่อ)</a:t>
            </a:r>
            <a:endParaRPr lang="th-TH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628800"/>
            <a:ext cx="82089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/>
              <a:t>	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17 มกราคม </a:t>
            </a: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2560 คณะรัฐมนตรี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มีมติเห็นชอบแผนแม่บทส่งเสริมวัฒนธรรมการอ่านสู่สังคมแห่งการเรียนรู้ของไทย </a:t>
            </a: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th-TH" sz="3200" b="1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พ.ศ. 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2560 – 2564  </a:t>
            </a:r>
            <a:endParaRPr lang="th-TH" sz="3200" b="1" dirty="0" smtClean="0">
              <a:ln>
                <a:solidFill>
                  <a:schemeClr val="tx1"/>
                </a:solidFill>
              </a:ln>
            </a:endParaRPr>
          </a:p>
          <a:p>
            <a:pPr algn="thaiDist">
              <a:spcBef>
                <a:spcPts val="1200"/>
              </a:spcBef>
            </a:pPr>
            <a:r>
              <a:rPr lang="th-TH" b="1" dirty="0" smtClean="0"/>
              <a:t>	</a:t>
            </a:r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- เพื่อสร้างวัฒนธรรมการอ่านให้เกิดขึ้นในสังคมไทย </a:t>
            </a:r>
          </a:p>
          <a:p>
            <a:pPr algn="thaiDist">
              <a:spcBef>
                <a:spcPts val="1200"/>
              </a:spcBef>
            </a:pPr>
            <a:r>
              <a:rPr lang="th-TH" b="1" dirty="0">
                <a:ln>
                  <a:solidFill>
                    <a:schemeClr val="tx1"/>
                  </a:solidFill>
                </a:ln>
              </a:rPr>
              <a:t>	</a:t>
            </a:r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- นำไปสู่การพัฒนาความสามารถและศักยภาพของคนไทย </a:t>
            </a:r>
          </a:p>
          <a:p>
            <a:pPr algn="thaiDist">
              <a:spcBef>
                <a:spcPts val="1200"/>
              </a:spcBef>
            </a:pPr>
            <a:r>
              <a:rPr lang="th-TH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      	- </a:t>
            </a:r>
            <a:r>
              <a:rPr lang="th-TH" b="1" spc="-100" dirty="0" smtClean="0">
                <a:ln>
                  <a:solidFill>
                    <a:schemeClr val="tx1"/>
                  </a:solidFill>
                </a:ln>
              </a:rPr>
              <a:t>และเป็นการสนับสนุนการพัฒนาประเทศไทยสู่การเป็น </a:t>
            </a:r>
            <a:r>
              <a:rPr lang="en-US" b="1" spc="-100" dirty="0" smtClean="0">
                <a:ln>
                  <a:solidFill>
                    <a:schemeClr val="tx1"/>
                  </a:solidFill>
                </a:ln>
              </a:rPr>
              <a:t>Thailand 4.0</a:t>
            </a:r>
            <a:endParaRPr lang="th-TH" b="1" spc="-100" dirty="0" smtClean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98948"/>
            <a:ext cx="4758780" cy="475878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76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06084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54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5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คนทุกวัยในสังคมไทย</a:t>
            </a:r>
          </a:p>
          <a:p>
            <a:pPr algn="ctr"/>
            <a:r>
              <a:rPr lang="th-TH" sz="5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มีวัฒนธรรมการอ่านที่เข้มแข็ง </a:t>
            </a:r>
            <a:r>
              <a:rPr lang="th-TH" sz="7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th-TH" sz="5400" dirty="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781" y="417438"/>
            <a:ext cx="274305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 วิสัยทัศน์</a:t>
            </a:r>
            <a:endParaRPr lang="th-TH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" y="4509120"/>
            <a:ext cx="8665266" cy="219079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568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1902" y="1539214"/>
            <a:ext cx="2127582" cy="26762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20" y="2276872"/>
            <a:ext cx="52200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6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ภายใน 5 ปี </a:t>
            </a:r>
            <a:endParaRPr lang="th-TH" sz="4800" b="1" dirty="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h-TH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คนไทยใช้เวลาในการอ่าน</a:t>
            </a:r>
            <a:br>
              <a:rPr lang="th-TH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ที่มีคุณภาพมากขึ้น</a:t>
            </a:r>
          </a:p>
          <a:p>
            <a:pPr algn="ctr"/>
            <a:r>
              <a:rPr lang="th-TH" sz="6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เฉลี่ย 90 นาทีต่อวัน</a:t>
            </a:r>
            <a:r>
              <a:rPr lang="th-TH" sz="6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th-TH" sz="2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(จากเดิม 66 นาที/วัน)   </a:t>
            </a:r>
          </a:p>
          <a:p>
            <a:pPr algn="r"/>
            <a:endParaRPr lang="th-TH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039" y="260648"/>
            <a:ext cx="27077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.3 เป้าหมาย</a:t>
            </a:r>
            <a:endParaRPr lang="th-TH" sz="50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4882" y="900009"/>
            <a:ext cx="1160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r>
              <a:rPr lang="th-TH" sz="32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ผลการค้นหารูปภาพสำหรับ สถิติ 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4" r="10992"/>
          <a:stretch/>
        </p:blipFill>
        <p:spPr bwMode="auto">
          <a:xfrm>
            <a:off x="320115" y="2708920"/>
            <a:ext cx="4256314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19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มุมมน 11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257" y="260648"/>
            <a:ext cx="2961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 เป้าประสงค์</a:t>
            </a:r>
            <a:endParaRPr lang="th-TH" sz="5000" b="1" spc="-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6508" y="900009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772816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sym typeface="Wingdings"/>
              </a:rPr>
              <a:t>  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เพื่อสร้างสภาพแวดล้อมในระดับชุมชนและสังคม ที่สนับสนุนให้คนไทยทุกช่วงวัยมีพฤติกรรมรักการอ่านและการเรียนรู้ที่เข้มแข็ง และมีทักษะการอ่านที่มีคุณภาพสามารถนำความรู้มาใช้ประโยชน์ได้</a:t>
            </a:r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3268141"/>
            <a:ext cx="77768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sym typeface="Wingdings"/>
              </a:rPr>
              <a:t>  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เพื่อช่วยให้เกิดการบูรณาการทำงานของหน่วยงานที่เกี่ยวข้องทั้งในราชการส่วนกลาง ส่วนภูมิภาคและท้องถิ่น ภาคเอกชน และภาคประชาสังคมเพื่อดำเนินการร่วมกันอย่างต่อเนื่อง ให้เกิดวัฒนธรรมการอ่านขึ้นกับคนไทยทุกช่วงวัย และนำสังคมไทยไปสู่สังคมแห่งการเรียนรู้ในท้ายที่สุด</a:t>
            </a:r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5213518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    </a:t>
            </a:r>
            <a:r>
              <a:rPr lang="th-TH" dirty="0" smtClean="0">
                <a:sym typeface="Wingdings"/>
              </a:rPr>
              <a:t>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     เพื่อยกระดับพลังปัญญาและขีดความสามารถ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ในการแข่งขันของประเทศให้มั่นคงและยั่งยืนเทียบเท่า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กับประเทศที่พัฒนาแล้ว</a:t>
            </a:r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365104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48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มุมมน 19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กลุ่ม 29"/>
          <p:cNvGrpSpPr/>
          <p:nvPr/>
        </p:nvGrpSpPr>
        <p:grpSpPr>
          <a:xfrm>
            <a:off x="706303" y="2852936"/>
            <a:ext cx="7898145" cy="3312368"/>
            <a:chOff x="706303" y="2852936"/>
            <a:chExt cx="7898145" cy="3312368"/>
          </a:xfrm>
        </p:grpSpPr>
        <p:grpSp>
          <p:nvGrpSpPr>
            <p:cNvPr id="29" name="กลุ่ม 28"/>
            <p:cNvGrpSpPr/>
            <p:nvPr/>
          </p:nvGrpSpPr>
          <p:grpSpPr>
            <a:xfrm>
              <a:off x="706303" y="2852936"/>
              <a:ext cx="7898145" cy="3312368"/>
              <a:chOff x="706303" y="2852936"/>
              <a:chExt cx="7898145" cy="3312368"/>
            </a:xfrm>
          </p:grpSpPr>
          <p:sp>
            <p:nvSpPr>
              <p:cNvPr id="5" name="สี่เหลี่ยมผืนผ้า 4"/>
              <p:cNvSpPr/>
              <p:nvPr/>
            </p:nvSpPr>
            <p:spPr>
              <a:xfrm>
                <a:off x="706303" y="3861048"/>
                <a:ext cx="7898145" cy="230425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มนมุมสี่เหลี่ยมผืนผ้าด้านทแยงมุม 20"/>
              <p:cNvSpPr/>
              <p:nvPr/>
            </p:nvSpPr>
            <p:spPr>
              <a:xfrm>
                <a:off x="706304" y="2852936"/>
                <a:ext cx="7898144" cy="955268"/>
              </a:xfrm>
              <a:prstGeom prst="round2DiagRect">
                <a:avLst>
                  <a:gd name="adj1" fmla="val 50000"/>
                  <a:gd name="adj2" fmla="val 50000"/>
                </a:avLst>
              </a:prstGeom>
              <a:solidFill>
                <a:srgbClr val="FFCC9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" name="เครื่องหมายบั้ง 26"/>
              <p:cNvSpPr/>
              <p:nvPr/>
            </p:nvSpPr>
            <p:spPr>
              <a:xfrm>
                <a:off x="2267744" y="2852936"/>
                <a:ext cx="208093" cy="955268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เครื่องหมายบั้ง 27"/>
              <p:cNvSpPr/>
              <p:nvPr/>
            </p:nvSpPr>
            <p:spPr>
              <a:xfrm>
                <a:off x="2267744" y="3861048"/>
                <a:ext cx="208093" cy="2304256"/>
              </a:xfrm>
              <a:prstGeom prst="chevron">
                <a:avLst/>
              </a:prstGeom>
              <a:solidFill>
                <a:srgbClr val="FFCC9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07463" y="4716433"/>
              <a:ext cx="12602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dirty="0" smtClean="0">
                  <a:ln>
                    <a:solidFill>
                      <a:schemeClr val="tx1"/>
                    </a:solidFill>
                  </a:ln>
                </a:rPr>
                <a:t>กลยุทธ์ </a:t>
              </a:r>
              <a:r>
                <a:rPr lang="en-US" sz="3200" b="1" dirty="0" smtClean="0">
                  <a:ln>
                    <a:solidFill>
                      <a:schemeClr val="tx1"/>
                    </a:solidFill>
                  </a:ln>
                </a:rPr>
                <a:t>:</a:t>
              </a:r>
              <a:endParaRPr lang="th-TH" sz="3200" b="1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0878" y="3060249"/>
              <a:ext cx="15808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b="1" spc="-150" dirty="0" smtClean="0">
                  <a:ln>
                    <a:solidFill>
                      <a:schemeClr val="tx1"/>
                    </a:solidFill>
                  </a:ln>
                </a:rPr>
                <a:t>เป้าประสงค์</a:t>
              </a:r>
              <a:r>
                <a:rPr lang="en-US" sz="3200" b="1" spc="-150" dirty="0" smtClean="0">
                  <a:ln>
                    <a:solidFill>
                      <a:schemeClr val="tx1"/>
                    </a:solidFill>
                  </a:ln>
                </a:rPr>
                <a:t>:</a:t>
              </a:r>
              <a:endParaRPr lang="th-TH" sz="3200" b="1" spc="-150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9552" y="169190"/>
            <a:ext cx="23535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ประเด็น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053" y="688502"/>
            <a:ext cx="23615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ยุทธศาสตร์</a:t>
            </a:r>
            <a:endParaRPr lang="th-TH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31" y="1484784"/>
            <a:ext cx="84249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ยุทธศาสตร์ที่ 1 </a:t>
            </a:r>
          </a:p>
          <a:p>
            <a:pPr algn="ctr"/>
            <a:r>
              <a:rPr lang="th-TH" sz="36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ปลูกสร้างพฤติกรรมรักการอ่านที่เข้มแข็งให้กับคนทุกช่วงวัย</a:t>
            </a:r>
            <a:endParaRPr lang="th-TH" sz="36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96383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1) ส่งเสริมบทบาทพ่อแม่อ่านกับลูกก่อนวัยเรียน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760" y="4470211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2) สนับสนุนการจัดกิจกรรมเพื่อสร้างนิสัยรักการอ่านให้กับเด็ก</a:t>
            </a:r>
            <a:br>
              <a:rPr lang="th-TH" sz="2400" b="1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     วัยเรียน (อนุบาล-มัธยมต้น)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1760" y="5334307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ln>
                  <a:solidFill>
                    <a:schemeClr val="tx1"/>
                  </a:solidFill>
                </a:ln>
              </a:rPr>
              <a:t>3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) ส่งเสริมการพัฒนาทักษะการอ่านและสืบค้นข้อมูลให้กับคน</a:t>
            </a:r>
            <a:br>
              <a:rPr lang="th-TH" sz="2400" b="1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     วัยเรียน (มัธยมปลาย-อุดมศึกษา) และวัยทำงาน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1760" y="292494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คนไทยทุกช่วงวัยที่มีทัศนคติที่ดีและตระหนังถึงประโยชน์ของการอ่าน และมีนิสัยรักการอ่านและแสวงหาความรู้มากขึ้น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6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06303" y="4077072"/>
            <a:ext cx="7898145" cy="2664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706304" y="3068960"/>
            <a:ext cx="7898144" cy="95526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C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4" name="เครื่องหมายบั้ง 23"/>
          <p:cNvSpPr/>
          <p:nvPr/>
        </p:nvSpPr>
        <p:spPr>
          <a:xfrm>
            <a:off x="2267744" y="3068960"/>
            <a:ext cx="208093" cy="95526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5" name="เครื่องหมายบั้ง 24"/>
          <p:cNvSpPr/>
          <p:nvPr/>
        </p:nvSpPr>
        <p:spPr>
          <a:xfrm>
            <a:off x="2267744" y="4077072"/>
            <a:ext cx="208093" cy="2664296"/>
          </a:xfrm>
          <a:prstGeom prst="chevron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7463" y="4797152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กลยุทธ์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878" y="3276273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spc="-150" dirty="0" smtClean="0">
                <a:ln>
                  <a:solidFill>
                    <a:schemeClr val="tx1"/>
                  </a:solidFill>
                </a:ln>
              </a:rPr>
              <a:t>เป้าประสงค์</a:t>
            </a:r>
            <a:r>
              <a:rPr lang="en-US" sz="3200" b="1" spc="-150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spc="-15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904" y="1452126"/>
            <a:ext cx="86275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ยุทธศาสตร์ที่ 2 </a:t>
            </a:r>
          </a:p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อำนวยความสะดวกในการเข้าถึงสื่อการอ่านของประชาชน</a:t>
            </a:r>
            <a:br>
              <a:rPr lang="th-TH" sz="3200" b="1" dirty="0" smtClean="0">
                <a:ln>
                  <a:solidFill>
                    <a:schemeClr val="tx1"/>
                  </a:solidFill>
                </a:ln>
                <a:sym typeface="Wingdings"/>
              </a:rPr>
            </a:br>
            <a:r>
              <a:rPr lang="th-TH" sz="32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ทั้งในชุมชนเมืองและภูมิภาค</a:t>
            </a:r>
            <a:endParaRPr lang="th-TH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5776" y="4118457"/>
            <a:ext cx="5955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1) กำหนดเป็นนโยบายบังคับหรือจูงใจให้กรุงเทพมหานคร องค์กร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ท้องถิ่น และภาคเอกชน จัดมุมหนังสือหรือห้องสมุดหนังสือดี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สำหรับบริการแก่ประชาชน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5776" y="5207869"/>
            <a:ext cx="595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2) ส่งเสริมให้หน่วยงานราชการและสถานศึกษาทั้งภาครัฐและเอกชน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จัดกิจกรรมหมุนเวียนหนังสือ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5776" y="5927949"/>
            <a:ext cx="595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3) สนับสนุนให้โรงเรียนและท้องถิ่นในพื้นที่ห่างไกลมีกิจกรรม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ส่งเสริมการอ่านร่วมกับชุมชน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30636" y="1113138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/>
              <a:t>(ต่อ)</a:t>
            </a:r>
            <a:endParaRPr lang="th-TH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411760" y="3152295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ประเทศไทยมีแหล่งเรียนรู้และสื่อการอ่านทั้งในรูปแบบที่มีความหลาก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หลาย สามารถเข้าถึงได้ง่าย สะดวก ทั่วถึงและมีจำกัดเวลาและสถานที่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9552" y="169190"/>
            <a:ext cx="23535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ประเด็น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7053" y="688502"/>
            <a:ext cx="23615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ยุทธศาสตร์</a:t>
            </a:r>
            <a:endParaRPr lang="th-TH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95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706303" y="3789040"/>
            <a:ext cx="7898145" cy="2664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2" name="มนมุมสี่เหลี่ยมผืนผ้าด้านทแยงมุม 21"/>
          <p:cNvSpPr/>
          <p:nvPr/>
        </p:nvSpPr>
        <p:spPr>
          <a:xfrm>
            <a:off x="706304" y="2780928"/>
            <a:ext cx="7898144" cy="95526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C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เครื่องหมายบั้ง 22"/>
          <p:cNvSpPr/>
          <p:nvPr/>
        </p:nvSpPr>
        <p:spPr>
          <a:xfrm>
            <a:off x="2267744" y="2780928"/>
            <a:ext cx="208093" cy="955268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4" name="เครื่องหมายบั้ง 23"/>
          <p:cNvSpPr/>
          <p:nvPr/>
        </p:nvSpPr>
        <p:spPr>
          <a:xfrm>
            <a:off x="2267744" y="3789040"/>
            <a:ext cx="208093" cy="2664296"/>
          </a:xfrm>
          <a:prstGeom prst="chevron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7463" y="4788441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กลยุทธ์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0878" y="2988241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spc="-150" dirty="0" smtClean="0">
                <a:ln>
                  <a:solidFill>
                    <a:schemeClr val="tx1"/>
                  </a:solidFill>
                </a:ln>
              </a:rPr>
              <a:t>เป้าประสงค์</a:t>
            </a:r>
            <a:r>
              <a:rPr lang="en-US" sz="3200" b="1" spc="-150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spc="-15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1760" y="2852936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ประเทศไทยมีแหล่งเรียนรู้และสื่อการอ่านเพื่อการเรียนรู้ที่มีคุณภาพ 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มีความทันสมัย และสามารถให้บริการประชาชนอย่างทั่วถึง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148478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ยุทธศาสตร์ที่ 3 </a:t>
            </a:r>
          </a:p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ยกระดับคุณภาพแหล่งเรียนรู้และสื่อการอ่านเพื่อการเรียนรู้</a:t>
            </a:r>
            <a:endParaRPr lang="th-TH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789040"/>
            <a:ext cx="608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1) พัฒนาและยกระดับบทบาทของหอสมุดแห่งชาติ และห้องสมุดทุก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ประเภทให้เป็นองค์กรที่มีประสิทธิภาพในการส่งเสริมการอ่าน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106" y="4524200"/>
            <a:ext cx="6088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2) ส่งเสริมให้ภาคเอกชนลงทุนจัดตั้งห้องสมุดสาธารณะหรือมุมอ่าน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หนังสือในพื้นที่สาธารณะ โดยการใช้มาตรการลดหย่อนภาษีหรือ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รางวัลเกียรติคุณจูงใจ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1760" y="5661689"/>
            <a:ext cx="608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3) ส่งเสริมให้สำนักพิมพ์จัดพิมพ์หนังสือดีมีคุณภาพและราคาถูกออก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สู่สังคมอย่างต่อเนื่อง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30636" y="1113138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/>
              <a:t>(ต่อ)</a:t>
            </a:r>
            <a:endParaRPr lang="th-TH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39552" y="169190"/>
            <a:ext cx="23535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ประเด็น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7053" y="688502"/>
            <a:ext cx="23615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ยุทธศาสตร์</a:t>
            </a:r>
            <a:endParaRPr lang="th-TH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35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ี่เหลี่ยมผืนผ้า 26"/>
          <p:cNvSpPr/>
          <p:nvPr/>
        </p:nvSpPr>
        <p:spPr>
          <a:xfrm>
            <a:off x="706303" y="4050852"/>
            <a:ext cx="7898145" cy="2664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8" name="มนมุมสี่เหลี่ยมผืนผ้าด้านทแยงมุม 27"/>
          <p:cNvSpPr/>
          <p:nvPr/>
        </p:nvSpPr>
        <p:spPr>
          <a:xfrm>
            <a:off x="706304" y="2643182"/>
            <a:ext cx="7898144" cy="135732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C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เครื่องหมายบั้ง 28"/>
          <p:cNvSpPr/>
          <p:nvPr/>
        </p:nvSpPr>
        <p:spPr>
          <a:xfrm>
            <a:off x="2285984" y="2714620"/>
            <a:ext cx="189853" cy="1285884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0" name="เครื่องหมายบั้ง 29"/>
          <p:cNvSpPr/>
          <p:nvPr/>
        </p:nvSpPr>
        <p:spPr>
          <a:xfrm>
            <a:off x="2267744" y="4050852"/>
            <a:ext cx="208093" cy="2664296"/>
          </a:xfrm>
          <a:prstGeom prst="chevron">
            <a:avLst/>
          </a:prstGeom>
          <a:solidFill>
            <a:srgbClr val="FFCC99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1600" y="4788441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กลยุทธ์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0878" y="2988241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spc="-150" dirty="0" smtClean="0">
                <a:ln>
                  <a:solidFill>
                    <a:schemeClr val="tx1"/>
                  </a:solidFill>
                </a:ln>
              </a:rPr>
              <a:t>เป้าประสงค์</a:t>
            </a:r>
            <a:r>
              <a:rPr lang="en-US" sz="3200" b="1" spc="-150" dirty="0" smtClean="0">
                <a:ln>
                  <a:solidFill>
                    <a:schemeClr val="tx1"/>
                  </a:solidFill>
                </a:ln>
              </a:rPr>
              <a:t>:</a:t>
            </a:r>
            <a:endParaRPr lang="th-TH" sz="3200" b="1" spc="-15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11760" y="2635275"/>
            <a:ext cx="60486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300" b="1" spc="-100" dirty="0" smtClean="0">
                <a:ln>
                  <a:solidFill>
                    <a:schemeClr val="tx1"/>
                  </a:solidFill>
                </a:ln>
              </a:rPr>
              <a:t>การปรับปรุงสภาพแวดล้อมของชุมชนและสังคมให้เอื้อต่อการส่งเสริมการอ่าน โดยส่งเสริมการมีส่วนร่วมและให้มีการดำเนินการอย่างต่อเนื่องจน กลายเป็นวัฒนธรรมการอ่านของคนไทยและสร้างสังคมไทยให้เป็นสังคมแห่งการเรียนรู้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148478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ยุทธศาสตร์ที่ 4 </a:t>
            </a:r>
          </a:p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sym typeface="Wingdings"/>
              </a:rPr>
              <a:t>สร้างสภาพแวดล้อมที่เอื้อต่อการส่งเสริมวัฒนธรรมการอ่าน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5836" y="4169639"/>
            <a:ext cx="603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1) ส่งเสริมให้คนมีชื่อเสียงในสังคมของวงการต่าง ๆ มีส่วนร่วมในการ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ส่งเสริมการอ่านอย่างเป็นประจำและต่อเนื่อง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5836" y="4884019"/>
            <a:ext cx="6035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2) กำหนดให้ “การใช้เวลาอ่านหนังสือของคนไทย” เป็นตัวชี้วัด (</a:t>
            </a:r>
            <a:r>
              <a:rPr lang="en-US" sz="2400" b="1" spc="-100" dirty="0" smtClean="0">
                <a:ln>
                  <a:solidFill>
                    <a:schemeClr val="tx1"/>
                  </a:solidFill>
                </a:ln>
              </a:rPr>
              <a:t>KPI</a:t>
            </a: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) 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ผลการทำงานของ กระทรวงศึกษาธิการ และกระทรวงวัฒนธรรม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5836" y="5586257"/>
            <a:ext cx="6035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3) รณรงค์อย่างต่อเนื่องให้ทุกองค์กรในสังคม ไม่ว่าจะเป็นองค์กร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ภาครัฐ เอกชน หรือองค์กรสาธารณอื่น เข้ามามีบทบาทสร้างนิสัย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รักการอ่านของคนไทย</a:t>
            </a: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0636" y="1113138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/>
              <a:t>(ต่อ)</a:t>
            </a:r>
            <a:endParaRPr lang="th-TH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552" y="169190"/>
            <a:ext cx="23535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5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5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.5 ประเด็น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053" y="688502"/>
            <a:ext cx="23615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ยุทธศาสตร์</a:t>
            </a:r>
            <a:endParaRPr lang="th-TH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48272" y="260648"/>
            <a:ext cx="687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กรอบยุทธศาสตร์ส่งเสริมวัฒนธรรมการอ่าน     </a:t>
            </a:r>
            <a:b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พ.ศ. 2560 - 2564</a:t>
            </a:r>
            <a:endParaRPr lang="th-TH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6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23530" y="2708920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767364"/>
            <a:ext cx="8424935" cy="15257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3" y="2708920"/>
            <a:ext cx="6840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สถิติพฤติกรรมการอ่านของคนไทย</a:t>
            </a:r>
          </a:p>
          <a:p>
            <a:pPr algn="ctr"/>
            <a:r>
              <a:rPr lang="th-TH" sz="5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ในปี พ.ศ. 2558</a:t>
            </a:r>
            <a:endParaRPr lang="th-TH" sz="48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54" y="2122422"/>
            <a:ext cx="2962762" cy="2962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8347" y="2714743"/>
            <a:ext cx="7681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8006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110"/>
          <a:stretch/>
        </p:blipFill>
        <p:spPr>
          <a:xfrm>
            <a:off x="323528" y="1340768"/>
            <a:ext cx="4777117" cy="40324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ผลการค้นหารูปภาพสำหรับ ภาพวาด รัชกาลที่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3" t="4315" r="4423"/>
          <a:stretch/>
        </p:blipFill>
        <p:spPr bwMode="auto">
          <a:xfrm>
            <a:off x="5220072" y="1047750"/>
            <a:ext cx="3352801" cy="4679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91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286000" y="1412776"/>
            <a:ext cx="6174432" cy="2369880"/>
          </a:xfrm>
          <a:prstGeom prst="roundRect">
            <a:avLst>
              <a:gd name="adj" fmla="val 10638"/>
            </a:avLst>
          </a:prstGeom>
          <a:noFill/>
          <a:ln>
            <a:solidFill>
              <a:schemeClr val="accent3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40466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2558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6000" y="1412776"/>
            <a:ext cx="610242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smtClean="0">
                <a:ln>
                  <a:solidFill>
                    <a:sysClr val="windowText" lastClr="000000"/>
                  </a:solidFill>
                </a:ln>
              </a:rPr>
              <a:t>       สำนักงาน</a:t>
            </a:r>
            <a:r>
              <a:rPr lang="th-TH" sz="3600" b="1" dirty="0">
                <a:ln>
                  <a:solidFill>
                    <a:sysClr val="windowText" lastClr="000000"/>
                  </a:solidFill>
                </a:ln>
              </a:rPr>
              <a:t>สถิติแห่งชาติ 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ดำเนินการ</a:t>
            </a:r>
            <a: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สำรวจการอ่านของคนไทยอย่าง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ต่อเนื่อง ตั้งแต่ปี 2546 </a:t>
            </a:r>
            <a: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จนถึง</a:t>
            </a:r>
            <a:b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</a:br>
            <a: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ครั้ง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ล่าสุด 2558 </a:t>
            </a:r>
            <a: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(6 ครั้ง) และจะ</a:t>
            </a:r>
            <a:r>
              <a:rPr lang="th-TH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ทำการสำรวจทุก 2 - 3 ปี ครอบคลุมกลุ่มตัวอย่างมากกว่า 55,000 ครั้งเรือน ทั้งในและนอกเขตเทศบาลทั่ว</a:t>
            </a:r>
            <a:r>
              <a:rPr lang="th-TH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ประเทศ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7" t="1" b="44640"/>
          <a:stretch/>
        </p:blipFill>
        <p:spPr>
          <a:xfrm>
            <a:off x="2411760" y="4005064"/>
            <a:ext cx="5988868" cy="230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284"/>
            <a:ext cx="3347025" cy="5592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9488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3686"/>
            <a:ext cx="7680145" cy="488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02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2" y="1919194"/>
            <a:ext cx="7623614" cy="429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283"/>
          <a:stretch/>
        </p:blipFill>
        <p:spPr>
          <a:xfrm>
            <a:off x="687140" y="1484784"/>
            <a:ext cx="7628984" cy="471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3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99164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18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6860"/>
            <a:ext cx="7536592" cy="4260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234"/>
          <a:stretch/>
        </p:blipFill>
        <p:spPr>
          <a:xfrm>
            <a:off x="829610" y="1503302"/>
            <a:ext cx="7534588" cy="48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สี่เหลี่ยมผืนผ้ามุมมน 4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89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2" y="1555060"/>
            <a:ext cx="7923897" cy="417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53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9" y="1511532"/>
            <a:ext cx="7774753" cy="465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10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32" y="1556792"/>
            <a:ext cx="7711192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2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2" y="2074956"/>
            <a:ext cx="8004550" cy="329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542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1" y="2238748"/>
            <a:ext cx="7991350" cy="371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8940"/>
          <a:stretch/>
        </p:blipFill>
        <p:spPr>
          <a:xfrm>
            <a:off x="539552" y="1710422"/>
            <a:ext cx="7992888" cy="528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8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45" b="30000"/>
          <a:stretch/>
        </p:blipFill>
        <p:spPr>
          <a:xfrm>
            <a:off x="3851920" y="1650076"/>
            <a:ext cx="4896544" cy="3638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 descr="ผลการค้นหารูปภาพสำหรับ พระฉายาลักษณ์ สมเด็จพระเทพ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9462"/>
            <a:ext cx="3178245" cy="4239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99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853384" cy="4568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4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สาเหตุที่คนไทยไม่อ่านหนังส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798"/>
            <a:ext cx="6912768" cy="46085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323530" y="161346"/>
            <a:ext cx="8424934" cy="107431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528" y="219789"/>
            <a:ext cx="8424935" cy="10158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395536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สถิติการ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อ่านของคน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ไทยใน</a:t>
            </a:r>
            <a:r>
              <a:rPr lang="th-TH" sz="48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ปี พ.ศ. </a:t>
            </a:r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2558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(ต่อ)</a:t>
            </a:r>
            <a:endParaRPr lang="th-TH" sz="44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2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23530" y="2708920"/>
            <a:ext cx="8424934" cy="12857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767364"/>
            <a:ext cx="8424935" cy="147186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278092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ปัจจัยกำหนดและกระบวนการ</a:t>
            </a:r>
          </a:p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สร้างวัฒนธรรมการอ่าน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54" y="2122422"/>
            <a:ext cx="2962762" cy="2962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8347" y="2714743"/>
            <a:ext cx="7681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1901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09771"/>
            <a:ext cx="8403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ปัจจัยกำหนดการสร้างวัฒนธรรมการอ่าน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9728" y="2329561"/>
            <a:ext cx="314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ปัจจัยภายในตัวบุคคล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9" y="3028279"/>
            <a:ext cx="561662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พฤติกรรมการอ่านของบุคคลที่สนับสนุนการอ่าน  คือ </a:t>
            </a:r>
          </a:p>
          <a:p>
            <a:pPr algn="thaiDist"/>
            <a:endParaRPr lang="th-TH" sz="500" spc="-100" dirty="0" smtClean="0">
              <a:ln>
                <a:solidFill>
                  <a:schemeClr val="tx1"/>
                </a:solidFill>
              </a:ln>
            </a:endParaRPr>
          </a:p>
          <a:p>
            <a:pPr algn="thaiDist"/>
            <a:r>
              <a:rPr lang="th-TH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</a:t>
            </a:r>
            <a:r>
              <a:rPr lang="th-TH" sz="2400" spc="-100" dirty="0" smtClean="0">
                <a:ln>
                  <a:solidFill>
                    <a:schemeClr val="tx1"/>
                  </a:solidFill>
                </a:ln>
                <a:sym typeface="Wingdings"/>
              </a:rPr>
              <a:t>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มีนิสัยรักการอ่านและเห็นคุณค่าของการอ่าน</a:t>
            </a:r>
          </a:p>
          <a:p>
            <a:pPr algn="thaiDist"/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th-TH" sz="2400" spc="-100" dirty="0" smtClean="0">
                <a:ln>
                  <a:solidFill>
                    <a:schemeClr val="tx1"/>
                  </a:solidFill>
                </a:ln>
                <a:sym typeface="Wingdings"/>
              </a:rPr>
              <a:t>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มีความผูกพันกับหนังสือ ชอบหนังสือโดยสมัครใจ</a:t>
            </a:r>
          </a:p>
          <a:p>
            <a:pPr algn="thaiDist"/>
            <a:r>
              <a:rPr lang="th-TH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   </a:t>
            </a:r>
            <a:r>
              <a:rPr lang="th-TH" spc="-150" dirty="0" smtClean="0">
                <a:ln>
                  <a:solidFill>
                    <a:schemeClr val="tx1"/>
                  </a:solidFill>
                </a:ln>
              </a:rPr>
              <a:t>อ่านได้ทุกสถานที่ทุกโอกาส โดยแสดงให้เห็นพฤติกรรม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เช่น</a:t>
            </a:r>
            <a:endParaRPr lang="th-TH" spc="-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27308" y="227687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3026" y="1672344"/>
            <a:ext cx="4543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โดยจำแนกออกเป็น 2 ปัจจัย คือ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59" r="12005" b="15002"/>
          <a:stretch/>
        </p:blipFill>
        <p:spPr>
          <a:xfrm>
            <a:off x="5868144" y="2380229"/>
            <a:ext cx="3233238" cy="251761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สี่เหลี่ยมผืนผ้า 4"/>
          <p:cNvSpPr/>
          <p:nvPr/>
        </p:nvSpPr>
        <p:spPr>
          <a:xfrm>
            <a:off x="3563876" y="5013176"/>
            <a:ext cx="194424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การใช้เวลา</a:t>
            </a:r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ว่าง</a:t>
            </a:r>
          </a:p>
          <a:p>
            <a:pPr algn="ctr"/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ในการอ่าน</a:t>
            </a:r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หนังสือ</a:t>
            </a:r>
            <a:endParaRPr lang="th-TH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139602" y="5013176"/>
            <a:ext cx="163792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การให้</a:t>
            </a:r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หนังสือ</a:t>
            </a:r>
          </a:p>
          <a:p>
            <a:pPr algn="ctr"/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เป็น</a:t>
            </a:r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ของขวัญ 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299820" y="5013176"/>
            <a:ext cx="180057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การ</a:t>
            </a:r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สนทนา</a:t>
            </a:r>
          </a:p>
          <a:p>
            <a:pPr algn="ctr"/>
            <a:r>
              <a:rPr lang="th-TH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เรื่อง</a:t>
            </a:r>
            <a:r>
              <a:rPr lang="th-TH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หนังสือ </a:t>
            </a:r>
            <a:endParaRPr lang="th-TH" dirty="0"/>
          </a:p>
        </p:txBody>
      </p:sp>
      <p:pic>
        <p:nvPicPr>
          <p:cNvPr id="2050" name="Picture 2" descr="ผลการค้นหารูปภาพสำหรับ ให้หนังสือเป็นของขวัญ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127" y="5723101"/>
            <a:ext cx="1354553" cy="109027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ผลการค้นหารูปภาพสำหรับ ใช้เวลาล่างอ่านหนังสื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05264"/>
            <a:ext cx="1290896" cy="1039039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ผลการค้นหารูปภาพสำหรับ มหกรรมหนังสื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71" y="5785579"/>
            <a:ext cx="1371530" cy="1027797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11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96933" y="2152609"/>
            <a:ext cx="3036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ปัจจัยภายนอกตัวบุคคล</a:t>
            </a:r>
            <a:endParaRPr lang="th-TH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682" y="2780928"/>
            <a:ext cx="84317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600" b="1" dirty="0" smtClean="0">
                <a:ln>
                  <a:solidFill>
                    <a:schemeClr val="tx1"/>
                  </a:solidFill>
                </a:ln>
              </a:rPr>
              <a:t>    </a:t>
            </a:r>
            <a:r>
              <a:rPr lang="th-TH" sz="2600" b="1" u="sng" dirty="0" smtClean="0">
                <a:ln>
                  <a:solidFill>
                    <a:schemeClr val="tx1"/>
                  </a:solidFill>
                </a:ln>
              </a:rPr>
              <a:t>สภาพแวดล้อมทางกายภาพ</a:t>
            </a:r>
            <a:r>
              <a:rPr lang="th-TH" sz="2600" b="1" dirty="0" smtClean="0">
                <a:ln>
                  <a:solidFill>
                    <a:schemeClr val="tx1"/>
                  </a:solidFill>
                </a:ln>
              </a:rPr>
              <a:t>  เช่น     </a:t>
            </a:r>
          </a:p>
          <a:p>
            <a:pPr algn="thaiDist"/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         การจัดการแหล่งเรียนรู้</a:t>
            </a:r>
          </a:p>
          <a:p>
            <a:pPr algn="thaiDist"/>
            <a:r>
              <a:rPr lang="th-TH" sz="2600" b="1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        การจัดการองค์ความรู้ผ่านสื่อต่าง ๆ ได้แก่ สิ่งพิมพ์ </a:t>
            </a:r>
          </a:p>
          <a:p>
            <a:pPr algn="thaiDist"/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         สื่อออนไลน์ และสื่อในรูปแบบอื่น ๆ  </a:t>
            </a:r>
          </a:p>
          <a:p>
            <a:pPr algn="thaiDist"/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        	การง่ายต่อการเข้าถึงแหล่งเรียนรู้ </a:t>
            </a:r>
          </a:p>
          <a:p>
            <a:pPr algn="thaiDist"/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         การเป็นสภาพแวดล้อมเชิงคุณค่า ได้แก่  การที่สังคม </a:t>
            </a:r>
            <a:r>
              <a:rPr lang="th-TH" sz="2600" b="1" spc="-130" dirty="0" smtClean="0">
                <a:ln>
                  <a:solidFill>
                    <a:schemeClr val="tx1"/>
                  </a:solidFill>
                </a:ln>
              </a:rPr>
              <a:t>ชุมชน และบุคคล</a:t>
            </a:r>
          </a:p>
          <a:p>
            <a:pPr algn="thaiDist"/>
            <a:r>
              <a:rPr lang="th-TH" sz="2600" b="1" spc="-130" dirty="0" smtClean="0">
                <a:ln>
                  <a:solidFill>
                    <a:schemeClr val="tx1"/>
                  </a:solidFill>
                </a:ln>
              </a:rPr>
              <a:t>                 ให้คุณค่า</a:t>
            </a:r>
            <a:r>
              <a:rPr lang="th-TH" sz="2600" b="1" dirty="0" smtClean="0">
                <a:ln>
                  <a:solidFill>
                    <a:schemeClr val="tx1"/>
                  </a:solidFill>
                </a:ln>
              </a:rPr>
              <a:t>กับการอ่าน / การสร้างแรงจูงใจและบรรยากาศที่เอื้อต่อการอ่าน </a:t>
            </a:r>
          </a:p>
          <a:p>
            <a:pPr algn="thaiDist">
              <a:spcBef>
                <a:spcPts val="1200"/>
              </a:spcBef>
            </a:pPr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  </a:t>
            </a:r>
            <a:r>
              <a:rPr lang="th-TH" sz="2600" b="1" u="sng" spc="-100" dirty="0" smtClean="0">
                <a:ln>
                  <a:solidFill>
                    <a:schemeClr val="tx1"/>
                  </a:solidFill>
                </a:ln>
              </a:rPr>
              <a:t>สภาพแวดล้อมเชิงนโยบาย</a:t>
            </a:r>
            <a:r>
              <a:rPr lang="th-TH" sz="2600" b="1" spc="-100" dirty="0" smtClean="0">
                <a:ln>
                  <a:solidFill>
                    <a:schemeClr val="tx1"/>
                  </a:solidFill>
                </a:ln>
              </a:rPr>
              <a:t>   ได้แก่   การมีนโยบายและการดำเนินงานสนับสนุน</a:t>
            </a:r>
            <a:endParaRPr lang="th-TH" sz="2600" b="1" spc="-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4459" y="2051323"/>
            <a:ext cx="548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1872" y="1556792"/>
            <a:ext cx="4065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โดยจำแนกออกเป็น 2 ปัจจัย คือ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509771"/>
            <a:ext cx="8403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 ปัจจัยกำหนดการสร้างวัฒนธรรมการอ่าน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42335" y="110670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1043608" y="338556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/>
          <p:cNvSpPr/>
          <p:nvPr/>
        </p:nvSpPr>
        <p:spPr>
          <a:xfrm>
            <a:off x="1043608" y="3817615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1043608" y="4609703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/>
        </p:nvSpPr>
        <p:spPr>
          <a:xfrm>
            <a:off x="1043608" y="4994126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227">
            <a:off x="6720268" y="2233811"/>
            <a:ext cx="1840309" cy="122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ผลการค้นหารูปภาพสำหรับ ห้องสมุด มหาวิทยาลัยนเรศวร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120">
            <a:off x="6785479" y="3605187"/>
            <a:ext cx="1762234" cy="1174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86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มุมมน 17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พับมุม 15"/>
          <p:cNvSpPr/>
          <p:nvPr/>
        </p:nvSpPr>
        <p:spPr>
          <a:xfrm>
            <a:off x="5641234" y="2996952"/>
            <a:ext cx="1296144" cy="115212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พับมุม 16"/>
          <p:cNvSpPr/>
          <p:nvPr/>
        </p:nvSpPr>
        <p:spPr>
          <a:xfrm>
            <a:off x="7369426" y="2996952"/>
            <a:ext cx="1296144" cy="115212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4" name="พับมุม 13"/>
          <p:cNvSpPr/>
          <p:nvPr/>
        </p:nvSpPr>
        <p:spPr>
          <a:xfrm>
            <a:off x="2202428" y="2996952"/>
            <a:ext cx="1296144" cy="115212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พับมุม 14"/>
          <p:cNvSpPr/>
          <p:nvPr/>
        </p:nvSpPr>
        <p:spPr>
          <a:xfrm>
            <a:off x="3913042" y="2996952"/>
            <a:ext cx="1296144" cy="115212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พับมุม 12"/>
          <p:cNvSpPr/>
          <p:nvPr/>
        </p:nvSpPr>
        <p:spPr>
          <a:xfrm>
            <a:off x="467544" y="2996952"/>
            <a:ext cx="1296144" cy="1152128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726" y="164370"/>
            <a:ext cx="77267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 พฤติกรรมการอ่านของบุคคล</a:t>
            </a:r>
          </a:p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ที่มีนิสัยรักการอ่านและเห็นคุณค่าของการอ่าน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77281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	</a:t>
            </a:r>
            <a:r>
              <a:rPr lang="th-TH" spc="-50" dirty="0" smtClean="0">
                <a:ln>
                  <a:solidFill>
                    <a:schemeClr val="tx1"/>
                  </a:solidFill>
                </a:ln>
              </a:rPr>
              <a:t>การสร้างเสริมนิสัยรักการอ่านขึ้นอยู่กับประสบการณ์ที่ผู้อ่านได้รับจากกิจกรรมการอ่านในชีวิตประจำวันและจากสภาพแวดล้อม โดยมีองค์ประกอบ อาทิ</a:t>
            </a:r>
            <a:endParaRPr lang="th-TH" spc="-5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217" y="3068960"/>
            <a:ext cx="12218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ระดับ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สติปัญญา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5577" y="3068960"/>
            <a:ext cx="14221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วุฒิภาวะ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ความพร้อม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913" y="3265820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แรงจูงใจ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7617" y="3068960"/>
            <a:ext cx="9973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สภาพ</a:t>
            </a:r>
            <a:b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ร่างกาย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0233" y="3068960"/>
            <a:ext cx="9781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สภาพ</a:t>
            </a:r>
            <a:b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อารมณ์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4293096"/>
            <a:ext cx="75608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	</a:t>
            </a:r>
            <a:r>
              <a:rPr lang="th-TH" spc="-50" dirty="0" smtClean="0">
                <a:ln>
                  <a:solidFill>
                    <a:schemeClr val="tx1"/>
                  </a:solidFill>
                </a:ln>
              </a:rPr>
              <a:t>กิจกรรมส่งเสริมการอ่านสามารถทำได้ด้วยการ </a:t>
            </a:r>
            <a:r>
              <a:rPr lang="th-TH" sz="3200" b="1" u="sng" spc="-5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สร้างแรงจูงใจและตระหนักถึงความสำคัญของการอ่าน การสร้างโอกาสและ</a:t>
            </a:r>
            <a:br>
              <a:rPr lang="th-TH" sz="3200" b="1" u="sng" spc="-5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3200" b="1" u="sng" spc="-5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หาเวลาอ่าน</a:t>
            </a:r>
            <a:r>
              <a:rPr lang="th-TH" sz="4000" b="1" spc="-50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pc="-50" dirty="0" smtClean="0">
                <a:ln>
                  <a:solidFill>
                    <a:schemeClr val="tx1"/>
                  </a:solidFill>
                </a:ln>
              </a:rPr>
              <a:t>เริ่มต้นอ่านจากสิ่งที่ตนเองชอบหรือสนใจ และเข้าร่วมกลุ่ม/ชมรม/สมาคมนักอ่าน หรือผู้ที่ชอบอ่านหนังสือ</a:t>
            </a:r>
            <a:endParaRPr lang="th-TH" spc="-5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7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23528" y="219788"/>
            <a:ext cx="8424935" cy="14237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1979712" y="2060848"/>
            <a:ext cx="6472584" cy="1703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273230"/>
            <a:ext cx="7912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โครงสร้างพื้นฐานสนับสนุน และสภาพแวดล้อม</a:t>
            </a:r>
          </a:p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ที่เอื้อต่อการอ่านที่มีคุณภาพ</a:t>
            </a:r>
          </a:p>
        </p:txBody>
      </p:sp>
      <p:sp>
        <p:nvSpPr>
          <p:cNvPr id="19" name="เครื่องหมายบั้ง 18"/>
          <p:cNvSpPr/>
          <p:nvPr/>
        </p:nvSpPr>
        <p:spPr>
          <a:xfrm rot="5400000">
            <a:off x="251520" y="2276876"/>
            <a:ext cx="2232247" cy="1656183"/>
          </a:xfrm>
          <a:prstGeom prst="chevron">
            <a:avLst>
              <a:gd name="adj" fmla="val 2147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4593" y="2516703"/>
            <a:ext cx="1063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แหล่ง</a:t>
            </a:r>
          </a:p>
          <a:p>
            <a:pPr algn="ctr"/>
            <a:r>
              <a:rPr lang="th-TH" sz="3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เรียนรู้</a:t>
            </a:r>
            <a:endParaRPr lang="th-TH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5736" y="2132856"/>
            <a:ext cx="6256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   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ปัจจุบันมีการพัฒนาแหล่งเรียนรู้จำนวนมากและมีรูปแบบการบริการที่หลากหลาย เช่น ห้องสมุด ศูนย์เรียนรู้ มุมหนังสือในสถานที่ต่าง ๆ เพื่อดึงดูดให้ผู้ใช้บริการสนใจในสื่อต่าง ๆ ที่มีคุณภาพ ต้องมีเนื้อหาและรูปแบบที่สามารถเข้าถึงได้ง่ายและมีราคาถูก</a:t>
            </a:r>
            <a:endParaRPr lang="th-TH" sz="24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4098" name="Picture 2" descr="รูปภาพที่เกี่ยวข้อ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43" y="4972237"/>
            <a:ext cx="2359255" cy="161830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98" y="4335603"/>
            <a:ext cx="1691932" cy="225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11" y="4961352"/>
            <a:ext cx="2181333" cy="163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52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23528" y="219788"/>
            <a:ext cx="8424935" cy="14237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1835696" y="2276873"/>
            <a:ext cx="6912768" cy="25922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54258"/>
            <a:ext cx="7912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โครงสร้างพื้นฐานสนับสนุน และสภาพแวดล้อม</a:t>
            </a:r>
          </a:p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ที่เอื้อต่อการอ่านที่มีคุณภาพ 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</a:p>
        </p:txBody>
      </p:sp>
      <p:sp>
        <p:nvSpPr>
          <p:cNvPr id="20" name="เครื่องหมายบั้ง 19"/>
          <p:cNvSpPr/>
          <p:nvPr/>
        </p:nvSpPr>
        <p:spPr>
          <a:xfrm rot="5400000">
            <a:off x="-414414" y="2942805"/>
            <a:ext cx="3312370" cy="1692471"/>
          </a:xfrm>
          <a:prstGeom prst="chevron">
            <a:avLst>
              <a:gd name="adj" fmla="val 2147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1085" y="3011468"/>
            <a:ext cx="174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การง่าย</a:t>
            </a:r>
          </a:p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ต่อการเข้าถึง</a:t>
            </a:r>
          </a:p>
          <a:p>
            <a:pPr algn="ctr"/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แหล่งเรียนรู้</a:t>
            </a:r>
            <a:endParaRPr lang="th-TH" sz="32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1721" y="2348880"/>
            <a:ext cx="64005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spc="-100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 ด้วยเทคโนโลยีการสื่อสารและนวัตกรรมการอ่านที่ทันสมัย ทำให้มีช่องทางการเข้าถึงแหล่งเรียนรู้ที่หลากหลาย ในรูปแบบสื่ออิเล็กทรอนิกส์ และสื่อสังคมออนไลน์ (</a:t>
            </a:r>
            <a:r>
              <a:rPr lang="en-US" sz="2400" b="1" spc="-100" dirty="0" smtClean="0">
                <a:ln>
                  <a:solidFill>
                    <a:schemeClr val="tx1"/>
                  </a:solidFill>
                </a:ln>
              </a:rPr>
              <a:t>Social Media</a:t>
            </a: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)ผ่านอุปกรณ์</a:t>
            </a:r>
          </a:p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สื่อสารอัจฉริยะ (</a:t>
            </a:r>
            <a:r>
              <a:rPr lang="en-US" sz="2400" b="1" spc="-100" dirty="0" smtClean="0">
                <a:ln>
                  <a:solidFill>
                    <a:schemeClr val="tx1"/>
                  </a:solidFill>
                </a:ln>
              </a:rPr>
              <a:t>Smart Device</a:t>
            </a: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) ส่งผลให้ต้นทุนการ</a:t>
            </a:r>
          </a:p>
          <a:p>
            <a:pPr algn="thaiDist"/>
            <a:r>
              <a:rPr lang="th-TH" sz="2400" b="1" spc="-120" dirty="0" smtClean="0">
                <a:ln>
                  <a:solidFill>
                    <a:schemeClr val="tx1"/>
                  </a:solidFill>
                </a:ln>
              </a:rPr>
              <a:t>เข้าถึงการอ่านถูกลง ซึ่งผู้อ่านสามารถอ่านหรือเรียนรู้</a:t>
            </a:r>
          </a:p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ได้ทุกที่ทุกเวลา</a:t>
            </a:r>
            <a:endParaRPr lang="th-TH" sz="2400" b="1" spc="-1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427" r="12604"/>
          <a:stretch/>
        </p:blipFill>
        <p:spPr>
          <a:xfrm>
            <a:off x="6186197" y="3047256"/>
            <a:ext cx="2957803" cy="38163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สี่เหลี่ยมผืนผ้ามุมมน 5"/>
          <p:cNvSpPr/>
          <p:nvPr/>
        </p:nvSpPr>
        <p:spPr>
          <a:xfrm>
            <a:off x="9756576" y="2132856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337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23528" y="219788"/>
            <a:ext cx="8424935" cy="14237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1835696" y="2348880"/>
            <a:ext cx="6912768" cy="19442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54258"/>
            <a:ext cx="7912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โครงสร้างพื้นฐานสนับสนุน และสภาพแวดล้อม</a:t>
            </a:r>
          </a:p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ที่เอื้อต่อการอ่านที่มีคุณภาพ 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</a:p>
        </p:txBody>
      </p:sp>
      <p:sp>
        <p:nvSpPr>
          <p:cNvPr id="20" name="เครื่องหมายบั้ง 19"/>
          <p:cNvSpPr/>
          <p:nvPr/>
        </p:nvSpPr>
        <p:spPr>
          <a:xfrm rot="5400000">
            <a:off x="-54373" y="2654772"/>
            <a:ext cx="2592288" cy="1692471"/>
          </a:xfrm>
          <a:prstGeom prst="chevron">
            <a:avLst>
              <a:gd name="adj" fmla="val 2147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5551" y="2591033"/>
            <a:ext cx="168026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แรงจูงใจและ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บรรยากาศ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ที่เอื้อต่อ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การอ่าน</a:t>
            </a:r>
            <a:endParaRPr lang="th-TH" sz="3200" b="1" spc="-1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1721" y="2348880"/>
            <a:ext cx="6624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ในการส่งเสริมการอ่านจำเป็นต้องอาศัยการบ่มเพาะและเสริมสร้างนิสัยรักการอ่านที่เหมาะสมกับช่วงวัย จากบุคคลที่อยู่รอบข้างที่มีอิทธิพลเพื่อสร้างแรงจูงใจในการอ่าน เช่น พ่อแม่ ครูอาจารย์ เพื่อนฝูง ผู้บังคับบัญชาและเพื่อนร่วมงาน ตลอดจนการสร้างบรรยากาศที่เอื้อและกระตุ้นให้เกิดความสนใจและดึงดูดให้อ่านมากยิ่งขึ้น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56992"/>
            <a:ext cx="4060178" cy="347023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611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มุมมน 10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23528" y="219788"/>
            <a:ext cx="8424935" cy="14810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1835696" y="1916832"/>
            <a:ext cx="6912768" cy="19442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254258"/>
            <a:ext cx="7912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4.3 โครงสร้างพื้นฐานสนับสนุน และสภาพแวดล้อม</a:t>
            </a:r>
          </a:p>
          <a:p>
            <a:pPr algn="ctr"/>
            <a:r>
              <a:rPr lang="th-TH" sz="44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ที่เอื้อต่อการอ่านที่มีคุณภาพ </a:t>
            </a:r>
            <a:r>
              <a:rPr lang="th-TH" sz="2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</a:p>
        </p:txBody>
      </p:sp>
      <p:sp>
        <p:nvSpPr>
          <p:cNvPr id="20" name="เครื่องหมายบั้ง 19"/>
          <p:cNvSpPr/>
          <p:nvPr/>
        </p:nvSpPr>
        <p:spPr>
          <a:xfrm rot="5400000">
            <a:off x="-54373" y="2222724"/>
            <a:ext cx="2592288" cy="1692471"/>
          </a:xfrm>
          <a:prstGeom prst="chevron">
            <a:avLst>
              <a:gd name="adj" fmla="val 2147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413" y="2086977"/>
            <a:ext cx="14045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นโยบาย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และการ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ดำเนินงาน</a:t>
            </a:r>
          </a:p>
          <a:p>
            <a:pPr algn="ctr"/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สนับสนุน</a:t>
            </a:r>
            <a:endParaRPr lang="th-TH" sz="3200" b="1" spc="-10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1721" y="2132856"/>
            <a:ext cx="66247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     เพื่อสร้างวัฒนธรรมการอ่านให้เกิดขึ้น รัฐบาลและหน่วยงานที่เกี่ยวข้องจำเป็นต้องให้ความสำคัญและกำหนดเป็นนโยบายในการพัฒนาประเทศ </a:t>
            </a:r>
            <a:b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มียุทธศาสตร์ และแผนการดำเนินงานที่ชัดเจน รวมทั้งมีการดำเนินการอย่างต่อเนื่องและจริงจัง</a:t>
            </a:r>
          </a:p>
        </p:txBody>
      </p:sp>
      <p:pic>
        <p:nvPicPr>
          <p:cNvPr id="6150" name="Picture 6" descr="https://www.matichon.co.th/wp-content/uploads/2016/03/55-9-728x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744416" cy="22535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ผลการค้นหารูปภาพสำหรับ การอ่านหนังสือของคนไทย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4" r="8122"/>
          <a:stretch/>
        </p:blipFill>
        <p:spPr bwMode="auto">
          <a:xfrm rot="21089450">
            <a:off x="386794" y="4585538"/>
            <a:ext cx="2481471" cy="18921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34" r="4596"/>
          <a:stretch/>
        </p:blipFill>
        <p:spPr bwMode="auto">
          <a:xfrm rot="464561">
            <a:off x="6203736" y="4565918"/>
            <a:ext cx="2770719" cy="18565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178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323530" y="2708920"/>
            <a:ext cx="8424934" cy="128577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28" y="2767364"/>
            <a:ext cx="8424935" cy="15257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2996952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สังคมแห่งการเรียนรู้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54" y="2122422"/>
            <a:ext cx="2962762" cy="2962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4022" y="2714743"/>
            <a:ext cx="7681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1</a:t>
            </a:r>
          </a:p>
        </p:txBody>
      </p:sp>
    </p:spTree>
    <p:extLst>
      <p:ext uri="{BB962C8B-B14F-4D97-AF65-F5344CB8AC3E}">
        <p14:creationId xmlns="" xmlns:p14="http://schemas.microsoft.com/office/powerpoint/2010/main" val="29461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2660441" y="2348880"/>
            <a:ext cx="2487623" cy="2232248"/>
          </a:xfrm>
          <a:prstGeom prst="roundRect">
            <a:avLst>
              <a:gd name="adj" fmla="val 7945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8" name="TextBox 17"/>
          <p:cNvSpPr txBox="1"/>
          <p:nvPr/>
        </p:nvSpPr>
        <p:spPr>
          <a:xfrm>
            <a:off x="2627784" y="2585898"/>
            <a:ext cx="2664296" cy="19389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1. มีแหล่งหนังสือที่น่าสนใจ</a:t>
            </a:r>
          </a:p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    และจูงใจ (ระดับชุมชน)</a:t>
            </a:r>
          </a:p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2. ความง่ายแก่การเข้าถึง</a:t>
            </a:r>
          </a:p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    (ระดับชุมชน)</a:t>
            </a:r>
          </a:p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3. อิทธิพลจูงใจจากสภาพแวดล้อม</a:t>
            </a:r>
          </a:p>
          <a:p>
            <a:r>
              <a:rPr lang="th-TH" sz="2000" b="1" spc="-100" dirty="0" smtClean="0">
                <a:ln>
                  <a:solidFill>
                    <a:schemeClr val="tx1"/>
                  </a:solidFill>
                </a:ln>
              </a:rPr>
              <a:t>    (ระดับครอบครัว-ชุมชน-สังคม)</a:t>
            </a:r>
            <a:endParaRPr lang="th-TH" sz="2000" b="1" spc="-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สี่เหลี่ยมผืนผ้ามุมมน 35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9" name="สี่เหลี่ยมผืนผ้ามุมมน 38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316" y="197028"/>
            <a:ext cx="77492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 กรอบแนวคิดการสร้างวัฒนธรรมการอ่าน</a:t>
            </a:r>
          </a:p>
          <a:p>
            <a:pPr algn="ctr"/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</a:t>
            </a:r>
            <a:endParaRPr lang="th-TH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187286"/>
            <a:ext cx="3600400" cy="36899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3855" y="3126447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แผนแม่บทส่งเสริม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วัฒนธรรมการอ่าน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ของไทย 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พ.ศ.2560-2564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ลูกศรขวา 7"/>
          <p:cNvSpPr/>
          <p:nvPr/>
        </p:nvSpPr>
        <p:spPr>
          <a:xfrm>
            <a:off x="2267744" y="1988840"/>
            <a:ext cx="2880320" cy="72008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TextBox 8"/>
          <p:cNvSpPr txBox="1"/>
          <p:nvPr/>
        </p:nvSpPr>
        <p:spPr>
          <a:xfrm>
            <a:off x="2411760" y="211527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ปัจจัยภายนอกตัวบุคคล</a:t>
            </a:r>
            <a:endParaRPr lang="th-TH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2660442" y="4725144"/>
            <a:ext cx="2487624" cy="936104"/>
          </a:xfrm>
          <a:prstGeom prst="roundRect">
            <a:avLst>
              <a:gd name="adj" fmla="val 794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664296" y="4737338"/>
            <a:ext cx="2627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1. 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มีนิสัยรักการเรียนรู้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  <a:p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2. 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มีแรงจูงใจจากภายในตนเอง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มนมุมสี่เหลี่ยมผืนผ้าด้านทแยงมุม 12"/>
          <p:cNvSpPr/>
          <p:nvPr/>
        </p:nvSpPr>
        <p:spPr>
          <a:xfrm>
            <a:off x="5580112" y="2348880"/>
            <a:ext cx="1008112" cy="792088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TextBox 15"/>
          <p:cNvSpPr txBox="1"/>
          <p:nvPr/>
        </p:nvSpPr>
        <p:spPr>
          <a:xfrm>
            <a:off x="5581218" y="2390981"/>
            <a:ext cx="1034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ผู้สูงอายุ</a:t>
            </a:r>
          </a:p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60 ปีขึ้นไป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ลูกศรขวา 13"/>
          <p:cNvSpPr/>
          <p:nvPr/>
        </p:nvSpPr>
        <p:spPr>
          <a:xfrm>
            <a:off x="2267744" y="5373216"/>
            <a:ext cx="2880320" cy="7200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5580112" y="3212976"/>
            <a:ext cx="1008112" cy="792088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TextBox 24"/>
          <p:cNvSpPr txBox="1"/>
          <p:nvPr/>
        </p:nvSpPr>
        <p:spPr>
          <a:xfrm>
            <a:off x="5628506" y="3255077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ประชาชน</a:t>
            </a:r>
          </a:p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วันทำงาน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7" name="มนมุมสี่เหลี่ยมผืนผ้าด้านทแยงมุม 26"/>
          <p:cNvSpPr/>
          <p:nvPr/>
        </p:nvSpPr>
        <p:spPr>
          <a:xfrm>
            <a:off x="5580112" y="4077072"/>
            <a:ext cx="1008112" cy="792088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8" name="TextBox 27"/>
          <p:cNvSpPr txBox="1"/>
          <p:nvPr/>
        </p:nvSpPr>
        <p:spPr>
          <a:xfrm>
            <a:off x="5706253" y="4119173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เยาวชน</a:t>
            </a:r>
          </a:p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วัยเรียน</a:t>
            </a:r>
          </a:p>
        </p:txBody>
      </p:sp>
      <p:sp>
        <p:nvSpPr>
          <p:cNvPr id="29" name="มนมุมสี่เหลี่ยมผืนผ้าด้านทแยงมุม 28"/>
          <p:cNvSpPr/>
          <p:nvPr/>
        </p:nvSpPr>
        <p:spPr>
          <a:xfrm>
            <a:off x="5580112" y="4941168"/>
            <a:ext cx="1008112" cy="792088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" name="TextBox 29"/>
          <p:cNvSpPr txBox="1"/>
          <p:nvPr/>
        </p:nvSpPr>
        <p:spPr>
          <a:xfrm>
            <a:off x="5690222" y="4983269"/>
            <a:ext cx="816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เด็กก่อน</a:t>
            </a:r>
          </a:p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วัยเรียน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5292080" y="2132856"/>
            <a:ext cx="1368152" cy="3816424"/>
          </a:xfrm>
          <a:prstGeom prst="roundRect">
            <a:avLst>
              <a:gd name="adj" fmla="val 8313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4863165" y="3849677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กลุ่มเป้าหมาย</a:t>
            </a:r>
            <a:endParaRPr lang="th-T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6948264" y="2204864"/>
            <a:ext cx="2016224" cy="36548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2" name="TextBox 31"/>
          <p:cNvSpPr txBox="1"/>
          <p:nvPr/>
        </p:nvSpPr>
        <p:spPr>
          <a:xfrm>
            <a:off x="6876256" y="2276872"/>
            <a:ext cx="2195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สังคมไทย</a:t>
            </a:r>
          </a:p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มีสภาพแวดล้อมของชุมชน/สังคมที่เอื้อต่อการอ่าน เป็นสังคมแห่งการเรียนรู้           </a:t>
            </a:r>
            <a:endParaRPr lang="th-TH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48736" y="4133398"/>
            <a:ext cx="1817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บุคคลมี  </a:t>
            </a:r>
            <a:b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พฤติกรรม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รัก</a:t>
            </a:r>
            <a:r>
              <a:rPr lang="th-TH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</a:t>
            </a:r>
            <a:b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ที่เข้มแข็ง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th-TH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ลูกศรขวา 34"/>
          <p:cNvSpPr/>
          <p:nvPr/>
        </p:nvSpPr>
        <p:spPr>
          <a:xfrm>
            <a:off x="6732240" y="3645025"/>
            <a:ext cx="216024" cy="4320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cxnSp>
        <p:nvCxnSpPr>
          <p:cNvPr id="37" name="ลูกศรเชื่อมต่อแบบตรง 36"/>
          <p:cNvCxnSpPr/>
          <p:nvPr/>
        </p:nvCxnSpPr>
        <p:spPr>
          <a:xfrm>
            <a:off x="1335223" y="2320934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ลูกศรเชื่อมต่อแบบตรง 37"/>
          <p:cNvCxnSpPr/>
          <p:nvPr/>
        </p:nvCxnSpPr>
        <p:spPr>
          <a:xfrm>
            <a:off x="1328293" y="5748064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ตัวเชื่อมต่อตรง 39"/>
          <p:cNvCxnSpPr/>
          <p:nvPr/>
        </p:nvCxnSpPr>
        <p:spPr>
          <a:xfrm>
            <a:off x="1331640" y="2320934"/>
            <a:ext cx="0" cy="4599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1335223" y="5354253"/>
            <a:ext cx="0" cy="39381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83768" y="551723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ปัจจัยภายในตัวบุคคล</a:t>
            </a:r>
            <a:endParaRPr lang="th-TH" sz="2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78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23530" y="2708920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767364"/>
            <a:ext cx="8424935" cy="15257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292494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ห้องสมุด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54" y="2122422"/>
            <a:ext cx="2962762" cy="2962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4022" y="2714743"/>
            <a:ext cx="7681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5</a:t>
            </a:r>
          </a:p>
        </p:txBody>
      </p:sp>
    </p:spTree>
    <p:extLst>
      <p:ext uri="{BB962C8B-B14F-4D97-AF65-F5344CB8AC3E}">
        <p14:creationId xmlns="" xmlns:p14="http://schemas.microsoft.com/office/powerpoint/2010/main" val="12877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มุมมน 8"/>
          <p:cNvSpPr/>
          <p:nvPr/>
        </p:nvSpPr>
        <p:spPr>
          <a:xfrm>
            <a:off x="395536" y="1628800"/>
            <a:ext cx="8208911" cy="3096344"/>
          </a:xfrm>
          <a:prstGeom prst="roundRect">
            <a:avLst>
              <a:gd name="adj" fmla="val 3014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 ความหมาย</a:t>
            </a: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ของห้องสมุด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5111155"/>
              </p:ext>
            </p:extLst>
          </p:nvPr>
        </p:nvGraphicFramePr>
        <p:xfrm>
          <a:off x="467544" y="1619240"/>
          <a:ext cx="8136904" cy="2103120"/>
        </p:xfrm>
        <a:graphic>
          <a:graphicData uri="http://schemas.openxmlformats.org/drawingml/2006/table">
            <a:tbl>
              <a:tblPr/>
              <a:tblGrid>
                <a:gridCol w="8136904"/>
              </a:tblGrid>
              <a:tr h="0">
                <a:tc>
                  <a:txBody>
                    <a:bodyPr/>
                    <a:lstStyle/>
                    <a:p>
                      <a:pPr algn="thaiDist"/>
                      <a:r>
                        <a:rPr lang="th-TH" sz="3600" b="0" baseline="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th-TH" sz="3600" b="0" baseline="0" dirty="0" smtClean="0">
                          <a:solidFill>
                            <a:srgbClr val="000000"/>
                          </a:solidFill>
                          <a:effectLst/>
                        </a:rPr>
                        <a:t>    </a:t>
                      </a:r>
                      <a:r>
                        <a:rPr lang="th-TH" sz="4800" b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ห้องสมุด </a:t>
                      </a:r>
                      <a:r>
                        <a:rPr lang="th-TH" sz="32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คือ 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แหล่ง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รวบรวมทรัพยากร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สารสนเทศทุก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ประเภท 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ทั้ง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ที่เป็นวัสดุตีพิมพ์ วัสดุไม่ตีพิมพ์ 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และสื่อ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อิเล็กทรอนิกส์ มีการคัดเลือกและจัดหาเข้ามาอย่างทันสมัย สอดคล้องกับความต้องการและความสนใจของ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ผู้ใช้ มี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บรรณารักษ์เป็นผู้ดำเนินงานและจัดบริการ</a:t>
                      </a:r>
                      <a:r>
                        <a:rPr lang="th-TH" sz="2800" b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ต่างๆ อย่าง</a:t>
                      </a:r>
                      <a:r>
                        <a:rPr lang="th-TH" sz="28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เป็นระบบ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3528924"/>
            <a:ext cx="7308304" cy="334963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88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สี่เหลี่ยมผืนผ้ามุมมน 63"/>
          <p:cNvSpPr/>
          <p:nvPr/>
        </p:nvSpPr>
        <p:spPr>
          <a:xfrm>
            <a:off x="323530" y="5085184"/>
            <a:ext cx="8568949" cy="1584176"/>
          </a:xfrm>
          <a:prstGeom prst="roundRect">
            <a:avLst>
              <a:gd name="adj" fmla="val 18636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23531" y="1772816"/>
            <a:ext cx="8424932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/>
              <a:t> </a:t>
            </a:r>
            <a:r>
              <a:rPr lang="th-TH" dirty="0" smtClean="0"/>
              <a:t>   </a:t>
            </a:r>
            <a:r>
              <a:rPr lang="th-TH" b="1" spc="-100" dirty="0" smtClean="0">
                <a:ln>
                  <a:solidFill>
                    <a:schemeClr val="tx1"/>
                  </a:solidFill>
                </a:ln>
              </a:rPr>
              <a:t>การศึกษาไทยตามแนวทางการปฏิรูปการศึกษา 4.0 มุ่งพัฒนาให้เยาวชนไทยให้เก่ง ดี มีความสุขจากสังคมแห่งการเรียนรู้ </a:t>
            </a:r>
            <a:r>
              <a:rPr lang="th-TH" sz="3000" spc="-50" dirty="0" smtClean="0">
                <a:ln>
                  <a:solidFill>
                    <a:schemeClr val="tx1"/>
                  </a:solidFill>
                </a:ln>
              </a:rPr>
              <a:t>ที่สร้างคนให้ตระหนักถึง</a:t>
            </a:r>
          </a:p>
          <a:p>
            <a:pPr algn="thaiDist"/>
            <a:endParaRPr lang="th-TH" spc="-50" dirty="0"/>
          </a:p>
          <a:p>
            <a:pPr algn="thaiDist"/>
            <a:endParaRPr lang="th-TH" spc="-50" dirty="0" smtClean="0"/>
          </a:p>
          <a:p>
            <a:pPr algn="thaiDist"/>
            <a:endParaRPr lang="th-TH" spc="-50" dirty="0" smtClean="0"/>
          </a:p>
          <a:p>
            <a:pPr algn="thaiDist"/>
            <a:endParaRPr lang="th-TH" spc="-50" dirty="0" smtClean="0"/>
          </a:p>
          <a:p>
            <a:pPr algn="thaiDist"/>
            <a:endParaRPr lang="th-TH" sz="2400" spc="-50" dirty="0" smtClean="0"/>
          </a:p>
          <a:p>
            <a:pPr algn="thaiDist"/>
            <a:r>
              <a:rPr lang="th-TH" spc="-50" dirty="0" smtClean="0"/>
              <a:t>    </a:t>
            </a:r>
          </a:p>
          <a:p>
            <a:pPr algn="thaiDist"/>
            <a:r>
              <a:rPr lang="th-TH" spc="-50" dirty="0" smtClean="0"/>
              <a:t>    </a:t>
            </a:r>
            <a:r>
              <a:rPr lang="th-TH" sz="2500" spc="-50" dirty="0" smtClean="0">
                <a:ln>
                  <a:solidFill>
                    <a:schemeClr val="tx1"/>
                  </a:solidFill>
                </a:ln>
              </a:rPr>
              <a:t>ปัจจุบันเป็นยุคข้อมูลข่าวสาร </a:t>
            </a:r>
            <a:r>
              <a:rPr lang="en-US" sz="2500" spc="-50" dirty="0" smtClean="0">
                <a:ln>
                  <a:solidFill>
                    <a:schemeClr val="tx1"/>
                  </a:solidFill>
                </a:ln>
              </a:rPr>
              <a:t>(</a:t>
            </a:r>
            <a:r>
              <a:rPr lang="en-US" sz="2500" dirty="0" smtClean="0">
                <a:ln>
                  <a:solidFill>
                    <a:schemeClr val="tx1"/>
                  </a:solidFill>
                </a:ln>
              </a:rPr>
              <a:t>Information Age</a:t>
            </a:r>
            <a:r>
              <a:rPr lang="en-US" sz="2500" spc="-50" dirty="0" smtClean="0">
                <a:ln>
                  <a:solidFill>
                    <a:schemeClr val="tx1"/>
                  </a:solidFill>
                </a:ln>
              </a:rPr>
              <a:t>)</a:t>
            </a:r>
            <a:r>
              <a:rPr lang="th-TH" sz="2500" spc="-50" dirty="0" smtClean="0">
                <a:ln>
                  <a:solidFill>
                    <a:schemeClr val="tx1"/>
                  </a:solidFill>
                </a:ln>
              </a:rPr>
              <a:t> ผู้ที่สนใจศึกษาค้นคว้าจะทำให้เป็นผู้รอบรู้</a:t>
            </a:r>
            <a:br>
              <a:rPr lang="th-TH" sz="2500" spc="-5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2500" spc="-100" dirty="0" smtClean="0">
                <a:ln>
                  <a:solidFill>
                    <a:schemeClr val="tx1"/>
                  </a:solidFill>
                </a:ln>
              </a:rPr>
              <a:t>ในวิทยาการ  เชี่ยวชาญในวิชาชีพ  และทันสมัยต่อเหตุการณ์ต่าง ๆ จำเป็นต้องพึ่งพา </a:t>
            </a:r>
            <a:r>
              <a:rPr lang="th-TH" sz="3000" spc="-5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3000" spc="-5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th-TH" sz="3000" b="1" spc="-5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ห้องสมุด </a:t>
            </a:r>
            <a:r>
              <a:rPr lang="th-TH" sz="3000" spc="-5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th-TH" sz="3000" spc="-5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2500" spc="-50" dirty="0" smtClean="0">
                <a:ln>
                  <a:solidFill>
                    <a:schemeClr val="tx1"/>
                  </a:solidFill>
                </a:ln>
              </a:rPr>
              <a:t>ซึ่งเป็นปัจจัยสำคัญที่บ่งชี้ถึงความมีมาตรฐานด้านการศึกษาของสถาบันการศึกษาแห่งนั้น ๆ</a:t>
            </a:r>
            <a:endParaRPr lang="th-TH" sz="2500" spc="-5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122" y="40466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 ความสำคัญของห้องสมุด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2" name="กลุ่ม 71"/>
          <p:cNvGrpSpPr/>
          <p:nvPr/>
        </p:nvGrpSpPr>
        <p:grpSpPr>
          <a:xfrm>
            <a:off x="611560" y="2591297"/>
            <a:ext cx="7848869" cy="2312722"/>
            <a:chOff x="611560" y="2591297"/>
            <a:chExt cx="7848869" cy="2312722"/>
          </a:xfrm>
        </p:grpSpPr>
        <p:sp>
          <p:nvSpPr>
            <p:cNvPr id="65" name="เมฆ 64"/>
            <p:cNvSpPr/>
            <p:nvPr/>
          </p:nvSpPr>
          <p:spPr>
            <a:xfrm rot="1152110">
              <a:off x="7369188" y="2630664"/>
              <a:ext cx="360588" cy="341608"/>
            </a:xfrm>
            <a:prstGeom prst="clou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6" name="เมฆ 65"/>
            <p:cNvSpPr/>
            <p:nvPr/>
          </p:nvSpPr>
          <p:spPr>
            <a:xfrm rot="1152110">
              <a:off x="6790670" y="2591297"/>
              <a:ext cx="427979" cy="362364"/>
            </a:xfrm>
            <a:prstGeom prst="clou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7" name="เมฆ 66"/>
            <p:cNvSpPr/>
            <p:nvPr/>
          </p:nvSpPr>
          <p:spPr>
            <a:xfrm rot="1632353">
              <a:off x="7800485" y="2878037"/>
              <a:ext cx="153061" cy="178773"/>
            </a:xfrm>
            <a:prstGeom prst="clou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71" name="กลุ่ม 70"/>
            <p:cNvGrpSpPr/>
            <p:nvPr/>
          </p:nvGrpSpPr>
          <p:grpSpPr>
            <a:xfrm>
              <a:off x="611560" y="2996952"/>
              <a:ext cx="7848869" cy="1907067"/>
              <a:chOff x="611560" y="2996952"/>
              <a:chExt cx="7848869" cy="1907067"/>
            </a:xfrm>
          </p:grpSpPr>
          <p:grpSp>
            <p:nvGrpSpPr>
              <p:cNvPr id="63" name="กลุ่ม 62"/>
              <p:cNvGrpSpPr/>
              <p:nvPr/>
            </p:nvGrpSpPr>
            <p:grpSpPr>
              <a:xfrm>
                <a:off x="611560" y="2996952"/>
                <a:ext cx="7848869" cy="1907067"/>
                <a:chOff x="611563" y="2780928"/>
                <a:chExt cx="7920877" cy="2093564"/>
              </a:xfrm>
            </p:grpSpPr>
            <p:grpSp>
              <p:nvGrpSpPr>
                <p:cNvPr id="62" name="กลุ่ม 61"/>
                <p:cNvGrpSpPr/>
                <p:nvPr/>
              </p:nvGrpSpPr>
              <p:grpSpPr>
                <a:xfrm>
                  <a:off x="611563" y="2780928"/>
                  <a:ext cx="7920877" cy="2093564"/>
                  <a:chOff x="323531" y="2847604"/>
                  <a:chExt cx="7920877" cy="2093564"/>
                </a:xfrm>
              </p:grpSpPr>
              <p:sp>
                <p:nvSpPr>
                  <p:cNvPr id="44" name="สี่เหลี่ยมผืนผ้ามุมมน 43"/>
                  <p:cNvSpPr/>
                  <p:nvPr/>
                </p:nvSpPr>
                <p:spPr>
                  <a:xfrm>
                    <a:off x="5364088" y="4562078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3" name="สี่เหลี่ยมผืนผ้ามุมมน 42"/>
                  <p:cNvSpPr/>
                  <p:nvPr/>
                </p:nvSpPr>
                <p:spPr>
                  <a:xfrm>
                    <a:off x="4355976" y="4549983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2" name="สี่เหลี่ยมผืนผ้ามุมมน 41"/>
                  <p:cNvSpPr/>
                  <p:nvPr/>
                </p:nvSpPr>
                <p:spPr>
                  <a:xfrm>
                    <a:off x="3491880" y="4581128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1" name="สี่เหลี่ยมผืนผ้ามุมมน 40"/>
                  <p:cNvSpPr/>
                  <p:nvPr/>
                </p:nvSpPr>
                <p:spPr>
                  <a:xfrm>
                    <a:off x="2411760" y="4549983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39" name="สี่เหลี่ยมผืนผ้ามุมมน 38"/>
                  <p:cNvSpPr/>
                  <p:nvPr/>
                </p:nvSpPr>
                <p:spPr>
                  <a:xfrm>
                    <a:off x="611560" y="4518645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40" name="สี่เหลี่ยมผืนผ้ามุมมน 39"/>
                  <p:cNvSpPr/>
                  <p:nvPr/>
                </p:nvSpPr>
                <p:spPr>
                  <a:xfrm>
                    <a:off x="1547664" y="4549983"/>
                    <a:ext cx="504056" cy="17516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4" name="สี่เหลี่ยมผืนผ้า 13"/>
                  <p:cNvSpPr/>
                  <p:nvPr/>
                </p:nvSpPr>
                <p:spPr>
                  <a:xfrm>
                    <a:off x="323531" y="4590845"/>
                    <a:ext cx="5832645" cy="45719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5" name="วงรี 14"/>
                  <p:cNvSpPr/>
                  <p:nvPr/>
                </p:nvSpPr>
                <p:spPr>
                  <a:xfrm>
                    <a:off x="611560" y="4636564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6" name="วงรี 15"/>
                  <p:cNvSpPr/>
                  <p:nvPr/>
                </p:nvSpPr>
                <p:spPr>
                  <a:xfrm>
                    <a:off x="1835696" y="4639453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7" name="วงรี 16"/>
                  <p:cNvSpPr/>
                  <p:nvPr/>
                </p:nvSpPr>
                <p:spPr>
                  <a:xfrm>
                    <a:off x="2411760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8" name="วงรี 17"/>
                  <p:cNvSpPr/>
                  <p:nvPr/>
                </p:nvSpPr>
                <p:spPr>
                  <a:xfrm>
                    <a:off x="3779912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19" name="วงรี 18"/>
                  <p:cNvSpPr/>
                  <p:nvPr/>
                </p:nvSpPr>
                <p:spPr>
                  <a:xfrm>
                    <a:off x="4347690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0" name="วงรี 19"/>
                  <p:cNvSpPr/>
                  <p:nvPr/>
                </p:nvSpPr>
                <p:spPr>
                  <a:xfrm>
                    <a:off x="5645881" y="4648978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1" name="วงรี 20"/>
                  <p:cNvSpPr/>
                  <p:nvPr/>
                </p:nvSpPr>
                <p:spPr>
                  <a:xfrm>
                    <a:off x="891306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2" name="วงรี 21"/>
                  <p:cNvSpPr/>
                  <p:nvPr/>
                </p:nvSpPr>
                <p:spPr>
                  <a:xfrm>
                    <a:off x="1547664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3" name="วงรี 22"/>
                  <p:cNvSpPr/>
                  <p:nvPr/>
                </p:nvSpPr>
                <p:spPr>
                  <a:xfrm>
                    <a:off x="2691506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4" name="วงรี 23"/>
                  <p:cNvSpPr/>
                  <p:nvPr/>
                </p:nvSpPr>
                <p:spPr>
                  <a:xfrm>
                    <a:off x="3491880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5" name="วงรี 24"/>
                  <p:cNvSpPr/>
                  <p:nvPr/>
                </p:nvSpPr>
                <p:spPr>
                  <a:xfrm>
                    <a:off x="4635722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sp>
                <p:nvSpPr>
                  <p:cNvPr id="26" name="วงรี 25"/>
                  <p:cNvSpPr/>
                  <p:nvPr/>
                </p:nvSpPr>
                <p:spPr>
                  <a:xfrm>
                    <a:off x="5364088" y="4644850"/>
                    <a:ext cx="224310" cy="224310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/>
                  </a:p>
                </p:txBody>
              </p:sp>
              <p:grpSp>
                <p:nvGrpSpPr>
                  <p:cNvPr id="36" name="กลุ่ม 35"/>
                  <p:cNvGrpSpPr/>
                  <p:nvPr/>
                </p:nvGrpSpPr>
                <p:grpSpPr>
                  <a:xfrm>
                    <a:off x="466410" y="3348706"/>
                    <a:ext cx="1728192" cy="1325886"/>
                    <a:chOff x="466410" y="3212976"/>
                    <a:chExt cx="1728192" cy="1325886"/>
                  </a:xfrm>
                </p:grpSpPr>
                <p:sp>
                  <p:nvSpPr>
                    <p:cNvPr id="3" name="สี่เหลี่ยมผืนผ้ามุมมน 2"/>
                    <p:cNvSpPr/>
                    <p:nvPr/>
                  </p:nvSpPr>
                  <p:spPr>
                    <a:xfrm>
                      <a:off x="485122" y="3212976"/>
                      <a:ext cx="1709480" cy="1242139"/>
                    </a:xfrm>
                    <a:prstGeom prst="roundRect">
                      <a:avLst>
                        <a:gd name="adj" fmla="val 7465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9" name="สี่เหลี่ยมผืนผ้า 8"/>
                    <p:cNvSpPr/>
                    <p:nvPr/>
                  </p:nvSpPr>
                  <p:spPr>
                    <a:xfrm>
                      <a:off x="466410" y="3592813"/>
                      <a:ext cx="1728192" cy="94604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 ความสำคัญ</a:t>
                      </a:r>
                    </a:p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ของ</a:t>
                      </a:r>
                      <a:r>
                        <a:rPr lang="th-TH" sz="2500" dirty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การ</a:t>
                      </a:r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เรียนรู้</a:t>
                      </a:r>
                      <a:endParaRPr lang="th-TH" sz="2500" dirty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" name="สี่เหลี่ยมผืนผ้า 26"/>
                    <p:cNvSpPr/>
                    <p:nvPr/>
                  </p:nvSpPr>
                  <p:spPr>
                    <a:xfrm>
                      <a:off x="856159" y="3302987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8" name="สี่เหลี่ยมผืนผ้า 27"/>
                    <p:cNvSpPr/>
                    <p:nvPr/>
                  </p:nvSpPr>
                  <p:spPr>
                    <a:xfrm>
                      <a:off x="1184338" y="3302987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29" name="สี่เหลี่ยมผืนผ้า 28"/>
                    <p:cNvSpPr/>
                    <p:nvPr/>
                  </p:nvSpPr>
                  <p:spPr>
                    <a:xfrm>
                      <a:off x="1506278" y="3302987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37" name="กลุ่ม 36"/>
                  <p:cNvGrpSpPr/>
                  <p:nvPr/>
                </p:nvGrpSpPr>
                <p:grpSpPr>
                  <a:xfrm>
                    <a:off x="2358464" y="3348706"/>
                    <a:ext cx="1718149" cy="1325886"/>
                    <a:chOff x="2358464" y="3212976"/>
                    <a:chExt cx="1718149" cy="1325886"/>
                  </a:xfrm>
                </p:grpSpPr>
                <p:sp>
                  <p:nvSpPr>
                    <p:cNvPr id="12" name="สี่เหลี่ยมผืนผ้ามุมมน 11"/>
                    <p:cNvSpPr/>
                    <p:nvPr/>
                  </p:nvSpPr>
                  <p:spPr>
                    <a:xfrm>
                      <a:off x="2358464" y="3212976"/>
                      <a:ext cx="1709480" cy="1239932"/>
                    </a:xfrm>
                    <a:prstGeom prst="roundRect">
                      <a:avLst>
                        <a:gd name="adj" fmla="val 8985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0" name="สี่เหลี่ยมผืนผ้า 9"/>
                    <p:cNvSpPr/>
                    <p:nvPr/>
                  </p:nvSpPr>
                  <p:spPr>
                    <a:xfrm>
                      <a:off x="2401960" y="3592813"/>
                      <a:ext cx="1674653" cy="94604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การสร้างนิสัย</a:t>
                      </a:r>
                    </a:p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รัก</a:t>
                      </a:r>
                      <a:r>
                        <a:rPr lang="th-TH" sz="2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การอ่าน </a:t>
                      </a:r>
                      <a:endParaRPr lang="th-TH" sz="2500" dirty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0" name="สี่เหลี่ยมผืนผ้า 29"/>
                    <p:cNvSpPr/>
                    <p:nvPr/>
                  </p:nvSpPr>
                  <p:spPr>
                    <a:xfrm>
                      <a:off x="2778039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1" name="สี่เหลี่ยมผืนผ้า 30"/>
                    <p:cNvSpPr/>
                    <p:nvPr/>
                  </p:nvSpPr>
                  <p:spPr>
                    <a:xfrm>
                      <a:off x="3106218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2" name="สี่เหลี่ยมผืนผ้า 31"/>
                    <p:cNvSpPr/>
                    <p:nvPr/>
                  </p:nvSpPr>
                  <p:spPr>
                    <a:xfrm>
                      <a:off x="3428158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38" name="กลุ่ม 37"/>
                  <p:cNvGrpSpPr/>
                  <p:nvPr/>
                </p:nvGrpSpPr>
                <p:grpSpPr>
                  <a:xfrm>
                    <a:off x="4230672" y="3348706"/>
                    <a:ext cx="1709480" cy="1309043"/>
                    <a:chOff x="4230672" y="3212976"/>
                    <a:chExt cx="1709480" cy="1309043"/>
                  </a:xfrm>
                </p:grpSpPr>
                <p:sp>
                  <p:nvSpPr>
                    <p:cNvPr id="13" name="สี่เหลี่ยมผืนผ้ามุมมน 12"/>
                    <p:cNvSpPr/>
                    <p:nvPr/>
                  </p:nvSpPr>
                  <p:spPr>
                    <a:xfrm>
                      <a:off x="4230672" y="3212976"/>
                      <a:ext cx="1709480" cy="1230407"/>
                    </a:xfrm>
                    <a:prstGeom prst="roundRect">
                      <a:avLst>
                        <a:gd name="adj" fmla="val 7377"/>
                      </a:avLst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11" name="สี่เหลี่ยมผืนผ้า 10"/>
                    <p:cNvSpPr/>
                    <p:nvPr/>
                  </p:nvSpPr>
                  <p:spPr>
                    <a:xfrm>
                      <a:off x="4230673" y="3575970"/>
                      <a:ext cx="1709479" cy="94604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การแสวงหา</a:t>
                      </a:r>
                    </a:p>
                    <a:p>
                      <a:pPr algn="ctr"/>
                      <a:r>
                        <a:rPr lang="th-TH" sz="25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แหล่งเรียนรู้</a:t>
                      </a:r>
                      <a:endParaRPr lang="th-TH" sz="2500" dirty="0">
                        <a:ln>
                          <a:solidFill>
                            <a:schemeClr val="tx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3" name="สี่เหลี่ยมผืนผ้า 32"/>
                    <p:cNvSpPr/>
                    <p:nvPr/>
                  </p:nvSpPr>
                  <p:spPr>
                    <a:xfrm>
                      <a:off x="4621672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4" name="สี่เหลี่ยมผืนผ้า 33"/>
                    <p:cNvSpPr/>
                    <p:nvPr/>
                  </p:nvSpPr>
                  <p:spPr>
                    <a:xfrm>
                      <a:off x="4949851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35" name="สี่เหลี่ยมผืนผ้า 34"/>
                    <p:cNvSpPr/>
                    <p:nvPr/>
                  </p:nvSpPr>
                  <p:spPr>
                    <a:xfrm>
                      <a:off x="5271791" y="3284984"/>
                      <a:ext cx="279746" cy="30393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  <p:grpSp>
                <p:nvGrpSpPr>
                  <p:cNvPr id="61" name="กลุ่ม 60"/>
                  <p:cNvGrpSpPr/>
                  <p:nvPr/>
                </p:nvGrpSpPr>
                <p:grpSpPr>
                  <a:xfrm>
                    <a:off x="6074643" y="2847604"/>
                    <a:ext cx="2169765" cy="2093564"/>
                    <a:chOff x="6074643" y="2847604"/>
                    <a:chExt cx="2169765" cy="2093564"/>
                  </a:xfrm>
                </p:grpSpPr>
                <p:sp>
                  <p:nvSpPr>
                    <p:cNvPr id="60" name="สี่เหลี่ยมผืนผ้ามุมมน 59"/>
                    <p:cNvSpPr/>
                    <p:nvPr/>
                  </p:nvSpPr>
                  <p:spPr>
                    <a:xfrm>
                      <a:off x="7532514" y="4581128"/>
                      <a:ext cx="504056" cy="17516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9" name="สี่เหลี่ยมผืนผ้ามุมมน 58"/>
                    <p:cNvSpPr/>
                    <p:nvPr/>
                  </p:nvSpPr>
                  <p:spPr>
                    <a:xfrm>
                      <a:off x="6885286" y="4581128"/>
                      <a:ext cx="504056" cy="175161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8" name="สี่เหลี่ยมคางหมู 57"/>
                    <p:cNvSpPr/>
                    <p:nvPr/>
                  </p:nvSpPr>
                  <p:spPr>
                    <a:xfrm>
                      <a:off x="7844221" y="4227897"/>
                      <a:ext cx="400187" cy="290748"/>
                    </a:xfrm>
                    <a:prstGeom prst="trapezoid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6" name="สี่เหลี่ยมผืนผ้ามุมมน 45"/>
                    <p:cNvSpPr/>
                    <p:nvPr/>
                  </p:nvSpPr>
                  <p:spPr>
                    <a:xfrm>
                      <a:off x="6084168" y="2924944"/>
                      <a:ext cx="504056" cy="1681281"/>
                    </a:xfrm>
                    <a:prstGeom prst="round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8" name="สี่เหลี่ยมผืนผ้ามุมมน 47"/>
                    <p:cNvSpPr/>
                    <p:nvPr/>
                  </p:nvSpPr>
                  <p:spPr>
                    <a:xfrm>
                      <a:off x="6516216" y="3348706"/>
                      <a:ext cx="1656184" cy="1169939"/>
                    </a:xfrm>
                    <a:prstGeom prst="roundRect">
                      <a:avLst>
                        <a:gd name="adj" fmla="val 39463"/>
                      </a:avLst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3" name="สี่เหลี่ยมผืนผ้า 52"/>
                    <p:cNvSpPr/>
                    <p:nvPr/>
                  </p:nvSpPr>
                  <p:spPr>
                    <a:xfrm>
                      <a:off x="6852604" y="4518645"/>
                      <a:ext cx="1319796" cy="120808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7" name="สี่เหลี่ยมผืนผ้ามุมมน 46"/>
                    <p:cNvSpPr/>
                    <p:nvPr/>
                  </p:nvSpPr>
                  <p:spPr>
                    <a:xfrm>
                      <a:off x="6074643" y="2847604"/>
                      <a:ext cx="576064" cy="144015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9" name="วงรี 48"/>
                    <p:cNvSpPr/>
                    <p:nvPr/>
                  </p:nvSpPr>
                  <p:spPr>
                    <a:xfrm>
                      <a:off x="7164288" y="4644850"/>
                      <a:ext cx="224310" cy="22431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0" name="วงรี 49"/>
                    <p:cNvSpPr/>
                    <p:nvPr/>
                  </p:nvSpPr>
                  <p:spPr>
                    <a:xfrm>
                      <a:off x="6876256" y="4644850"/>
                      <a:ext cx="224310" cy="22431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1" name="วงรี 50"/>
                    <p:cNvSpPr/>
                    <p:nvPr/>
                  </p:nvSpPr>
                  <p:spPr>
                    <a:xfrm>
                      <a:off x="7804074" y="4644850"/>
                      <a:ext cx="224310" cy="22431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45" name="วงรี 44"/>
                    <p:cNvSpPr/>
                    <p:nvPr/>
                  </p:nvSpPr>
                  <p:spPr>
                    <a:xfrm>
                      <a:off x="6156176" y="4244740"/>
                      <a:ext cx="696428" cy="696428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2" name="วงรี 51"/>
                    <p:cNvSpPr/>
                    <p:nvPr/>
                  </p:nvSpPr>
                  <p:spPr>
                    <a:xfrm>
                      <a:off x="7516042" y="4644850"/>
                      <a:ext cx="224310" cy="224310"/>
                    </a:xfrm>
                    <a:prstGeom prst="ellipse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4" name="สี่เหลี่ยมผืนผ้า 53"/>
                    <p:cNvSpPr/>
                    <p:nvPr/>
                  </p:nvSpPr>
                  <p:spPr>
                    <a:xfrm>
                      <a:off x="7553622" y="3140968"/>
                      <a:ext cx="250452" cy="207738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5" name="สี่เหลี่ยมผืนผ้ามุมมน 54"/>
                    <p:cNvSpPr/>
                    <p:nvPr/>
                  </p:nvSpPr>
                  <p:spPr>
                    <a:xfrm>
                      <a:off x="7628197" y="2996952"/>
                      <a:ext cx="112155" cy="144016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6" name="สี่เหลี่ยมผืนผ้ามุมมน 55"/>
                    <p:cNvSpPr/>
                    <p:nvPr/>
                  </p:nvSpPr>
                  <p:spPr>
                    <a:xfrm>
                      <a:off x="7563147" y="2924944"/>
                      <a:ext cx="250452" cy="72008"/>
                    </a:xfrm>
                    <a:prstGeom prst="round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solidFill>
                        <a:schemeClr val="bg2">
                          <a:lumMod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  <p:sp>
                  <p:nvSpPr>
                    <p:cNvPr id="57" name="สี่เหลี่ยมผืนผ้า 56"/>
                    <p:cNvSpPr/>
                    <p:nvPr/>
                  </p:nvSpPr>
                  <p:spPr>
                    <a:xfrm>
                      <a:off x="6196323" y="3068960"/>
                      <a:ext cx="279746" cy="545917"/>
                    </a:xfrm>
                    <a:prstGeom prst="rect">
                      <a:avLst/>
                    </a:prstGeom>
                    <a:solidFill>
                      <a:schemeClr val="bg2">
                        <a:lumMod val="50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th-TH"/>
                    </a:p>
                  </p:txBody>
                </p:sp>
              </p:grpSp>
            </p:grpSp>
            <p:sp>
              <p:nvSpPr>
                <p:cNvPr id="2" name="สี่เหลี่ยมผืนผ้า 1"/>
                <p:cNvSpPr/>
                <p:nvPr/>
              </p:nvSpPr>
              <p:spPr>
                <a:xfrm>
                  <a:off x="6660232" y="3356992"/>
                  <a:ext cx="1809725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th-TH" sz="2500" b="1" spc="-100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เพื่อนำความรู้</a:t>
                  </a:r>
                </a:p>
                <a:p>
                  <a:pPr algn="ctr"/>
                  <a:r>
                    <a:rPr lang="th-TH" sz="2500" b="1" spc="-100" dirty="0">
                      <a:ln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ไปใช้ประโยชน์</a:t>
                  </a:r>
                  <a:r>
                    <a:rPr lang="th-TH" sz="2500" b="1" spc="-1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</a:t>
                  </a:r>
                </a:p>
              </p:txBody>
            </p:sp>
          </p:grpSp>
          <p:sp>
            <p:nvSpPr>
              <p:cNvPr id="68" name="สี่เหลี่ยมผืนผ้ามุมมน 67"/>
              <p:cNvSpPr/>
              <p:nvPr/>
            </p:nvSpPr>
            <p:spPr>
              <a:xfrm>
                <a:off x="735695" y="3384730"/>
                <a:ext cx="1758501" cy="6250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9" name="สี่เหลี่ยมผืนผ้ามุมมน 68"/>
              <p:cNvSpPr/>
              <p:nvPr/>
            </p:nvSpPr>
            <p:spPr>
              <a:xfrm>
                <a:off x="2603401" y="3385567"/>
                <a:ext cx="1758501" cy="6250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70" name="สี่เหลี่ยมผืนผ้ามุมมน 69"/>
              <p:cNvSpPr/>
              <p:nvPr/>
            </p:nvSpPr>
            <p:spPr>
              <a:xfrm>
                <a:off x="4460158" y="3385567"/>
                <a:ext cx="1758501" cy="62502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1967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485122" y="1700808"/>
            <a:ext cx="8064896" cy="4824536"/>
          </a:xfrm>
          <a:prstGeom prst="roundRect">
            <a:avLst>
              <a:gd name="adj" fmla="val 3014"/>
            </a:avLst>
          </a:prstGeom>
          <a:solidFill>
            <a:schemeClr val="accent3">
              <a:lumMod val="60000"/>
              <a:lumOff val="40000"/>
              <a:alpha val="28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1560" y="1693252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/>
              <a:t>          	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1. ห้องสมุดเป็นที่รวมของทรัพยากรสารสนเทศต่างๆ ที่ผู้ใช้สามารถค้นคว้าหาความรู้ทุกสาขาวิชา ที่มีการเรียนการสอนในสถาบันการศึกษานั้น</a:t>
            </a:r>
            <a:br>
              <a:rPr lang="th-TH" dirty="0" smtClean="0">
                <a:ln>
                  <a:solidFill>
                    <a:schemeClr val="tx1"/>
                  </a:solidFill>
                </a:ln>
              </a:rPr>
            </a:br>
            <a:r>
              <a:rPr lang="th-TH" dirty="0" smtClean="0">
                <a:ln>
                  <a:solidFill>
                    <a:schemeClr val="tx1"/>
                  </a:solidFill>
                </a:ln>
              </a:rPr>
              <a:t>          	2. ห้องสมุดเป็นที่ที่ทุกคนจะเลือกอ่านหนังสือ และค้นคว้าหาความรู้ต่าง ๆได้โดยอิสระ ตามความสนใจของแต่ละบุคคล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          	3. ห้องสมุดช่วยให้ผู้ใช้ห้องสมุดพอใจที่จะอ่านหนังสือต่าง ๆ โดยไม่รู้จักจบสิ้น เป็นการช่วยปลูกฝังนิสัยรักการอ่าน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          	4. ช่วยให้ผู้ใช้ห้องสมุดมีความรู้ทันสมัยอยู่เสมอ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          	5. ช่วยให้ผู้ใช้ห้องสมุดมีนิสัยรักการค้นคว้าหาความรู้ด้วยตนเอง</a:t>
            </a:r>
            <a:endParaRPr lang="th-TH" dirty="0">
              <a:ln>
                <a:solidFill>
                  <a:schemeClr val="tx1"/>
                </a:solidFill>
              </a:ln>
            </a:endParaRP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	6. ช่วยให้รู้จักใช้เวลาว่างให้เป็นประโยชน์</a:t>
            </a:r>
          </a:p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          	7. ห้องสมุดจะช่วยให้ผู้ใช้ห้องสมุดรับรู้ในสมบัติสาธารณะ รู้จักใช้และระวังรักษาอย่างถูกต้อง</a:t>
            </a:r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122" y="404664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 ความสำคัญของห้องสมุด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45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สี่เหลี่ยมผืนผ้ามุมมน 27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" name="สี่เหลี่ยมผืนผ้ามุมมน 28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3576288" y="4062551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683568" y="4062551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ี่เหลี่ยมผืนผ้ามุมมน 23"/>
          <p:cNvSpPr/>
          <p:nvPr/>
        </p:nvSpPr>
        <p:spPr>
          <a:xfrm>
            <a:off x="683568" y="1628800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3580974" y="1628800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485122" y="40466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5.3 ประโยชน์ของห้องสมุด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988840"/>
            <a:ext cx="11432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ด้าน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การเรียน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การสอน</a:t>
            </a: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6461294" y="1628800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3636061" y="1772816"/>
            <a:ext cx="17844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ด้าน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การค้นคว้าวิจัย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เพื่อให้เกิด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ความรู้ใหม่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33094" y="1726937"/>
            <a:ext cx="18053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ด้าน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ศิลปวัฒนธรรม</a:t>
            </a:r>
          </a:p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(สะสมความคิด </a:t>
            </a:r>
          </a:p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วัฒนธรรม </a:t>
            </a:r>
          </a:p>
          <a:p>
            <a:pPr algn="ctr"/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มรดกของชาติ)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2474" y="4437112"/>
            <a:ext cx="1143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ด้าน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การดำรง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ชีวิต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1379" y="4149080"/>
            <a:ext cx="17972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spc="-100" dirty="0" smtClean="0">
                <a:ln>
                  <a:solidFill>
                    <a:schemeClr val="tx1"/>
                  </a:solidFill>
                </a:ln>
              </a:rPr>
              <a:t>ด้าน</a:t>
            </a:r>
          </a:p>
          <a:p>
            <a:pPr algn="ctr"/>
            <a:r>
              <a:rPr lang="th-TH" b="1" spc="-100" dirty="0" smtClean="0">
                <a:ln>
                  <a:solidFill>
                    <a:schemeClr val="tx1"/>
                  </a:solidFill>
                </a:ln>
              </a:rPr>
              <a:t>การเศรษฐกิจ</a:t>
            </a:r>
          </a:p>
          <a:p>
            <a:pPr algn="ctr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(ช่วยประหยัด</a:t>
            </a:r>
          </a:p>
          <a:p>
            <a:pPr algn="ctr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ในการค้นหาความรู้</a:t>
            </a:r>
          </a:p>
          <a:p>
            <a:pPr algn="ctr"/>
            <a:r>
              <a:rPr lang="th-TH" sz="2400" b="1" spc="-100" dirty="0" smtClean="0">
                <a:ln>
                  <a:solidFill>
                    <a:schemeClr val="tx1"/>
                  </a:solidFill>
                </a:ln>
              </a:rPr>
              <a:t>สร้างอาชีพให้คน</a:t>
            </a:r>
            <a:r>
              <a:rPr lang="th-TH" sz="2400" b="1" dirty="0" smtClean="0">
                <a:ln>
                  <a:solidFill>
                    <a:schemeClr val="tx1"/>
                  </a:solidFill>
                </a:ln>
              </a:rPr>
              <a:t>)</a:t>
            </a: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6465980" y="4062551"/>
            <a:ext cx="1927130" cy="224676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6516216" y="4293096"/>
            <a:ext cx="17940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ใช้ข้อมูล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ในการตัดสินใจ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ได้อย่างถูกต้อง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เหมาะสม</a:t>
            </a:r>
          </a:p>
        </p:txBody>
      </p:sp>
    </p:spTree>
    <p:extLst>
      <p:ext uri="{BB962C8B-B14F-4D97-AF65-F5344CB8AC3E}">
        <p14:creationId xmlns="" xmlns:p14="http://schemas.microsoft.com/office/powerpoint/2010/main" val="31967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39552" y="1700808"/>
            <a:ext cx="81369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n>
                  <a:solidFill>
                    <a:schemeClr val="tx1"/>
                  </a:solidFill>
                </a:ln>
              </a:rPr>
              <a:t>          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	การ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แบ่งประเภทของห้องสมุด ตามลักษณะและวัตถุประสงค์ที่ให้บริการ จำแนกได้เป็น 5 ประเภท ดังนี้</a:t>
            </a:r>
          </a:p>
          <a:p>
            <a:pPr algn="thaiDist"/>
            <a:r>
              <a:rPr lang="th-TH" sz="1100" b="1" dirty="0">
                <a:ln>
                  <a:solidFill>
                    <a:schemeClr val="tx1"/>
                  </a:solidFill>
                </a:ln>
              </a:rPr>
              <a:t>         </a:t>
            </a:r>
            <a:r>
              <a:rPr lang="th-TH" b="1" dirty="0">
                <a:ln>
                  <a:solidFill>
                    <a:schemeClr val="tx1"/>
                  </a:solidFill>
                </a:ln>
              </a:rPr>
              <a:t> 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</a:rPr>
              <a:t>	1</a:t>
            </a:r>
            <a:r>
              <a:rPr lang="th-TH" sz="4000" b="1" dirty="0">
                <a:ln>
                  <a:solidFill>
                    <a:schemeClr val="tx1"/>
                  </a:solidFill>
                </a:ln>
              </a:rPr>
              <a:t>. ห้องสมุดโรงเรียน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 เป็นห้องสมุดที่ตั้งขึ้นในโรงเรียนทั้งในระดับประถมศึกษา และมัธยมศึกษา เพื่อส่งเสริมการเรียนการสอนตามหลักสูตรให้มีประสิทธิภาพ ตลอดจนเพื่อสนองความต้องการของนักเรียน ครู ผู้ปกครองและชุมชน นอกจากนี้ยังช่วยสร้างเสริมนิสัยรักการอ่าน และการศึกษาค้นคว้าด้วยตนเองให้แก่นักเรียน เพื่อเป็นรากฐานในการใช้ห้องสมุด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อื่น ๆ ต่อไป</a:t>
            </a:r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122" y="40466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ผลการค้นหารูปภาพสำหรับ ห้องสมุดโรงเรีย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70870"/>
            <a:ext cx="2952328" cy="178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ผลการค้นหารูปภาพสำหรับ ห้องสมุดโรงเรียน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480"/>
          <a:stretch/>
        </p:blipFill>
        <p:spPr bwMode="auto">
          <a:xfrm>
            <a:off x="4855630" y="4970870"/>
            <a:ext cx="2833810" cy="1780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67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611560" y="1906954"/>
            <a:ext cx="76328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dirty="0" smtClean="0">
                <a:ln>
                  <a:solidFill>
                    <a:schemeClr val="tx1"/>
                  </a:solidFill>
                </a:ln>
              </a:rPr>
              <a:t>	2</a:t>
            </a:r>
            <a:r>
              <a:rPr lang="th-TH" sz="4000" b="1" dirty="0">
                <a:ln>
                  <a:solidFill>
                    <a:schemeClr val="tx1"/>
                  </a:solidFill>
                </a:ln>
              </a:rPr>
              <a:t>. ห้องสมุดมหาวิทยาลัย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 เป็นห้องสมุดของสถาบันอุดมศึกษา ให้บริการทางวิชาการแก่นิสิต นักศึกษา และอาจารย์ เพื่อใช้ประกอบการเรียนการสอนและการค้นคว้าวิจัย ทรัพยากรสารสนเทศทุกประเภทที่รวบรวมไว้ในห้องสมุดมหาวิทยาลัย มีความทันสมัยและสอดคล้องกับหลักสูตรการสอน การวิจัยและกิจกรรมต่างๆ ของแต่ละสถาบัน</a:t>
            </a: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22" y="397113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ผลการค้นหารูปภาพสำหรับ ห้องสมุดมหาวิทยาลัยนเรศว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0352"/>
            <a:ext cx="2973710" cy="1979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ผลการค้นหารูปภาพสำหรับ ห้องสมุดมหาวิทยาลัยนเรศว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38" y="4650351"/>
            <a:ext cx="3017745" cy="197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67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1628800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	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</a:rPr>
              <a:t>3</a:t>
            </a:r>
            <a:r>
              <a:rPr lang="th-TH" sz="4000" b="1" dirty="0">
                <a:ln>
                  <a:solidFill>
                    <a:schemeClr val="tx1"/>
                  </a:solidFill>
                </a:ln>
              </a:rPr>
              <a:t>. ห้องสมุดเฉพาะ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 เป็นห้องสมุดของหน่วยงานราชการ บริษัท สมาคม ตลอดจนองค์การระหว่างประเทศ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ต่าง ๆ 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เป็นแหล่งเก็บรวบรวมทรัพยากรสารสนเทศ ที่มีเนื้อหาเฉพาะสาขาวิชาใดวิชาหนึ่ง และสาขาวิชา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อื่น ๆ ที่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เกี่ยวข้อง เพื่อให้บริการแก่ผู้ใช้ซึ่งเป็นบุคลากรที่สังกัดหน่วยงานนั้น เป็นแหล่งค้นคว้าข้อมูลเพื่อนำไปใช้ปฏิบัติงานให้มีประสิทธิภาพยิ่งขึ้น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122" y="397113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ผลการค้นหารูปภาพสำหรับ ห้องสมุดมารว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95" y="4293096"/>
            <a:ext cx="3893561" cy="2183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52470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1874729"/>
            <a:ext cx="756084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n>
                  <a:solidFill>
                    <a:schemeClr val="tx1"/>
                  </a:solidFill>
                </a:ln>
              </a:rPr>
              <a:t>	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</a:rPr>
              <a:t>4</a:t>
            </a:r>
            <a:r>
              <a:rPr lang="th-TH" sz="4000" b="1" dirty="0">
                <a:ln>
                  <a:solidFill>
                    <a:schemeClr val="tx1"/>
                  </a:solidFill>
                </a:ln>
              </a:rPr>
              <a:t>. ห้องสมุดประชาชน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 เป็นห้องสมุดที่ให้บริการทรัพยากรสารสนเทศแก่ประชาชนในท้องถิ่นโดยไม่จำกัดวัย ระดับความรู้ เชื้อชาติและศาสนา เพื่อให้สอดคล้องกับความต้องการของชุมชนแต่ละแห่ง เป็นการส่งเสริมการศึกษาค้นคว้าด้วยตนเองตลอดชีวิตของประชาชนในชุมชน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122" y="332656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05064"/>
            <a:ext cx="3810000" cy="25336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841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มุมมน 23"/>
          <p:cNvSpPr/>
          <p:nvPr/>
        </p:nvSpPr>
        <p:spPr>
          <a:xfrm>
            <a:off x="395536" y="1364412"/>
            <a:ext cx="8424935" cy="4296836"/>
          </a:xfrm>
          <a:prstGeom prst="roundRect">
            <a:avLst>
              <a:gd name="adj" fmla="val 23407"/>
            </a:avLst>
          </a:prstGeom>
          <a:noFill/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1936279" y="5576047"/>
            <a:ext cx="6956201" cy="488674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1354117"/>
            <a:ext cx="835292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b="1" dirty="0" smtClean="0"/>
              <a:t>       </a:t>
            </a:r>
            <a:r>
              <a:rPr lang="th-TH" sz="3600" b="1" u="sng" dirty="0" smtClean="0">
                <a:ln>
                  <a:solidFill>
                    <a:schemeClr val="tx1"/>
                  </a:solidFill>
                </a:ln>
              </a:rPr>
              <a:t>โลก</a:t>
            </a:r>
            <a:r>
              <a:rPr lang="th-TH" sz="3600" b="1" u="sng" dirty="0">
                <a:ln>
                  <a:solidFill>
                    <a:schemeClr val="tx1"/>
                  </a:solidFill>
                </a:ln>
              </a:rPr>
              <a:t>ยุคใหม่</a:t>
            </a:r>
            <a:r>
              <a:rPr lang="th-TH" sz="36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ถูกเชื่อมโยงด้วยระบบเทคโนโลยีสารสนเทศ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ใหม่ คือ</a:t>
            </a:r>
          </a:p>
          <a:p>
            <a:pPr algn="thaiDist">
              <a:spcBef>
                <a:spcPts val="1800"/>
              </a:spcBef>
            </a:pPr>
            <a:endParaRPr lang="th-TH" sz="2000" dirty="0" smtClean="0">
              <a:ln>
                <a:solidFill>
                  <a:schemeClr val="tx1"/>
                </a:solidFill>
              </a:ln>
            </a:endParaRPr>
          </a:p>
          <a:p>
            <a:pPr algn="thaiDist">
              <a:spcBef>
                <a:spcPts val="1800"/>
              </a:spcBef>
            </a:pPr>
            <a:endParaRPr lang="th-TH" dirty="0">
              <a:ln>
                <a:solidFill>
                  <a:schemeClr val="tx1"/>
                </a:solidFill>
              </a:ln>
            </a:endParaRPr>
          </a:p>
          <a:p>
            <a:pPr algn="ctr">
              <a:spcBef>
                <a:spcPts val="1800"/>
              </a:spcBef>
            </a:pP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>ทำ</a:t>
            </a:r>
            <a:r>
              <a:rPr lang="th-TH" spc="-80" dirty="0">
                <a:ln>
                  <a:solidFill>
                    <a:schemeClr val="tx1"/>
                  </a:solidFill>
                </a:ln>
              </a:rPr>
              <a:t>ให้การส่งทอดข้อมูลข่าวสารเป็นไปได้อย่างรวดเร็วและกว้างขวางมาก </a:t>
            </a:r>
            <a:r>
              <a:rPr lang="th-TH" spc="-100" dirty="0" smtClean="0"/>
              <a:t>         </a:t>
            </a:r>
          </a:p>
          <a:p>
            <a:pPr algn="thaiDist">
              <a:spcBef>
                <a:spcPts val="1800"/>
              </a:spcBef>
            </a:pPr>
            <a:r>
              <a:rPr lang="th-TH" spc="-100" dirty="0" smtClean="0"/>
              <a:t>                        </a:t>
            </a:r>
            <a:r>
              <a:rPr lang="th-TH" sz="3600" b="1" u="sng" spc="-100" dirty="0" smtClean="0">
                <a:ln>
                  <a:solidFill>
                    <a:schemeClr val="tx1"/>
                  </a:solidFill>
                </a:ln>
              </a:rPr>
              <a:t>โลกยุคใหม่</a:t>
            </a:r>
            <a:r>
              <a:rPr lang="th-TH" sz="3600" b="1" spc="-100" dirty="0" smtClean="0"/>
              <a:t>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การเรียนรู้เกิดขึ้นได้ตลอดเวลา การเรียนรู้ไม่ได้มาจาก</a:t>
            </a:r>
            <a:br>
              <a:rPr lang="th-TH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                     ครูอย่างเดียว  แต่ทุกคนสมารถเรียนรู้จากการสัมผัสกับแหล่งข้อมูล</a:t>
            </a:r>
            <a:br>
              <a:rPr lang="th-TH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                     ข่าวสารจากสื่อสารต่าง ๆ ได้ด้วยตัวเอง</a:t>
            </a:r>
          </a:p>
          <a:p>
            <a:pPr algn="thaiDist"/>
            <a:endParaRPr lang="th-TH" sz="1200" spc="-100" dirty="0" smtClean="0">
              <a:ln>
                <a:solidFill>
                  <a:schemeClr val="tx1"/>
                </a:solidFill>
              </a:ln>
            </a:endParaRPr>
          </a:p>
          <a:p>
            <a:pPr algn="thaiDist"/>
            <a:r>
              <a:rPr lang="th-TH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                      ดังนั้น</a:t>
            </a:r>
            <a:r>
              <a:rPr lang="th-TH" spc="-100" dirty="0" smtClean="0"/>
              <a:t>   </a:t>
            </a:r>
            <a:r>
              <a:rPr lang="th-TH" sz="3200" b="1" spc="-100" dirty="0" smtClean="0">
                <a:ln>
                  <a:solidFill>
                    <a:schemeClr val="tx1"/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ผู้เรียน</a:t>
            </a:r>
            <a:r>
              <a:rPr lang="th-TH" sz="3200" b="1" spc="-100" dirty="0">
                <a:ln>
                  <a:solidFill>
                    <a:schemeClr val="tx1"/>
                  </a:solidFill>
                </a:ln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จึงไม่จำเป็นต้องหมายถึงนักเรียนอีกต่อไป</a:t>
            </a:r>
            <a:r>
              <a:rPr lang="th-TH" sz="3200" b="1" spc="-100" dirty="0">
                <a:ln>
                  <a:solidFill>
                    <a:schemeClr val="tx1"/>
                  </a:solidFill>
                </a:ln>
              </a:rPr>
              <a:t> </a:t>
            </a:r>
            <a:endParaRPr lang="th-TH" b="1" spc="-1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30" y="161345"/>
            <a:ext cx="8424934" cy="10354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23528" y="219789"/>
            <a:ext cx="8424935" cy="9769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6498823" y="2106723"/>
            <a:ext cx="164500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043608" y="2106142"/>
            <a:ext cx="164500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23531" y="181089"/>
            <a:ext cx="8424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spc="-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โลก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ยุคปัจจุบัน </a:t>
            </a:r>
            <a:r>
              <a:rPr lang="th-TH" sz="4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ผู้เรียน</a:t>
            </a:r>
            <a:r>
              <a:rPr lang="th-TH" sz="4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ต้อง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หมายถึง </a:t>
            </a:r>
            <a:r>
              <a:rPr lang="th-TH" sz="4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คนทุกคน</a:t>
            </a:r>
            <a:r>
              <a:rPr lang="th-TH" sz="4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0758" y="2321586"/>
            <a:ext cx="153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คอมพิวเตอร์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06814" y="2340750"/>
            <a:ext cx="1653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ใยแก้วนำแสง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88805" y="2124726"/>
            <a:ext cx="164500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ระบบสื่อสาร</a:t>
            </a:r>
          </a:p>
          <a:p>
            <a:pPr algn="ctr"/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ผ่านดาวเทียม</a:t>
            </a:r>
            <a:endParaRPr lang="th-TH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ผลการค้นหารูปภาพสำหรับ satellite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51" y="2007626"/>
            <a:ext cx="1188305" cy="11883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รูปภาพที่เกี่ยวข้อ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2007627"/>
            <a:ext cx="964207" cy="9811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ผลการค้นหารูปภาพสำหรับ mac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2007627"/>
            <a:ext cx="1205349" cy="120534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737" y="3645024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583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1717645"/>
            <a:ext cx="81544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n>
                  <a:solidFill>
                    <a:schemeClr val="tx1"/>
                  </a:solidFill>
                </a:ln>
              </a:rPr>
              <a:t>5</a:t>
            </a:r>
            <a:r>
              <a:rPr lang="th-TH" sz="4000" b="1" dirty="0">
                <a:ln>
                  <a:solidFill>
                    <a:schemeClr val="tx1"/>
                  </a:solidFill>
                </a:ln>
              </a:rPr>
              <a:t>. หอสมุดแห่งชาติ</a:t>
            </a:r>
            <a:r>
              <a:rPr lang="th-TH" b="1" dirty="0">
                <a:ln>
                  <a:solidFill>
                    <a:schemeClr val="tx1"/>
                  </a:solidFill>
                </a:ln>
              </a:rPr>
              <a:t> </a:t>
            </a:r>
            <a:endParaRPr lang="th-TH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th-TH" dirty="0" smtClean="0">
                <a:ln>
                  <a:solidFill>
                    <a:schemeClr val="tx1"/>
                  </a:solidFill>
                </a:ln>
              </a:rPr>
              <a:t>เป็น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แหล่งรวบรวมและเก็บรักษา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สิ่งพิมพ์ที่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พิมพ์ขึ้นภายในประเทศไว้อย่างสมบูรณ์ และอนุรักษ์ให้คงทนถาวร 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เพื่อ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ให้บริการศึกษาค้นคว้าแก่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ประชาชนทั่วไป </a:t>
            </a:r>
            <a:br>
              <a:rPr lang="th-TH" dirty="0" smtClean="0">
                <a:ln>
                  <a:solidFill>
                    <a:schemeClr val="tx1"/>
                  </a:solidFill>
                </a:ln>
              </a:rPr>
            </a:b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หอสมุด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แห่งชาติ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จะต้องได้รับ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สิ่งพิมพ์ทุก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เล่มที่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พิมพ์ขึ้น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ภายในประเทศ</a:t>
            </a:r>
            <a:br>
              <a:rPr lang="th-TH" dirty="0" smtClean="0">
                <a:ln>
                  <a:solidFill>
                    <a:schemeClr val="tx1"/>
                  </a:solidFill>
                </a:ln>
              </a:rPr>
            </a:b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ตาม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พระราชบัญญัติการพิมพ์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122" y="332656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nlt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1" t="4663" r="1714" b="4784"/>
          <a:stretch/>
        </p:blipFill>
        <p:spPr bwMode="auto">
          <a:xfrm>
            <a:off x="1907704" y="4279514"/>
            <a:ext cx="5280211" cy="18857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03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23528" y="219788"/>
            <a:ext cx="8424935" cy="133670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1556792"/>
            <a:ext cx="76328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ห้องสมุดดิจิทัล</a:t>
            </a:r>
            <a:endParaRPr lang="th-TH" sz="6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122" y="332656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5.4 ประเภทห้องสมุด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(ต่อ)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365545" y="1628800"/>
            <a:ext cx="870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prstClr val="black"/>
                </a:solidFill>
                <a:sym typeface="Wingdings"/>
              </a:rPr>
              <a:t></a:t>
            </a:r>
            <a:endParaRPr lang="th-TH" dirty="0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907704" y="1628800"/>
            <a:ext cx="8707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solidFill>
                  <a:prstClr val="black"/>
                </a:solidFill>
                <a:sym typeface="Wingdings"/>
              </a:rPr>
              <a:t></a:t>
            </a:r>
            <a:endParaRPr lang="th-TH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23530" y="2492896"/>
            <a:ext cx="84249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n>
                  <a:solidFill>
                    <a:schemeClr val="tx1"/>
                  </a:solidFill>
                </a:ln>
              </a:rPr>
              <a:t>	เป็นห้องสมุดอีกรูปแบบหนึ่งที่เกิดขึ้นใน</a:t>
            </a:r>
            <a:r>
              <a:rPr lang="th-TH" dirty="0" err="1" smtClean="0">
                <a:ln>
                  <a:solidFill>
                    <a:schemeClr val="tx1"/>
                  </a:solidFill>
                </a:ln>
              </a:rPr>
              <a:t>ยุคดิจิทัล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 สารสนเทศปัจจุบันบันทึกในรูปแบบดิจิทัลมากขึ้น ในขณะเดียวกันสารสนเทศใหม่ ๆ ก็มีแนวโน้มที่จะบันทึกอยู่ในรูปดิจิทัลแทนสื่อสิ่งพิมพ์ เพื่อความสะดวกรวดเร็วในการสืบค้น การประมวลผล ประหยัดเนื้อที่ในการจัดเก็บ และสามารถส่งถ่ายข้อมูลความรู้ไปสู่บุคคลต่าง ๆ ได้ทุกสถานที่ทุกเวลาบนโลกนี้ โดยผ่านเครือข่ายการสื่อสารสากล หรืออินเตอร์เน็ต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97152"/>
            <a:ext cx="3900434" cy="187220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4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32656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95536" y="2521360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th-TH" sz="4400" b="1" dirty="0" smtClean="0">
                <a:ln>
                  <a:solidFill>
                    <a:schemeClr val="tx1"/>
                  </a:solidFill>
                </a:ln>
              </a:rPr>
              <a:t>หนังสือ</a:t>
            </a:r>
            <a:r>
              <a:rPr lang="th-TH" sz="4400" b="1" dirty="0">
                <a:ln>
                  <a:solidFill>
                    <a:schemeClr val="tx1"/>
                  </a:solidFill>
                </a:ln>
              </a:rPr>
              <a:t>เป็นออม</a:t>
            </a:r>
            <a:r>
              <a:rPr lang="th-TH" sz="4400" b="1" dirty="0" smtClean="0">
                <a:ln>
                  <a:solidFill>
                    <a:schemeClr val="tx1"/>
                  </a:solidFill>
                </a:ln>
              </a:rPr>
              <a:t>สิน</a:t>
            </a:r>
          </a:p>
          <a:p>
            <a:pPr algn="ctr" fontAlgn="base"/>
            <a:r>
              <a:rPr lang="th-TH" sz="3200" b="1" spc="-100" dirty="0" smtClean="0">
                <a:ln>
                  <a:solidFill>
                    <a:schemeClr val="tx1"/>
                  </a:solidFill>
                </a:ln>
              </a:rPr>
              <a:t>...หนังสือ</a:t>
            </a:r>
            <a:r>
              <a:rPr lang="th-TH" sz="3200" b="1" spc="-100" dirty="0">
                <a:ln>
                  <a:solidFill>
                    <a:schemeClr val="tx1"/>
                  </a:solidFill>
                </a:ln>
              </a:rPr>
              <a:t>เป็นการสะสมความรู้และทุกสิ่งทุกอย่าง</a:t>
            </a:r>
            <a:r>
              <a:rPr lang="th-TH" sz="3200" b="1" spc="-100" dirty="0" smtClean="0">
                <a:ln>
                  <a:solidFill>
                    <a:schemeClr val="tx1"/>
                  </a:solidFill>
                </a:ln>
              </a:rPr>
              <a:t>ที่มนุษย์</a:t>
            </a:r>
            <a:br>
              <a:rPr lang="th-TH" sz="3200" b="1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3200" b="1" spc="-100" dirty="0" smtClean="0">
                <a:ln>
                  <a:solidFill>
                    <a:schemeClr val="tx1"/>
                  </a:solidFill>
                </a:ln>
              </a:rPr>
              <a:t>ได้</a:t>
            </a:r>
            <a:r>
              <a:rPr lang="th-TH" sz="3200" b="1" spc="-100" dirty="0">
                <a:ln>
                  <a:solidFill>
                    <a:schemeClr val="tx1"/>
                  </a:solidFill>
                </a:ln>
              </a:rPr>
              <a:t>สร้างมา ทำมา คิดมา แต่โบราณกาลจนทุกวันนี้ หนังสือจึงเป็นสิ่งสำคัญ 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เป็นคล้ายๆ ธนาคารความรู้และเป็นออม</a:t>
            </a: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สิน</a:t>
            </a:r>
          </a:p>
          <a:p>
            <a:pPr algn="ctr" fontAlgn="base"/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เป็น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สิ่งที่จะทำ</a:t>
            </a: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ให้มนุษย์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ก้าวหน้าได้โดย</a:t>
            </a:r>
            <a:r>
              <a:rPr lang="th-TH" sz="3200" b="1" dirty="0" smtClean="0">
                <a:ln>
                  <a:solidFill>
                    <a:schemeClr val="tx1"/>
                  </a:solidFill>
                </a:ln>
              </a:rPr>
              <a:t>แท้...</a:t>
            </a:r>
            <a:r>
              <a:rPr lang="th-TH" sz="3200" b="1" dirty="0">
                <a:ln>
                  <a:solidFill>
                    <a:schemeClr val="tx1"/>
                  </a:solidFill>
                </a:ln>
              </a:rPr>
              <a:t> </a:t>
            </a:r>
            <a:endParaRPr lang="th-TH" sz="3200" b="1" dirty="0" smtClean="0">
              <a:ln>
                <a:solidFill>
                  <a:schemeClr val="tx1"/>
                </a:solidFill>
              </a:ln>
            </a:endParaRPr>
          </a:p>
          <a:p>
            <a:pPr fontAlgn="base"/>
            <a:endParaRPr lang="th-TH" sz="1800" dirty="0">
              <a:ln>
                <a:solidFill>
                  <a:schemeClr val="tx1"/>
                </a:solidFill>
              </a:ln>
            </a:endParaRPr>
          </a:p>
          <a:p>
            <a:pPr algn="ctr" fontAlgn="base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พระ</a:t>
            </a:r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บรม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ราโชวาท พระบาทสมเด็จ</a:t>
            </a:r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พระปรมินทรมหาภูมิพลอดุลย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เดช บรม</a:t>
            </a:r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นารถบพิตร รัชกาลที่ 9 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 พระราชทาน</a:t>
            </a:r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แก่คณะสมาชิกห้องสมุดทั่ว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ประเทศ</a:t>
            </a:r>
          </a:p>
          <a:p>
            <a:pPr algn="ctr" fontAlgn="base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ในโอกาสที่</a:t>
            </a:r>
            <a:r>
              <a:rPr lang="th-TH" sz="2000" b="1" dirty="0">
                <a:ln>
                  <a:solidFill>
                    <a:schemeClr val="tx1"/>
                  </a:solidFill>
                </a:ln>
              </a:rPr>
              <a:t>เข้าเฝ้าทูลละอองธุลีพระบาท วันที่ 25 พฤศจิกายน 2514</a:t>
            </a:r>
          </a:p>
        </p:txBody>
      </p:sp>
      <p:pic>
        <p:nvPicPr>
          <p:cNvPr id="1026" name="Picture 2" descr="ผลการค้นหารูปภาพสำหรับ หนังสือเป็นออมสิน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4" r="13935"/>
          <a:stretch/>
        </p:blipFill>
        <p:spPr bwMode="auto">
          <a:xfrm>
            <a:off x="3216289" y="188640"/>
            <a:ext cx="2795871" cy="2207419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461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881" y="1484784"/>
            <a:ext cx="3774079" cy="408899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76528" y="1268760"/>
            <a:ext cx="4039888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th-TH" sz="32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ฉันชอบอ่านหนังสือ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หนังสือนี้     มีมากมาย	หลายชนิด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นำดวงจิต    เริงรื่น	ชื่นสดใส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ให้ความรู้    สำเริง	บันเทิงใจ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ฉันจึงใฝ่      ใจสมาน	อ่านทุกวัน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มีวิชา</a:t>
            </a:r>
            <a:r>
              <a:rPr lang="th-TH" spc="5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หลายอย่าง	ต่างจำพวก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ล้วนสะดวก  ค้นได้	ให้สุขสันต์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วิชาการ</a:t>
            </a:r>
            <a:r>
              <a:rPr lang="th-TH" spc="-5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            </a:t>
            </a: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สรรมา	สารพัน</a:t>
            </a:r>
          </a:p>
          <a:p>
            <a:pPr>
              <a:spcBef>
                <a:spcPts val="600"/>
              </a:spcBef>
            </a:pPr>
            <a:r>
              <a:rPr lang="th-TH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ชั่วชีวัน       ฉันอ่านได้	ไม่เบื่อเลย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5982379"/>
            <a:ext cx="5607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บทพระราชนิพนธ์ของสมเด็จพระเทพรัตนราชสุดาฯ สยามบรมราชกุมารี</a:t>
            </a:r>
          </a:p>
          <a:p>
            <a:pPr algn="ctr"/>
            <a:r>
              <a:rPr lang="th-TH" sz="2000" b="1" dirty="0" smtClean="0">
                <a:ln>
                  <a:solidFill>
                    <a:schemeClr val="tx1"/>
                  </a:solidFill>
                </a:ln>
              </a:rPr>
              <a:t>เมื่อครั้งยังทรงพระเยาว์</a:t>
            </a:r>
            <a:endParaRPr lang="th-TH" sz="20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5122" name="Picture 2" descr="ผลการค้นหารูปภาพสำหรับ ตรา สมเด็จพระเทพ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61" y="188640"/>
            <a:ext cx="423213" cy="11708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674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484413" y="3564430"/>
            <a:ext cx="8048027" cy="15841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30" name="Picture 6" descr="ผลการค้นหารูปภาพสำหรับ libra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15" y="1666765"/>
            <a:ext cx="1327175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ผลการค้นหารูปภาพสำหรับ read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67654"/>
            <a:ext cx="1335705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/>
          <p:cNvSpPr/>
          <p:nvPr/>
        </p:nvSpPr>
        <p:spPr>
          <a:xfrm>
            <a:off x="539553" y="3632244"/>
            <a:ext cx="7992888" cy="15249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3102586" y="3566626"/>
            <a:ext cx="279275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8800" b="1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ขอบคุณ</a:t>
            </a:r>
            <a:endParaRPr lang="th-TH" sz="8800" b="1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ผลการค้นหารูปภาพสำหรับ read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58" y="1091728"/>
            <a:ext cx="1335704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อุทยานการเรียนรู้นครสงขลา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11" name="AutoShape 10" descr="อุทยานการเรียนรู้นครสงขลา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sp>
        <p:nvSpPr>
          <p:cNvPr id="12" name="AutoShape 12" descr="อุทยานการเรียนรู้นครสงขลา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82820"/>
            <a:ext cx="7488833" cy="1806681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98" y="1657121"/>
            <a:ext cx="1340196" cy="1001778"/>
          </a:xfrm>
          <a:prstGeom prst="hexagon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09" y="2203042"/>
            <a:ext cx="1340004" cy="997231"/>
          </a:xfrm>
          <a:prstGeom prst="hexagon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ผลการค้นหารูปภาพสำหรับ สังคมการเรียนรู้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84" y="1124386"/>
            <a:ext cx="1327175" cy="995381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0"/>
          <a:stretch/>
        </p:blipFill>
        <p:spPr bwMode="auto">
          <a:xfrm>
            <a:off x="6187298" y="2211198"/>
            <a:ext cx="1327175" cy="1001778"/>
          </a:xfrm>
          <a:prstGeom prst="hexagon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00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มุมมน 22"/>
          <p:cNvSpPr/>
          <p:nvPr/>
        </p:nvSpPr>
        <p:spPr>
          <a:xfrm>
            <a:off x="395536" y="1364412"/>
            <a:ext cx="8424935" cy="3432740"/>
          </a:xfrm>
          <a:prstGeom prst="roundRect">
            <a:avLst>
              <a:gd name="adj" fmla="val 23407"/>
            </a:avLst>
          </a:prstGeom>
          <a:noFill/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3779912" y="4509120"/>
            <a:ext cx="5040559" cy="1800200"/>
          </a:xfrm>
          <a:prstGeom prst="roundRect">
            <a:avLst>
              <a:gd name="adj" fmla="val 234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1427292"/>
            <a:ext cx="83529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40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th-TH" sz="4000" b="1" u="sng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4000" b="1" u="sng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เรียนรู้ในยุคใหม่</a:t>
            </a:r>
            <a:r>
              <a:rPr lang="th-TH" sz="4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ไม่ได้เกิดขึ้นเฉพาะในโรงเรียน แต่เกิดขึ้นได้อย่างกว้างขวางในหลายสถานที่ แม้แต่ใน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บ้านก็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เป็นแหล่งเรียนรู้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ได้ ถ้าหากมี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ระบบสื่อสารและข้อมูลข่าวสารที่ดี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พอ</a:t>
            </a:r>
          </a:p>
          <a:p>
            <a:pPr algn="thaiDist"/>
            <a:r>
              <a:rPr lang="th-TH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         ความก้าวหน้า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ทางวิทยาศาสตร์เทคโนโลยีและการสื่อสาร 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 นำมา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ซึ่ง</a:t>
            </a: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กระแส</a:t>
            </a:r>
            <a:br>
              <a:rPr lang="th-TH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pc="-100" dirty="0" smtClean="0">
                <a:ln>
                  <a:solidFill>
                    <a:schemeClr val="tx1"/>
                  </a:solidFill>
                </a:ln>
              </a:rPr>
              <a:t>แห่ง</a:t>
            </a:r>
            <a:r>
              <a:rPr lang="th-TH" spc="-100" dirty="0">
                <a:ln>
                  <a:solidFill>
                    <a:schemeClr val="tx1"/>
                  </a:solidFill>
                </a:ln>
              </a:rPr>
              <a:t>ความ</a:t>
            </a:r>
            <a:r>
              <a:rPr lang="th-TH" spc="-150" dirty="0" smtClean="0">
                <a:ln>
                  <a:solidFill>
                    <a:schemeClr val="tx1"/>
                  </a:solidFill>
                </a:ln>
              </a:rPr>
              <a:t>เปลี่ยนแปลงสู่</a:t>
            </a:r>
            <a:r>
              <a:rPr lang="th-TH" spc="-150" dirty="0" smtClean="0"/>
              <a:t>   </a:t>
            </a:r>
            <a:r>
              <a:rPr lang="th-TH" sz="3600" b="1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ยุค</a:t>
            </a:r>
            <a:r>
              <a:rPr lang="th-TH" sz="3600" b="1" spc="-1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แห่งโลกไร้</a:t>
            </a:r>
            <a:r>
              <a:rPr lang="th-TH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พรมแดน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อย่าง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ไม่มีใครหลีกเลี่ยงได้ 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ซึ่งเป็น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ตัวกำหนดรูปแบบการจัดการศึกษาในยุคใหม่</a:t>
            </a:r>
            <a:r>
              <a:rPr lang="th-TH" dirty="0" smtClean="0">
                <a:ln>
                  <a:solidFill>
                    <a:schemeClr val="tx1"/>
                  </a:solidFill>
                </a:ln>
              </a:rPr>
              <a:t>ค่อนข้างมาก</a:t>
            </a:r>
          </a:p>
          <a:p>
            <a:pPr algn="thaiDist"/>
            <a:endParaRPr lang="th-TH" sz="1600" dirty="0" smtClean="0">
              <a:ln>
                <a:solidFill>
                  <a:schemeClr val="tx1"/>
                </a:solidFill>
              </a:ln>
            </a:endParaRPr>
          </a:p>
          <a:p>
            <a:pPr algn="thaiDist"/>
            <a:r>
              <a:rPr lang="th-TH" spc="-100" dirty="0" smtClean="0"/>
              <a:t>                                                   </a:t>
            </a:r>
            <a:r>
              <a:rPr lang="th-TH" sz="4000" b="1" spc="-8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ระบบเทคโนโลยี</a:t>
            </a:r>
            <a:r>
              <a:rPr lang="th-TH" sz="4000" b="1" spc="-8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สารสนเทศ</a:t>
            </a:r>
            <a:r>
              <a:rPr lang="th-TH" sz="4000" b="1" spc="-80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th-TH" sz="4000" b="1" spc="-8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4000" b="1" spc="-80" dirty="0" smtClean="0">
                <a:ln>
                  <a:solidFill>
                    <a:schemeClr val="tx1"/>
                  </a:solidFill>
                </a:ln>
              </a:rPr>
              <a:t>                                 </a:t>
            </a: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>จะเปลี่ยนรูปแบบของการ</a:t>
            </a:r>
            <a:r>
              <a:rPr lang="th-TH" spc="-80" dirty="0">
                <a:ln>
                  <a:solidFill>
                    <a:schemeClr val="tx1"/>
                  </a:solidFill>
                </a:ln>
              </a:rPr>
              <a:t>เรียนรู้ และแหล่งความรู้ </a:t>
            </a: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th-TH" spc="-8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>                                                  จะ</a:t>
            </a:r>
            <a:r>
              <a:rPr lang="th-TH" spc="-80" dirty="0">
                <a:ln>
                  <a:solidFill>
                    <a:schemeClr val="tx1"/>
                  </a:solidFill>
                </a:ln>
              </a:rPr>
              <a:t>ทำ</a:t>
            </a: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>ให้ทุกคน</a:t>
            </a:r>
            <a:r>
              <a:rPr lang="th-TH" spc="-80" dirty="0">
                <a:ln>
                  <a:solidFill>
                    <a:schemeClr val="tx1"/>
                  </a:solidFill>
                </a:ln>
              </a:rPr>
              <a:t>ได้เรียนรู้</a:t>
            </a:r>
            <a:r>
              <a:rPr lang="th-TH" spc="-80" dirty="0" smtClean="0">
                <a:ln>
                  <a:solidFill>
                    <a:schemeClr val="tx1"/>
                  </a:solidFill>
                </a:ln>
              </a:rPr>
              <a:t>อย่างเท่า</a:t>
            </a:r>
            <a:r>
              <a:rPr lang="th-TH" spc="-80" dirty="0">
                <a:ln>
                  <a:solidFill>
                    <a:schemeClr val="tx1"/>
                  </a:solidFill>
                </a:ln>
              </a:rPr>
              <a:t>เทียมกัน</a:t>
            </a:r>
            <a:r>
              <a:rPr lang="th-TH" dirty="0">
                <a:ln>
                  <a:solidFill>
                    <a:schemeClr val="tx1"/>
                  </a:solidFill>
                </a:ln>
              </a:rPr>
              <a:t> </a:t>
            </a:r>
            <a:endParaRPr lang="th-TH" spc="-100" dirty="0"/>
          </a:p>
          <a:p>
            <a:pPr algn="thaiDist"/>
            <a:endParaRPr lang="th-TH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30" y="161345"/>
            <a:ext cx="8424934" cy="10354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23528" y="219789"/>
            <a:ext cx="8424935" cy="9769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31" y="181089"/>
            <a:ext cx="8424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spc="-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 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โลก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ยุคปัจจุบัน </a:t>
            </a:r>
            <a:r>
              <a:rPr lang="th-TH" sz="4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ผู้เรียน</a:t>
            </a:r>
            <a:r>
              <a:rPr lang="th-TH" sz="4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ต้อง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หมายถึง </a:t>
            </a:r>
            <a:r>
              <a:rPr lang="th-TH" sz="400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คนทุกคน</a:t>
            </a:r>
            <a:r>
              <a:rPr lang="th-TH" sz="40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86" r="18767"/>
          <a:stretch/>
        </p:blipFill>
        <p:spPr>
          <a:xfrm>
            <a:off x="611560" y="4327897"/>
            <a:ext cx="2952328" cy="25940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7274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มุมมน 14"/>
          <p:cNvSpPr/>
          <p:nvPr/>
        </p:nvSpPr>
        <p:spPr>
          <a:xfrm>
            <a:off x="1210098" y="3769990"/>
            <a:ext cx="5594150" cy="504056"/>
          </a:xfrm>
          <a:prstGeom prst="roundRect">
            <a:avLst>
              <a:gd name="adj" fmla="val 234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1210098" y="4312146"/>
            <a:ext cx="5594150" cy="504056"/>
          </a:xfrm>
          <a:prstGeom prst="roundRect">
            <a:avLst>
              <a:gd name="adj" fmla="val 234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1219623" y="3232026"/>
            <a:ext cx="5040559" cy="504056"/>
          </a:xfrm>
          <a:prstGeom prst="roundRect">
            <a:avLst>
              <a:gd name="adj" fmla="val 234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1210098" y="4869160"/>
            <a:ext cx="5594150" cy="504056"/>
          </a:xfrm>
          <a:prstGeom prst="roundRect">
            <a:avLst>
              <a:gd name="adj" fmla="val 23407"/>
            </a:avLst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11558" y="1268760"/>
            <a:ext cx="784887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     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การ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ทำให้คนได้เรียนรู้ตลอด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ชีวิตเป็น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ความจำเป็นที่ทุกคนต้องพัฒนาตนเองอยู่เสมอ 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ซึ่งจะนำไปสู่การ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พัฒนาการงานอาชีพ 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และ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การพัฒนาชีวิตความเป็นอยู่ให้ดี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ขึ้น การที่จะ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พัฒนา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ตนเองได้นั้นจะต้อง</a:t>
            </a:r>
            <a:r>
              <a:rPr lang="th-TH" sz="3000" spc="-80" dirty="0">
                <a:ln>
                  <a:solidFill>
                    <a:schemeClr val="tx1"/>
                  </a:solidFill>
                </a:ln>
              </a:rPr>
              <a:t>แสวงหาความรู้อยู่เสมอ </a:t>
            </a:r>
            <a:r>
              <a:rPr lang="th-TH" sz="3000" spc="-80" dirty="0" smtClean="0">
                <a:ln>
                  <a:solidFill>
                    <a:schemeClr val="tx1"/>
                  </a:solidFill>
                </a:ln>
              </a:rPr>
              <a:t>ถ้า...</a:t>
            </a:r>
          </a:p>
          <a:p>
            <a:pPr algn="thaiDist">
              <a:spcBef>
                <a:spcPts val="600"/>
              </a:spcBef>
            </a:pPr>
            <a:r>
              <a:rPr lang="th-TH" sz="2000" spc="-100" dirty="0" smtClean="0">
                <a:ln>
                  <a:solidFill>
                    <a:schemeClr val="tx1"/>
                  </a:solidFill>
                </a:ln>
                <a:sym typeface="Wingdings"/>
              </a:rPr>
              <a:t>   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	 มี</a:t>
            </a:r>
            <a:r>
              <a:rPr lang="th-TH" sz="3200" spc="-100" dirty="0">
                <a:ln>
                  <a:solidFill>
                    <a:schemeClr val="tx1"/>
                  </a:solidFill>
                </a:ln>
              </a:rPr>
              <a:t>แหล่งความรู้ให้ศึกษาค้นคว้า </a:t>
            </a:r>
            <a:endParaRPr lang="th-TH" sz="3200" spc="-100" dirty="0" smtClean="0">
              <a:ln>
                <a:solidFill>
                  <a:schemeClr val="tx1"/>
                </a:solidFill>
              </a:ln>
            </a:endParaRPr>
          </a:p>
          <a:p>
            <a:pPr>
              <a:spcBef>
                <a:spcPts val="600"/>
              </a:spcBef>
            </a:pPr>
            <a:r>
              <a:rPr lang="th-TH" sz="3200" spc="-100" dirty="0">
                <a:ln>
                  <a:solidFill>
                    <a:schemeClr val="tx1"/>
                  </a:solidFill>
                </a:ln>
                <a:sym typeface="Wingdings"/>
              </a:rPr>
              <a:t> 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  <a:sym typeface="Wingdings"/>
              </a:rPr>
              <a:t>        </a:t>
            </a:r>
            <a:r>
              <a:rPr lang="th-TH" sz="2000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sym typeface="Wingdings"/>
              </a:rPr>
              <a:t></a:t>
            </a:r>
            <a:r>
              <a:rPr lang="th-TH" sz="3200" spc="-1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	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มี</a:t>
            </a:r>
            <a:r>
              <a:rPr lang="th-TH" sz="3200" spc="-100" dirty="0">
                <a:ln>
                  <a:solidFill>
                    <a:schemeClr val="tx1"/>
                  </a:solidFill>
                </a:ln>
              </a:rPr>
              <a:t>ระบบ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เทคโนโลยีสารสนเทศ</a:t>
            </a:r>
            <a:r>
              <a:rPr lang="th-TH" sz="3200" spc="-100" dirty="0">
                <a:ln>
                  <a:solidFill>
                    <a:schemeClr val="tx1"/>
                  </a:solidFill>
                </a:ln>
              </a:rPr>
              <a:t>เพื่อส่งทอดความรู้ 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   </a:t>
            </a:r>
            <a:br>
              <a:rPr lang="th-TH" sz="3200" spc="-100" dirty="0" smtClean="0">
                <a:ln>
                  <a:solidFill>
                    <a:schemeClr val="tx1"/>
                  </a:solidFill>
                </a:ln>
              </a:rPr>
            </a:b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        </a:t>
            </a:r>
            <a:r>
              <a:rPr lang="th-TH" sz="2000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sym typeface="Wingdings"/>
              </a:rPr>
              <a:t>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มี</a:t>
            </a:r>
            <a:r>
              <a:rPr lang="th-TH" sz="3200" spc="-100" dirty="0">
                <a:ln>
                  <a:solidFill>
                    <a:schemeClr val="tx1"/>
                  </a:solidFill>
                </a:ln>
              </a:rPr>
              <a:t>เครือข่ายคอมพิวเตอร์ให้เข้าถึงความรู้ </a:t>
            </a:r>
            <a:endParaRPr lang="th-TH" sz="3200" spc="-100" dirty="0" smtClean="0">
              <a:ln>
                <a:solidFill>
                  <a:schemeClr val="tx1"/>
                </a:solidFill>
              </a:ln>
            </a:endParaRPr>
          </a:p>
          <a:p>
            <a:pPr algn="thaiDist">
              <a:spcBef>
                <a:spcPts val="600"/>
              </a:spcBef>
            </a:pPr>
            <a:r>
              <a:rPr lang="th-TH" sz="2000" spc="-1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sym typeface="Wingdings"/>
              </a:rPr>
              <a:t>   </a:t>
            </a:r>
            <a:r>
              <a:rPr lang="th-TH" sz="3200" spc="-100" dirty="0" smtClean="0">
                <a:ln>
                  <a:solidFill>
                    <a:schemeClr val="tx1"/>
                  </a:solidFill>
                </a:ln>
              </a:rPr>
              <a:t> และคนรู้จักวิธี</a:t>
            </a:r>
            <a:r>
              <a:rPr lang="th-TH" sz="3200" kern="0" spc="-100" dirty="0" smtClean="0">
                <a:ln>
                  <a:solidFill>
                    <a:schemeClr val="tx1"/>
                  </a:solidFill>
                </a:ln>
              </a:rPr>
              <a:t>แสวงหา</a:t>
            </a:r>
            <a:r>
              <a:rPr lang="th-TH" sz="3200" kern="0" spc="-100" dirty="0">
                <a:ln>
                  <a:solidFill>
                    <a:schemeClr val="tx1"/>
                  </a:solidFill>
                </a:ln>
              </a:rPr>
              <a:t>ความรู้ </a:t>
            </a:r>
            <a:endParaRPr lang="th-TH" sz="3200" kern="0" spc="-100" dirty="0" smtClean="0">
              <a:ln>
                <a:solidFill>
                  <a:schemeClr val="tx1"/>
                </a:solidFill>
              </a:ln>
            </a:endParaRPr>
          </a:p>
          <a:p>
            <a:pPr algn="thaiDist">
              <a:spcBef>
                <a:spcPts val="1200"/>
              </a:spcBef>
            </a:pPr>
            <a:r>
              <a:rPr lang="th-TH" sz="3200" kern="0" spc="-1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th-TH" sz="3200" kern="0" spc="-100" dirty="0" smtClean="0">
                <a:ln>
                  <a:solidFill>
                    <a:schemeClr val="tx1"/>
                  </a:solidFill>
                </a:ln>
              </a:rPr>
              <a:t>     </a:t>
            </a:r>
            <a:r>
              <a:rPr lang="th-TH" sz="3000" kern="0" spc="-100" dirty="0" smtClean="0">
                <a:ln>
                  <a:solidFill>
                    <a:schemeClr val="tx1"/>
                  </a:solidFill>
                </a:ln>
              </a:rPr>
              <a:t>และถ้าทุกฝ่ายช่วยกัน</a:t>
            </a:r>
            <a:r>
              <a:rPr lang="th-TH" sz="3000" kern="0" spc="-100" dirty="0">
                <a:ln>
                  <a:solidFill>
                    <a:schemeClr val="tx1"/>
                  </a:solidFill>
                </a:ln>
              </a:rPr>
              <a:t>ทำ</a:t>
            </a:r>
            <a:r>
              <a:rPr lang="th-TH" sz="3000" kern="0" spc="-100" dirty="0" smtClean="0">
                <a:ln>
                  <a:solidFill>
                    <a:schemeClr val="tx1"/>
                  </a:solidFill>
                </a:ln>
              </a:rPr>
              <a:t>ให้ทุก</a:t>
            </a:r>
            <a:r>
              <a:rPr lang="th-TH" sz="3000" kern="0" spc="-100" dirty="0">
                <a:ln>
                  <a:solidFill>
                    <a:schemeClr val="tx1"/>
                  </a:solidFill>
                </a:ln>
              </a:rPr>
              <a:t>ส่วนของ</a:t>
            </a:r>
            <a:r>
              <a:rPr lang="th-TH" sz="3000" kern="0" spc="-100" dirty="0" smtClean="0">
                <a:ln>
                  <a:solidFill>
                    <a:schemeClr val="tx1"/>
                  </a:solidFill>
                </a:ln>
              </a:rPr>
              <a:t>สังคมมีส่วนร่วม</a:t>
            </a:r>
          </a:p>
          <a:p>
            <a:pPr algn="thaiDist"/>
            <a:r>
              <a:rPr lang="th-TH" sz="3000" kern="0" spc="-100" dirty="0" smtClean="0">
                <a:ln>
                  <a:solidFill>
                    <a:schemeClr val="tx1"/>
                  </a:solidFill>
                </a:ln>
              </a:rPr>
              <a:t>ส</a:t>
            </a:r>
            <a:r>
              <a:rPr lang="th-TH" sz="3000" spc="-100" dirty="0" smtClean="0">
                <a:ln>
                  <a:solidFill>
                    <a:schemeClr val="tx1"/>
                  </a:solidFill>
                </a:ln>
              </a:rPr>
              <a:t>นับสนุน </a:t>
            </a:r>
            <a:r>
              <a:rPr lang="th-TH" sz="3000" dirty="0">
                <a:ln>
                  <a:solidFill>
                    <a:schemeClr val="tx1"/>
                  </a:solidFill>
                </a:ln>
              </a:rPr>
              <a:t>สังคมก็จะ</a:t>
            </a:r>
            <a:r>
              <a:rPr lang="th-TH" sz="3000" dirty="0" smtClean="0">
                <a:ln>
                  <a:solidFill>
                    <a:schemeClr val="tx1"/>
                  </a:solidFill>
                </a:ln>
              </a:rPr>
              <a:t>เป็น </a:t>
            </a:r>
            <a:r>
              <a:rPr lang="th-TH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  <a:r>
              <a:rPr lang="th-TH" sz="3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สังคมแห่งการเรียนรู้ </a:t>
            </a:r>
            <a:r>
              <a:rPr lang="th-TH" sz="36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thaiDist"/>
            <a:r>
              <a:rPr lang="th-TH" sz="2000" b="1" spc="-100" dirty="0"/>
              <a:t> </a:t>
            </a:r>
            <a:r>
              <a:rPr lang="th-TH" sz="2000" b="1" spc="-100" dirty="0" smtClean="0"/>
              <a:t>   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323530" y="161345"/>
            <a:ext cx="8424934" cy="103540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23528" y="219789"/>
            <a:ext cx="8424935" cy="9769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31" y="332656"/>
            <a:ext cx="842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spc="-2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 </a:t>
            </a:r>
            <a:r>
              <a:rPr lang="th-TH" sz="48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สังคมแห่งการเรียนรู้ </a:t>
            </a:r>
            <a:r>
              <a:rPr lang="th-TH" sz="4800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4800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Society</a:t>
            </a:r>
            <a:r>
              <a:rPr lang="en-US" sz="4800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h-TH" sz="4800" kern="0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854646"/>
            <a:ext cx="2114286" cy="95873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50" r="26713"/>
          <a:stretch/>
        </p:blipFill>
        <p:spPr>
          <a:xfrm rot="20897058" flipH="1">
            <a:off x="6453040" y="3242970"/>
            <a:ext cx="2903542" cy="352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7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23530" y="2060848"/>
            <a:ext cx="8424934" cy="1285771"/>
          </a:xfrm>
          <a:prstGeom prst="roundRect">
            <a:avLst>
              <a:gd name="adj" fmla="val 3275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113468"/>
            <a:ext cx="8424935" cy="22516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2128788"/>
            <a:ext cx="7848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แผนแม่บทส่งเสริมวัฒนธรรมการอ่าน</a:t>
            </a:r>
          </a:p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สู่สังคมแห่งการเรียนรู้ของไทย </a:t>
            </a:r>
          </a:p>
          <a:p>
            <a:pPr algn="ctr"/>
            <a:r>
              <a:rPr lang="th-TH" sz="48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พ.ศ. 2560 - 2564</a:t>
            </a:r>
            <a:endParaRPr lang="th-TH" sz="4800" b="1" spc="-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78" y="1834390"/>
            <a:ext cx="3250794" cy="3250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521" y="2609625"/>
            <a:ext cx="76815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799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ผลการค้นหารูปภาพสำหรับ ballo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3266395"/>
            <a:ext cx="2115132" cy="311493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97" y="4437112"/>
            <a:ext cx="7315200" cy="36576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ผลการค้นหารูปภาพสำหรับ balloon 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32" y="3212976"/>
            <a:ext cx="2115132" cy="311493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323530" y="161345"/>
            <a:ext cx="8424934" cy="1285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323528" y="219789"/>
            <a:ext cx="8424935" cy="1237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32656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spc="-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6000" b="1" spc="-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ความเป็นมา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สี่เหลี่ยมผืนผ้ามุมมน 16"/>
          <p:cNvSpPr/>
          <p:nvPr/>
        </p:nvSpPr>
        <p:spPr>
          <a:xfrm>
            <a:off x="7006822" y="3429000"/>
            <a:ext cx="1368152" cy="1728192"/>
          </a:xfrm>
          <a:prstGeom prst="roundRect">
            <a:avLst>
              <a:gd name="adj" fmla="val 1945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179513" y="1484784"/>
            <a:ext cx="8712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</a:t>
            </a:r>
            <a:r>
              <a:rPr lang="th-TH" b="1" spc="-100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ระทรวงวัฒนธรรม  กระทรวงศึกษาธิการ  และกระทรวงมหาดไทย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ได้เล็งเห็นความสำคัญของการพัฒนาคุณภาพประชากร</a:t>
            </a:r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ผ่าน</a:t>
            </a:r>
          </a:p>
          <a:p>
            <a:pPr algn="ctr"/>
            <a:r>
              <a:rPr lang="th-TH" sz="40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</a:t>
            </a:r>
            <a:r>
              <a:rPr lang="th-TH" sz="4000" b="1" dirty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อ่านและการ</a:t>
            </a:r>
            <a:r>
              <a:rPr lang="th-TH" sz="40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เรียนรู้</a:t>
            </a:r>
            <a:r>
              <a:rPr lang="th-TH" sz="4000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r>
              <a:rPr lang="th-TH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จึงต้องส่งเสริมให้ประชาชนมีการพัฒนาความรู้โดย...</a:t>
            </a:r>
            <a:endParaRPr lang="th-TH" b="1" dirty="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941293" y="3475157"/>
            <a:ext cx="15191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h-TH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ส่งเสริมให้ประชาชนเรียนรู้อย่าง</a:t>
            </a:r>
          </a:p>
          <a:p>
            <a:pPr lvl="0" algn="ctr"/>
            <a:r>
              <a:rPr lang="th-TH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สร้างสรรค์ </a:t>
            </a:r>
            <a:endParaRPr lang="th-TH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737320" y="3698443"/>
            <a:ext cx="1368152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51520" y="3698443"/>
            <a:ext cx="228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h-TH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ส่งเสริมให้</a:t>
            </a:r>
            <a:r>
              <a:rPr lang="th-TH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ประชาชน</a:t>
            </a:r>
          </a:p>
          <a:p>
            <a:pPr algn="ctr"/>
            <a:r>
              <a:rPr lang="th-TH" b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รัก</a:t>
            </a:r>
            <a:r>
              <a:rPr lang="th-TH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การอ่าน </a:t>
            </a:r>
            <a:endParaRPr lang="th-TH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14" name="Picture 2" descr="ผลการค้นหารูปภาพสำหรับ balloon 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40" y="3698443"/>
            <a:ext cx="2115132" cy="311493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สี่เหลี่ยมผืนผ้ามุมมน 14"/>
          <p:cNvSpPr/>
          <p:nvPr/>
        </p:nvSpPr>
        <p:spPr>
          <a:xfrm>
            <a:off x="3429397" y="3941440"/>
            <a:ext cx="1440160" cy="1647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3275856" y="3917374"/>
            <a:ext cx="17224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spc="-15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ส่งเสริมให้</a:t>
            </a:r>
          </a:p>
          <a:p>
            <a:pPr algn="ctr"/>
            <a:r>
              <a:rPr lang="th-TH" b="1" spc="-15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ประชาชนแสวง</a:t>
            </a:r>
          </a:p>
          <a:p>
            <a:pPr algn="ctr"/>
            <a:r>
              <a:rPr lang="th-TH" b="1" spc="-15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หา</a:t>
            </a:r>
            <a:r>
              <a:rPr lang="th-TH" b="1" spc="-15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ความรู้อย่างต่อเนื่อง </a:t>
            </a:r>
            <a:endParaRPr lang="th-TH" spc="-15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054" name="Picture 6" descr="ผลการค้นหารูปภาพสำหรับ ก้อนเมฆ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-368935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ผลการค้นหารูปภาพสำหรับ ballo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0" y="5183902"/>
            <a:ext cx="373028" cy="54935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ผลการค้นหารูปภาพสำหรับ balloon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18" y="3403949"/>
            <a:ext cx="801558" cy="118044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39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iiFay 2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3">
      <a:majorFont>
        <a:latin typeface="BrowalliaUPC"/>
        <a:ea typeface=""/>
        <a:cs typeface="FreesiaUPC"/>
      </a:majorFont>
      <a:minorFont>
        <a:latin typeface="BrowalliaUPC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Words>1959</Words>
  <Application>Microsoft Office PowerPoint</Application>
  <PresentationFormat>On-screen Show (4:3)</PresentationFormat>
  <Paragraphs>348</Paragraphs>
  <Slides>54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PuiiFay 2 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Wichuda</dc:creator>
  <cp:lastModifiedBy>Klong7</cp:lastModifiedBy>
  <cp:revision>214</cp:revision>
  <cp:lastPrinted>2018-02-22T05:21:01Z</cp:lastPrinted>
  <dcterms:created xsi:type="dcterms:W3CDTF">2017-12-18T11:28:30Z</dcterms:created>
  <dcterms:modified xsi:type="dcterms:W3CDTF">2018-03-27T03:41:58Z</dcterms:modified>
</cp:coreProperties>
</file>