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22"/>
  </p:handoutMasterIdLst>
  <p:sldIdLst>
    <p:sldId id="256" r:id="rId2"/>
    <p:sldId id="286" r:id="rId3"/>
    <p:sldId id="287" r:id="rId4"/>
    <p:sldId id="280" r:id="rId5"/>
    <p:sldId id="285" r:id="rId6"/>
    <p:sldId id="257" r:id="rId7"/>
    <p:sldId id="268" r:id="rId8"/>
    <p:sldId id="266" r:id="rId9"/>
    <p:sldId id="273" r:id="rId10"/>
    <p:sldId id="288" r:id="rId11"/>
    <p:sldId id="289" r:id="rId12"/>
    <p:sldId id="274" r:id="rId13"/>
    <p:sldId id="290" r:id="rId14"/>
    <p:sldId id="272" r:id="rId15"/>
    <p:sldId id="277" r:id="rId16"/>
    <p:sldId id="275" r:id="rId17"/>
    <p:sldId id="278" r:id="rId18"/>
    <p:sldId id="293" r:id="rId19"/>
    <p:sldId id="292" r:id="rId20"/>
    <p:sldId id="291" r:id="rId21"/>
  </p:sldIdLst>
  <p:sldSz cx="9144000" cy="5715000" type="screen16x10"/>
  <p:notesSz cx="6807200" cy="9939338"/>
  <p:defaultTextStyle>
    <a:defPPr>
      <a:defRPr lang="th-TH"/>
    </a:defPPr>
    <a:lvl1pPr marL="0" algn="l" defTabSz="713232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FFF00"/>
    <a:srgbClr val="0EE618"/>
    <a:srgbClr val="FF66FF"/>
    <a:srgbClr val="F6FC04"/>
    <a:srgbClr val="33CCCC"/>
    <a:srgbClr val="FFFF99"/>
    <a:srgbClr val="FFB3D5"/>
    <a:srgbClr val="66FFCC"/>
    <a:srgbClr val="00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22" autoAdjust="0"/>
    <p:restoredTop sz="94648"/>
  </p:normalViewPr>
  <p:slideViewPr>
    <p:cSldViewPr snapToGrid="0" snapToObjects="1">
      <p:cViewPr varScale="1">
        <p:scale>
          <a:sx n="84" d="100"/>
          <a:sy n="84" d="100"/>
        </p:scale>
        <p:origin x="-786" y="-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>
            <a:extLst>
              <a:ext uri="{FF2B5EF4-FFF2-40B4-BE49-F238E27FC236}">
                <a16:creationId xmlns:a16="http://schemas.microsoft.com/office/drawing/2014/main" xmlns="" id="{5275A805-2C71-43E8-9EC6-36B2D57743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xmlns="" id="{0173E0A1-98B9-4FDD-ABF3-C8AA2A8AA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5839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BC726-05F4-4A0A-B35D-C2F7CC38BB00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xmlns="" id="{F7936790-81FC-4CEA-A23F-E446984AEEC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40648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xmlns="" id="{FFF75143-B73A-43B3-8053-EAB383BB659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5839" y="9440648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217FC-AD3F-4880-87BD-18743890E38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3903421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/>
              <a:t>ลากรูปภาพไปยังพื้นที่ที่สำรองไว้ หรือคลิกไอคอนเพื่อเพิ่ม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4A78C-8A3F-BB4B-8012-A5EB48284BAE}" type="datetimeFigureOut">
              <a:rPr lang="th-TH" smtClean="0"/>
              <a:pPr/>
              <a:t>26/03/61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778B6-3CC2-3841-A702-9010DF35FAA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1267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 flipV="1">
            <a:off x="0" y="-2"/>
            <a:ext cx="9144000" cy="3222602"/>
          </a:xfrm>
          <a:prstGeom prst="rect">
            <a:avLst/>
          </a:prstGeom>
          <a:solidFill>
            <a:srgbClr val="33CCCC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30306" y="1965992"/>
            <a:ext cx="73865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000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โครงการ</a:t>
            </a:r>
            <a:r>
              <a:rPr lang="th-TH" sz="6000" b="1" cap="none" spc="0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ส่งเสริมนิสัยรักการอ่าน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30306" y="3541854"/>
            <a:ext cx="73865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สำนักวิชาการและมาตรฐานการศึกษา</a:t>
            </a:r>
          </a:p>
          <a:p>
            <a:pPr algn="ctr"/>
            <a:r>
              <a:rPr lang="th-TH" sz="3200" b="1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สำนักงานคณะกรรมการการศึกษาขั้นพื้นฐาน</a:t>
            </a:r>
            <a:endParaRPr lang="th-TH" sz="2000" b="1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CA7EFA4B-234E-4E65-A98A-9AE921E0C0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210" y="288787"/>
            <a:ext cx="1640910" cy="1640910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xmlns="" id="{43725DE9-D6AD-4419-8273-6ACA8D0E0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2440" y="683990"/>
            <a:ext cx="2370630" cy="116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904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919183"/>
            <a:ext cx="8580476" cy="4503422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653368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กล่องข้อความ 9"/>
          <p:cNvSpPr txBox="1"/>
          <p:nvPr/>
        </p:nvSpPr>
        <p:spPr>
          <a:xfrm>
            <a:off x="308344" y="1024068"/>
            <a:ext cx="377408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lvl="1" indent="-269875">
              <a:buFont typeface="Courier New" charset="0"/>
              <a:buChar char="o"/>
            </a:pP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จัดทำคู่มือกิจกรรมโครงการส่งเสริมนิสัยรักการอ่านและการพัฒนาห้องสมุด ประจำปีงบประมาณ 2561</a:t>
            </a:r>
          </a:p>
          <a:p>
            <a:pPr marL="269875" lvl="1" indent="-269875">
              <a:buFont typeface="Courier New" charset="0"/>
              <a:buChar char="o"/>
            </a:pP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จัดทำคู่มือแนวทางกิจกรรมส่งเสริมการอ่านโดยใช้หนังสือพระราชนิพนธ์ในสมเด็จพระเทพรัตนราชสุดา ฯ สยามบรมราชกุมารี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72852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ด้านพัฒนาสื่อและคู่มือ</a:t>
            </a: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FB58E7AD-9AB4-488E-94A6-1E5BACF360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776"/>
          <a:stretch/>
        </p:blipFill>
        <p:spPr>
          <a:xfrm>
            <a:off x="6616874" y="1396415"/>
            <a:ext cx="2131256" cy="3143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xmlns="" id="{0E996BB5-AC8C-4BF7-99F6-25112552F9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78"/>
          <a:stretch/>
        </p:blipFill>
        <p:spPr>
          <a:xfrm>
            <a:off x="4280230" y="1396415"/>
            <a:ext cx="2224856" cy="3143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7167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919183"/>
            <a:ext cx="8580476" cy="4503422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653368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กล่องข้อความ 9"/>
          <p:cNvSpPr txBox="1"/>
          <p:nvPr/>
        </p:nvSpPr>
        <p:spPr>
          <a:xfrm>
            <a:off x="308344" y="1024068"/>
            <a:ext cx="36500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lvl="1" indent="-269875">
              <a:buFont typeface="Courier New" charset="0"/>
              <a:buChar char="o"/>
            </a:pP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จัดซื้อหนังสือพระราชนิพนธ์ในสมเด็จพระเทพรัตนาราชสุดา ฯ สยามบรมราชกุมารี</a:t>
            </a:r>
          </a:p>
          <a:p>
            <a:pPr marL="269875" lvl="1" indent="-269875">
              <a:buFont typeface="Courier New" charset="0"/>
              <a:buChar char="o"/>
            </a:pP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จัดประกวดหนังสือดีเด่น ประจำปี 2561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72852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ด้านพัฒนาสื่อและคู่มือ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EAD61511-AF13-44E3-8B3B-EAE6FB4958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4986402" y="965733"/>
            <a:ext cx="2728848" cy="3916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80676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935127"/>
            <a:ext cx="8580476" cy="4487478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662275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" name="กล่องข้อความ 10"/>
          <p:cNvSpPr txBox="1"/>
          <p:nvPr/>
        </p:nvSpPr>
        <p:spPr>
          <a:xfrm>
            <a:off x="308344" y="1112621"/>
            <a:ext cx="8580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lvl="1" indent="-269875">
              <a:buFont typeface="Courier New" charset="0"/>
              <a:buChar char="o"/>
            </a:pP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ครูอบรมหลักสูตรที่สนใจโดยใช้คูปองครู (10,000 บาท</a:t>
            </a:r>
            <a:r>
              <a:rPr lang="th-TH" sz="280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)</a:t>
            </a:r>
            <a:endParaRPr lang="th-TH" sz="2800" dirty="0">
              <a:solidFill>
                <a:sysClr val="windowText" lastClr="000000"/>
              </a:solidFill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72852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ด้านพัฒนาครู</a:t>
            </a:r>
            <a:endParaRPr lang="th-TH" sz="3600" b="1" cap="none" spc="0" dirty="0">
              <a:ln w="0"/>
              <a:solidFill>
                <a:srgbClr val="0033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16935B6D-D251-4C5E-BA48-E949AB0FF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1914735"/>
            <a:ext cx="4358464" cy="2905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90584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935127"/>
            <a:ext cx="8580476" cy="4487478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662275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" name="กล่องข้อความ 10"/>
          <p:cNvSpPr txBox="1"/>
          <p:nvPr/>
        </p:nvSpPr>
        <p:spPr>
          <a:xfrm>
            <a:off x="308344" y="1112621"/>
            <a:ext cx="85804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5475" lvl="1" indent="-269875">
              <a:buFont typeface="Courier New" charset="0"/>
              <a:buChar char="o"/>
            </a:pP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การคัดเลือกการดำเนินงานที่ส่งเสริมคุณภาพและมาตรฐานการศึกษาประสบผลสำเร็จการส่งเสริมนิสัยรักการอ่านและการพัฒนาห้องสมุด ประจำปี </a:t>
            </a:r>
            <a:r>
              <a:rPr lang="th-TH" sz="280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2561 </a:t>
            </a:r>
            <a:br>
              <a:rPr lang="th-TH" sz="280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</a:br>
            <a:r>
              <a:rPr lang="th-TH" sz="280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ของศึกษานิเทศก์และสถานศึกษา</a:t>
            </a:r>
            <a:endParaRPr lang="th-TH" sz="2800" dirty="0">
              <a:solidFill>
                <a:sysClr val="windowText" lastClr="000000"/>
              </a:solidFill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72852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ด้านพัฒนาครู</a:t>
            </a:r>
            <a:endParaRPr lang="th-TH" sz="3600" b="1" cap="none" spc="0" dirty="0">
              <a:ln w="0"/>
              <a:solidFill>
                <a:srgbClr val="0033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5540" y="2382834"/>
            <a:ext cx="3433704" cy="2575278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6403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942952"/>
            <a:ext cx="8580476" cy="4479653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xmlns="" id="{F1D44319-1A3D-4A54-AB6B-6A3989DDA06E}"/>
              </a:ext>
            </a:extLst>
          </p:cNvPr>
          <p:cNvSpPr/>
          <p:nvPr/>
        </p:nvSpPr>
        <p:spPr>
          <a:xfrm flipV="1">
            <a:off x="308345" y="935384"/>
            <a:ext cx="8580476" cy="551373"/>
          </a:xfrm>
          <a:prstGeom prst="rect">
            <a:avLst/>
          </a:prstGeom>
          <a:solidFill>
            <a:srgbClr val="FFB3D5">
              <a:alpha val="50000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4"/>
            <a:ext cx="8580476" cy="670097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กล่องข้อความ 9"/>
          <p:cNvSpPr txBox="1"/>
          <p:nvPr/>
        </p:nvSpPr>
        <p:spPr>
          <a:xfrm>
            <a:off x="308343" y="952112"/>
            <a:ext cx="8580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lvl="1" indent="-269875">
              <a:buFont typeface="Courier New" charset="0"/>
              <a:buChar char="o"/>
            </a:pP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แข่งขันการจัดทำหนังสือเล่มเล็กและจัดกิจกรรมยุวบรรณารักษ์เพื่อส่งเสริมการอ่าน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72855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ด้านพัฒนานักเรียน</a:t>
            </a:r>
            <a:endParaRPr lang="th-TH" sz="3600" b="1" cap="none" spc="0" dirty="0">
              <a:ln w="0"/>
              <a:solidFill>
                <a:srgbClr val="0033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FFA9FF73-A4FF-4DA5-B86D-B8ECF8C8D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277" y="1540862"/>
            <a:ext cx="4270265" cy="2402611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xmlns="" id="{0E6396F9-C8FC-42D1-BF68-924DDE969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34" y="2391871"/>
            <a:ext cx="4270266" cy="240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2542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919183"/>
            <a:ext cx="8580476" cy="4503422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xmlns="" id="{F1D44319-1A3D-4A54-AB6B-6A3989DDA06E}"/>
              </a:ext>
            </a:extLst>
          </p:cNvPr>
          <p:cNvSpPr/>
          <p:nvPr/>
        </p:nvSpPr>
        <p:spPr>
          <a:xfrm flipV="1">
            <a:off x="308345" y="911318"/>
            <a:ext cx="8580476" cy="551373"/>
          </a:xfrm>
          <a:prstGeom prst="rect">
            <a:avLst/>
          </a:prstGeom>
          <a:solidFill>
            <a:srgbClr val="FFB3D5">
              <a:alpha val="50000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653368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กล่องข้อความ 9"/>
          <p:cNvSpPr txBox="1"/>
          <p:nvPr/>
        </p:nvSpPr>
        <p:spPr>
          <a:xfrm>
            <a:off x="308343" y="928045"/>
            <a:ext cx="8359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lvl="1" indent="-269875">
              <a:buFont typeface="Courier New" charset="0"/>
              <a:buChar char="o"/>
            </a:pP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แข่งขันตอบคำถามจากสารานุกรมไทย ฯ ประจำปี 2561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72852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ด้านพัฒนานักเรียน</a:t>
            </a: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xmlns="" id="{FD550343-F47A-445B-90D2-83B648690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602" y="2607136"/>
            <a:ext cx="4359890" cy="2453396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30FA9387-CEAC-4108-811D-0FC53B34A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663" y="1490003"/>
            <a:ext cx="4337159" cy="244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43676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907152"/>
            <a:ext cx="8580476" cy="4515453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xmlns="" id="{F1D44319-1A3D-4A54-AB6B-6A3989DDA06E}"/>
              </a:ext>
            </a:extLst>
          </p:cNvPr>
          <p:cNvSpPr/>
          <p:nvPr/>
        </p:nvSpPr>
        <p:spPr>
          <a:xfrm flipV="1">
            <a:off x="308345" y="899295"/>
            <a:ext cx="8580476" cy="551373"/>
          </a:xfrm>
          <a:prstGeom prst="rect">
            <a:avLst/>
          </a:prstGeom>
          <a:solidFill>
            <a:srgbClr val="FFB3D5">
              <a:alpha val="50000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641337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" name="กล่องข้อความ 10"/>
          <p:cNvSpPr txBox="1"/>
          <p:nvPr/>
        </p:nvSpPr>
        <p:spPr>
          <a:xfrm>
            <a:off x="308343" y="911714"/>
            <a:ext cx="8580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lvl="1" indent="-269875">
              <a:buFont typeface="Courier New" charset="0"/>
              <a:buChar char="o"/>
            </a:pPr>
            <a:r>
              <a:rPr lang="th-TH" sz="2800" spc="-6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นิเทศกำกับ และติดตาม การดำเนินงานโครงการในสำนักงานเขตพื้นที่และสรุปผลรายงาน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60821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ด้านวิจัยและพัฒนา</a:t>
            </a:r>
          </a:p>
        </p:txBody>
      </p:sp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xmlns="" id="{1997F99C-F757-45E6-A217-EB18D29CD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208" y="1434934"/>
            <a:ext cx="3388224" cy="4090659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xmlns="" id="{90731019-9349-492E-A688-0BBFA7015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455" y="1463087"/>
            <a:ext cx="3149730" cy="409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33134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937354"/>
            <a:ext cx="8580476" cy="4515453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xmlns="" id="{F1D44319-1A3D-4A54-AB6B-6A3989DDA06E}"/>
              </a:ext>
            </a:extLst>
          </p:cNvPr>
          <p:cNvSpPr/>
          <p:nvPr/>
        </p:nvSpPr>
        <p:spPr>
          <a:xfrm flipV="1">
            <a:off x="308345" y="899295"/>
            <a:ext cx="8580476" cy="551373"/>
          </a:xfrm>
          <a:prstGeom prst="rect">
            <a:avLst/>
          </a:prstGeom>
          <a:solidFill>
            <a:srgbClr val="FFB3D5">
              <a:alpha val="50000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641337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" name="กล่องข้อความ 10"/>
          <p:cNvSpPr txBox="1"/>
          <p:nvPr/>
        </p:nvSpPr>
        <p:spPr>
          <a:xfrm>
            <a:off x="308343" y="911714"/>
            <a:ext cx="8580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lvl="1" indent="-269875">
              <a:buFont typeface="Courier New" charset="0"/>
              <a:buChar char="o"/>
            </a:pP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วิจัย “การศึกษาผลการส่งเสริมนิสัยรักการอ่านของนักเรียนโรงเรียนสังกัด </a:t>
            </a:r>
            <a:r>
              <a:rPr lang="th-TH" sz="2800" dirty="0" err="1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สพฐ</a:t>
            </a: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.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60821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ด้านวิจัยและพัฒนา</a:t>
            </a:r>
          </a:p>
        </p:txBody>
      </p:sp>
      <p:sp>
        <p:nvSpPr>
          <p:cNvPr id="9" name="ตัวแทนเนื้อหา 9">
            <a:extLst>
              <a:ext uri="{FF2B5EF4-FFF2-40B4-BE49-F238E27FC236}">
                <a16:creationId xmlns:a16="http://schemas.microsoft.com/office/drawing/2014/main" xmlns="" id="{EBEEE967-46F9-4E02-B517-BE4ACEA6DE36}"/>
              </a:ext>
            </a:extLst>
          </p:cNvPr>
          <p:cNvSpPr txBox="1">
            <a:spLocks/>
          </p:cNvSpPr>
          <p:nvPr/>
        </p:nvSpPr>
        <p:spPr>
          <a:xfrm>
            <a:off x="2793331" y="1914187"/>
            <a:ext cx="4609515" cy="79477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76200" tIns="38100" rIns="76200" bIns="3810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761970">
              <a:spcBef>
                <a:spcPts val="833"/>
              </a:spcBef>
              <a:buNone/>
            </a:pPr>
            <a:r>
              <a:rPr lang="th-TH" sz="2333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ระดับปฐมวัย 	</a:t>
            </a:r>
            <a:r>
              <a:rPr lang="th-TH" sz="2333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อ่าน 6 เล่ม/ปี หรือ 10 นาที/วัน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FE0D2B12-5E56-4597-9B52-77058604FD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535"/>
          <a:stretch/>
        </p:blipFill>
        <p:spPr>
          <a:xfrm>
            <a:off x="7402846" y="1771132"/>
            <a:ext cx="985067" cy="989563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xmlns="" id="{19FCE52D-C10B-46FD-A648-8CACCC0017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514"/>
          <a:stretch/>
        </p:blipFill>
        <p:spPr>
          <a:xfrm>
            <a:off x="7448300" y="3843246"/>
            <a:ext cx="995477" cy="1161313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xmlns="" id="{13B2623C-579B-4CEE-8874-4152326C59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607"/>
          <a:stretch/>
        </p:blipFill>
        <p:spPr>
          <a:xfrm>
            <a:off x="7448300" y="2768552"/>
            <a:ext cx="894158" cy="1120891"/>
          </a:xfrm>
          <a:prstGeom prst="rect">
            <a:avLst/>
          </a:prstGeom>
        </p:spPr>
      </p:pic>
      <p:sp>
        <p:nvSpPr>
          <p:cNvPr id="16" name="ตัวแทนเนื้อหา 9">
            <a:extLst>
              <a:ext uri="{FF2B5EF4-FFF2-40B4-BE49-F238E27FC236}">
                <a16:creationId xmlns:a16="http://schemas.microsoft.com/office/drawing/2014/main" xmlns="" id="{FCE8B2BF-44EB-4E85-8EC0-3CCC427BC869}"/>
              </a:ext>
            </a:extLst>
          </p:cNvPr>
          <p:cNvSpPr txBox="1">
            <a:spLocks/>
          </p:cNvSpPr>
          <p:nvPr/>
        </p:nvSpPr>
        <p:spPr>
          <a:xfrm>
            <a:off x="2781961" y="3972514"/>
            <a:ext cx="4609515" cy="95186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lIns="76200" tIns="38100" rIns="76200" bIns="381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761970">
              <a:spcBef>
                <a:spcPts val="833"/>
              </a:spcBef>
              <a:buNone/>
            </a:pPr>
            <a:r>
              <a:rPr lang="th-TH" sz="2333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ระดับ ม. 1 - 3    </a:t>
            </a:r>
            <a:r>
              <a:rPr lang="th-TH" sz="2333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อ่าน 20 เล่ม/ปี หรือ 90 นาที/วัน</a:t>
            </a:r>
          </a:p>
          <a:p>
            <a:pPr marL="0" indent="0" defTabSz="761970">
              <a:spcBef>
                <a:spcPts val="833"/>
              </a:spcBef>
              <a:buNone/>
            </a:pPr>
            <a:r>
              <a:rPr lang="th-TH" sz="2333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ระดับ ม. 4 – 6    </a:t>
            </a:r>
            <a:r>
              <a:rPr lang="th-TH" sz="2333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อ่าน 20 เล่ม/ปี หรือ120 นาที/วัน</a:t>
            </a:r>
          </a:p>
        </p:txBody>
      </p:sp>
      <p:sp>
        <p:nvSpPr>
          <p:cNvPr id="17" name="ตัวแทนเนื้อหา 9">
            <a:extLst>
              <a:ext uri="{FF2B5EF4-FFF2-40B4-BE49-F238E27FC236}">
                <a16:creationId xmlns:a16="http://schemas.microsoft.com/office/drawing/2014/main" xmlns="" id="{78B931B2-8D11-4FF9-BACB-E0707CE04448}"/>
              </a:ext>
            </a:extLst>
          </p:cNvPr>
          <p:cNvSpPr txBox="1">
            <a:spLocks/>
          </p:cNvSpPr>
          <p:nvPr/>
        </p:nvSpPr>
        <p:spPr>
          <a:xfrm>
            <a:off x="2781961" y="2896182"/>
            <a:ext cx="4620885" cy="9303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76200" tIns="38100" rIns="76200" bIns="381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761970">
              <a:spcBef>
                <a:spcPts val="833"/>
              </a:spcBef>
              <a:buNone/>
            </a:pPr>
            <a:r>
              <a:rPr lang="th-TH" sz="2333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ระดับ ป.1 - 3    </a:t>
            </a:r>
            <a:r>
              <a:rPr lang="th-TH" sz="2333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อ่าน 12 เล่ม/ปี หรือ 30 นาที/วัน</a:t>
            </a:r>
          </a:p>
          <a:p>
            <a:pPr marL="0" indent="0" defTabSz="761970">
              <a:spcBef>
                <a:spcPts val="833"/>
              </a:spcBef>
              <a:buNone/>
            </a:pPr>
            <a:r>
              <a:rPr lang="th-TH" sz="2333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ระดับ ป. 4 - 6 	</a:t>
            </a:r>
            <a:r>
              <a:rPr lang="th-TH" sz="2333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อ่าน 14 เล่ม/ปี หรือ 60 นาที/วัน</a:t>
            </a:r>
          </a:p>
        </p:txBody>
      </p:sp>
      <p:sp>
        <p:nvSpPr>
          <p:cNvPr id="3" name="ลูกศร: รูปห้าเหลี่ยม 2">
            <a:extLst>
              <a:ext uri="{FF2B5EF4-FFF2-40B4-BE49-F238E27FC236}">
                <a16:creationId xmlns:a16="http://schemas.microsoft.com/office/drawing/2014/main" xmlns="" id="{89C1DA07-50F2-401F-AA56-1BC1A110079B}"/>
              </a:ext>
            </a:extLst>
          </p:cNvPr>
          <p:cNvSpPr/>
          <p:nvPr/>
        </p:nvSpPr>
        <p:spPr>
          <a:xfrm>
            <a:off x="310172" y="1574663"/>
            <a:ext cx="2185741" cy="551373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ตัวชี้วัดการอ่าน</a:t>
            </a:r>
          </a:p>
        </p:txBody>
      </p:sp>
    </p:spTree>
    <p:extLst>
      <p:ext uri="{BB962C8B-B14F-4D97-AF65-F5344CB8AC3E}">
        <p14:creationId xmlns:p14="http://schemas.microsoft.com/office/powerpoint/2010/main" xmlns="" val="193129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 flipV="1">
            <a:off x="308345" y="265815"/>
            <a:ext cx="8580476" cy="641337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60821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โปรแกรม </a:t>
            </a:r>
            <a:r>
              <a:rPr lang="en-US" sz="3600" b="1" dirty="0" err="1" smtClean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Kahoot</a:t>
            </a:r>
            <a:endParaRPr lang="th-TH" sz="3600" b="1" dirty="0">
              <a:ln w="0"/>
              <a:solidFill>
                <a:srgbClr val="0033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4222" y="1698931"/>
            <a:ext cx="4643069" cy="260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894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 flipV="1">
            <a:off x="308345" y="265815"/>
            <a:ext cx="8580476" cy="641337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60821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โปรแกรม </a:t>
            </a:r>
            <a:r>
              <a:rPr lang="en-US" sz="3600" b="1" dirty="0" err="1" smtClean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Kahoot</a:t>
            </a:r>
            <a:endParaRPr lang="th-TH" sz="3600" b="1" dirty="0">
              <a:ln w="0"/>
              <a:solidFill>
                <a:srgbClr val="0033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sp>
        <p:nvSpPr>
          <p:cNvPr id="20" name="สี่เหลี่ยมผืนผ้า 3"/>
          <p:cNvSpPr/>
          <p:nvPr/>
        </p:nvSpPr>
        <p:spPr>
          <a:xfrm>
            <a:off x="308345" y="907152"/>
            <a:ext cx="8580476" cy="419212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1" name="กล่องข้อความ 10"/>
          <p:cNvSpPr txBox="1"/>
          <p:nvPr/>
        </p:nvSpPr>
        <p:spPr>
          <a:xfrm>
            <a:off x="308342" y="1200169"/>
            <a:ext cx="85730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128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โปรแกรมเกมที่ใช้ตอบ</a:t>
            </a:r>
            <a:r>
              <a:rPr lang="th-TH" sz="28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คำถาม คำตอบ ทาง </a:t>
            </a:r>
            <a:r>
              <a:rPr lang="en-US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Online </a:t>
            </a: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พร้อมสรุปผล</a:t>
            </a:r>
            <a:r>
              <a:rPr lang="th-TH" sz="28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คะแนน</a:t>
            </a:r>
          </a:p>
          <a:p>
            <a:pPr marL="812800" lvl="1" indent="-457200">
              <a:buFont typeface="Arial" panose="020B0604020202020204" pitchFamily="34" charset="0"/>
              <a:buChar char="•"/>
            </a:pP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สามารถเล่นผ่านคอมพิวเตอร์ </a:t>
            </a:r>
            <a:r>
              <a:rPr lang="en-US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Smartphone </a:t>
            </a: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หรือ </a:t>
            </a:r>
            <a:r>
              <a:rPr lang="en-US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Tablet </a:t>
            </a: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ที่เชื่อมต่อระบบ </a:t>
            </a:r>
            <a:r>
              <a:rPr lang="en-US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Online</a:t>
            </a:r>
          </a:p>
          <a:p>
            <a:pPr marL="812800" lvl="1" indent="-457200">
              <a:lnSpc>
                <a:spcPct val="150000"/>
              </a:lnSpc>
              <a:buFontTx/>
              <a:buChar char="-"/>
            </a:pPr>
            <a:endParaRPr lang="th-TH" sz="2800" b="1" dirty="0">
              <a:solidFill>
                <a:sysClr val="windowText" lastClr="000000"/>
              </a:solidFill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0475" y="2808367"/>
            <a:ext cx="4248746" cy="2078048"/>
          </a:xfrm>
          <a:prstGeom prst="rect">
            <a:avLst/>
          </a:prstGeom>
        </p:spPr>
      </p:pic>
      <p:sp>
        <p:nvSpPr>
          <p:cNvPr id="24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xmlns="" val="349008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1212113"/>
            <a:ext cx="8580476" cy="4210492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946298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กล่องข้อความ 9"/>
          <p:cNvSpPr txBox="1"/>
          <p:nvPr/>
        </p:nvSpPr>
        <p:spPr>
          <a:xfrm>
            <a:off x="308344" y="1270337"/>
            <a:ext cx="85804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4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	การอ่าน เป็นวัฒนธรรมในการแสวงหาความรู้ของประชากรทุกคน ปัจจุบันสังคมโลกเป็นสังคม     แห่งการเรียนรู้และการแข่งขัน การอ่านจึงเป็นวิธีการที่จะช่วยให้ประชากรได้รับความรู้ ข้อมูลข่าวสาร และแนวคิดใหม่ ๆ อันจะเป็นการพัฒนาตนเองและรู้จักปรับตัวให้อยู่ในสังคมอย่างมีความสุข โดยมุ่งแก้ปัญหาเรื่องคุณภาพ โอกาส และประสิทธิภาพในการจัดการศึกษาเพื่อตอบสนองต่อความต้องการของประเทศ โดยให้มีความเชื่อมโยงและส่งผลดีต่อการพัฒนาประเทศด้านต่าง ๆ อย่างต่อเนื่อง (ที่มา: นโยบายด้านการศึกษาของนายกรัฐมนตรี พลเอกประยุทธ์ จันทร์โอชา : 2559) </a:t>
            </a:r>
            <a:r>
              <a:rPr lang="th-TH" sz="24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ยุทธศาสตร์ 20 ปี  แผนพัฒนา</a:t>
            </a:r>
            <a:r>
              <a:rPr lang="th-TH" sz="2400" b="1" spc="-8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เศรษฐกิจและสังคมแห่งชาติ ฉบับที่ 12  แผนการศึกษาชาติ พ.ศ. 2560 – 2579  แผนแม่บทส่งเสริมวัฒนธรรม</a:t>
            </a:r>
            <a:r>
              <a:rPr lang="th-TH" sz="2400" b="1" spc="-9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การอ่านสู่สังคมแห่งการเรียนรู้ของไทย พ.ศ. 2560 – 2564 นโยบายกระทรวงศึกษาธิการ  และนโยบายสำนักงาน</a:t>
            </a:r>
            <a:r>
              <a:rPr lang="th-TH" sz="24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คณะกรรมการการศึกษาขั้นพื้นฐาน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417236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cap="none" spc="0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โครงการส่งเสริมนิสัยรักการอ่านและการพัฒนาแหล่งเรียนรู้</a:t>
            </a:r>
          </a:p>
        </p:txBody>
      </p:sp>
    </p:spTree>
    <p:extLst>
      <p:ext uri="{BB962C8B-B14F-4D97-AF65-F5344CB8AC3E}">
        <p14:creationId xmlns:p14="http://schemas.microsoft.com/office/powerpoint/2010/main" xmlns="" val="512031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907152"/>
            <a:ext cx="8580477" cy="4515453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Font typeface="Courier New" panose="02070309020205020404" pitchFamily="49" charset="0"/>
              <a:buChar char="o"/>
            </a:pPr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641337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60821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ตัวอย่างกิจกรรมส่งเสริมการอ่าน </a:t>
            </a:r>
            <a:r>
              <a:rPr lang="en-US" sz="3600" b="1" dirty="0" smtClean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(</a:t>
            </a:r>
            <a:r>
              <a:rPr lang="en-US" sz="3600" b="1" dirty="0" err="1" smtClean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Kahoot</a:t>
            </a:r>
            <a:r>
              <a:rPr lang="en-US" sz="3600" b="1" dirty="0" smtClean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)</a:t>
            </a:r>
            <a:endParaRPr lang="th-TH" sz="3600" b="1" dirty="0">
              <a:ln w="0"/>
              <a:solidFill>
                <a:srgbClr val="0033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sp>
        <p:nvSpPr>
          <p:cNvPr id="18" name="กล่องข้อความ 10"/>
          <p:cNvSpPr txBox="1"/>
          <p:nvPr/>
        </p:nvSpPr>
        <p:spPr>
          <a:xfrm>
            <a:off x="307975" y="1404124"/>
            <a:ext cx="858047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69416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h-TH" sz="32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เข้าไปที่ </a:t>
            </a:r>
            <a:r>
              <a:rPr lang="en-US" sz="32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 </a:t>
            </a:r>
            <a:r>
              <a:rPr lang="en-US" sz="32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kahoot.it</a:t>
            </a:r>
            <a:endParaRPr lang="th-TH" sz="3200" b="1" dirty="0" smtClean="0">
              <a:solidFill>
                <a:sysClr val="windowText" lastClr="000000"/>
              </a:solidFill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  <a:p>
            <a:pPr marL="1169416" lvl="2" indent="-457200">
              <a:buFont typeface="Wingdings" panose="05000000000000000000" pitchFamily="2" charset="2"/>
              <a:buChar char="Ø"/>
            </a:pPr>
            <a:r>
              <a:rPr lang="th-TH" sz="32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ผู้เล่นใส่รหัสการเข้าเล่ม</a:t>
            </a:r>
            <a:r>
              <a:rPr lang="th-TH" sz="32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เกม</a:t>
            </a:r>
            <a:br>
              <a:rPr lang="th-TH" sz="32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</a:br>
            <a:r>
              <a:rPr lang="th-TH" sz="32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หรือ </a:t>
            </a:r>
            <a:r>
              <a:rPr lang="en-US" sz="32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Game pin</a:t>
            </a:r>
            <a:r>
              <a:rPr lang="th-TH" sz="32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 เพื่อเข้าสู่เกม</a:t>
            </a:r>
            <a:endParaRPr lang="en-US" sz="3200" b="1" dirty="0" smtClean="0">
              <a:solidFill>
                <a:sysClr val="windowText" lastClr="000000"/>
              </a:solidFill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  <a:p>
            <a:pPr marL="1169416" lvl="2" indent="-457200">
              <a:buFont typeface="Wingdings" panose="05000000000000000000" pitchFamily="2" charset="2"/>
              <a:buChar char="Ø"/>
            </a:pPr>
            <a:r>
              <a:rPr lang="th-TH" sz="32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กรอกชื่อผู้เล่น</a:t>
            </a:r>
          </a:p>
          <a:p>
            <a:pPr marL="1169416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h-TH" sz="32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เริ่มเล่นเกม</a:t>
            </a:r>
            <a:endParaRPr lang="th-TH" sz="3200" b="1" dirty="0">
              <a:solidFill>
                <a:sysClr val="windowText" lastClr="000000"/>
              </a:solidFill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sp>
        <p:nvSpPr>
          <p:cNvPr id="3" name="AutoShape 4" descr="data:image/png;base64,iVBORw0KGgoAAAANSUhEUgAAAMgAAADICAYAAACtWK6eAAAMK0lEQVR4Xu2b4XobKwwF6/d/6N7GuZ/jON4FTZBWa0//Bi3i6AwCkl7+/vv3x38qoAJPFbgIiM5QgW0FBER3qMCOAgKiPVRAQPSACjAF7CBMN6PeRAEBeZNCu0ymgIAw3Yx6EwUE5E0K7TKZAgLCdDPqTRQQkDcptMtkCggI082oN1EgDMjlcjm9NPTPz/bWTr+5J2b1fDSXsxiC1EhAAtWtNmz1fALyUwEBEZApBd715CAgU/b4HFS9o1fPZwexg1wVIGdRAXnPu6cdxA4ypYBHrCmZ9o8Zk584fJgdJF4CAZnUrNO5mJ6Z9wChRsj45mRJQsPOsjmEFnU3eLU/lx6xqPhUDAGJK0drtNp48cznIlbnKSAPuttBnhtxtfHm7B4ftTpPARGQKReuNt7UpGDQ6jwFRECmbLjaeFOTgkGr8xQQAZmy4WrjTU0KBq3OU0AEZMqGq403NSkYtDrPMkDo5XdPI/q0mvGSA2p5DTlLLtR4Z6+7gAScXV1s+owdWNK3oRkbTrVmFOQtzQQk4KbqYgvIcwUyQBaQOwXOcqwREAEJ7N8/h1buJB+z20HWGpYWv7LuHrECVRIQARnahV6Cqs1F8+x0rOmUC9Xz7HW3gxz8exB6H8qAJ+PoIiCTl9+zCEXzzDDXsJ1vDOi0BprL3tortbaD2EFuCmQYT0DsIFcFMsxlB1n7KECOs3YQO4gdZGcnEhABERAB+a4APQ51uTiOjl703E91oXGjdWz9nM7nEetOUfpuT4tG58swM30CzjAeXV+XzcgjFiUicDSjxqMmEZD45X5LMwEREO8g3kHm7yCUF49Yz5XziHWnS8ZRgh4zqGEFJG70V667RyxKhHeQXx/NqPQUSF+xfMUaeo521oy4YbIbA14SECoGjcsoaGVhPtadcX4/y5G1uu6Hv2LRBdM4AYkrV70BxDMcR9C6C8iCx4RqA9lBxkA8jhCQSc2oUNVxe8sRkMliJ949y16x4kv9XUS10el8AvK7OttBoH7UsNVxAgILvBFG6+cdxDvI0InVd6xhQmBAa0DAeg4JyTACLcwrxB1SRDDp4b8oBDkfEiIgz2WnuhxSRDCpgEyKRo1g3KTATYcJyGRhNLodZNIqf5Y+885OevQ4ARGQWQ8KyINSr3Bprt4AZs129DiPWJMVqDbQq883Kfvhw0oAOXyVL5YA/XOSDOheTNolywkfsZbM6kduCghIbzMIyMH1EZCDCzCYXkAOro+AHFwAAWlegMsFJegdBMkWDrKDhCVbG2AHWavn6q8JyGpFg98TkKBgxcPDgNCCZqyLHjMyctn7Js0zI24vz1f/JSmpu4AQ1YIxGUanZhaQWPEEJKYXGi0gz2WjkNM4UjwBIaoFYwREQIKWWTOcGm/N7PNfoXlmxHnEmq/bx0g7SEwvNDrD6BnHDPrNs8SR4gkIUS0YIyBvdMR65xZNd8ogT6nDM9aQ8c0MnxFhwx0kI3Eq8FniSGGyYqhmGXWna8xYw1YuAvKgTMZxiBohIy7DXBnf7AKkgAjITQHyP+6uLz07f3BJvykgdwpQgc8Sl9EJ6DepZl0MWw2kHcQOYgfZoV9ABERAVgJCWzSNo619L45exDt9k+pC7wTVf8VdXaNlr1jU6DSOGqGTmam5Msyc8U16H+pUIwG5U6B6dxKQOELVNRIQAbkqYAeJwRq+pNOjEo3ziBUraNYzKO2C8ew/I+wgkzu6gMQt1mkzimcvID80q2771bsT3X0zdMn4JoXgJS/pGTt6hlAUAhpHTZJh2E5ryOhm1INE6/AdhCaXYSAqfkZcxvqo1gLyXDkBmbzXCAjFOW48qjXNcPV8dpCHSnTafe0gcUwE5E4zKkZGXLyU49caAYmrSmu7NZMdxA4Sd+EizcidYJSsgNhBrgpQI9An5+qXxhEImzv+4v+8Fe4gtDB0wfSYkVHQjG9m7KJUawoPvbfROLo+orWAPKjdySTUCDSu09ppLnQTW3YHsYM8l5LuhmRXowCM4qgpM9ZOcxGQyTsIFYoWJsMkI0Ov/nmntdNcaN3tIHcKUDNT8Tt13U53uow60BoJiIAMGw7dtanRadxwIRsDyHHWS7qX9JsCAvKTrKWAULIz4shu8ZEHNQlt7dXzZWhNj5DVcWTtArKogwhI3eseBUtAJu8ZGRdVARGQqwIZRwJC9ijGI9ZIoXU/pzt6dRxZsUcsj1jEN99iqo1O5yMLFRABIb4RkC3VPGLF/XSG9/74qr4i6I5eHUfWuLSDUCN0ui9kXLY7rY/m8goPG2TtAhLYVl5hAyAmGUmUcaqgWtMNbvPE9C+RvyMB7n/eqS1mFIYKTHXptDNHfDDrCfpNAblTLsjoLVJA4vajWncCmdadrN0jVsBjdFcjhflIixqBdsGAFNOvWPSbVOvVaxeQQAVp0QQkIPL/Q6nWAnKnQMYOSwX2DhKHIENr+s3TXtKrjUd3ruouQfOkBsrYjKhm9D5E5mt/xBKQ53YQkOe6rPaLgDzoTI1HdqffXMRpnnaQ2FFQQATkpkAGdBTImI2/RttB7pTL2LWpSTJyoeai9wW6dmpmqpl3kMmXKiow3WVoHC2ogMTRW10jj1gesTxi7XDYAhC6U9KdOaPz0DXQHY8eo+J7cl4EPdLR+pGVCEhANWrKDCPQXALLTR+aocvqpAUkoCg1ZYYRaC6B5aYPzdBlddICElCUmjLDCDSXwHLTh2bosjppAQkoSk2ZYQSaS2C56UMzdFmdtIAEFKWmzDACzSWw3PShGbqsTlpAAopSU2YYgeYSWG760AxdVicdBmR1At2+l2G8ymfJkZ70WXn03a2fUz27aCYgD5WlBd0zUJdif+QoIDHUBURAbgpkgEw3nIxcYmh8jhYQARGQHXIEREAEREDmmys9EngHea4A1dMj1rxnS0fSggqIgHxeWi6XUsNmTEbf3zNyqQaLvmJ1iqN1IF0pfAcREFqeeBwp6GiWTkav3qiIngJScEkfmXbr56Sgo7kEZKTQ958LiIBMvWJ1Aitm8a/RZMMREAERkJXPvN5B6P4VjyM73miWTp3AO8ioWgf9vLowdJkCQpV7Hkf0XHrEIgmsleDra3Sn3MuHfpPGnSUXmmf1EzfxmoAEVKNGp3HUeLRDZmxw9EiekUug1LehAhJQjRqdxglIoDhJQwUkICw1Oo0TkEBxkoYKSEBYanQaJyCB4iQNFZCAsNToNE5AAsVJGiogAWGp0WmcgASKkzS0DBD6mkGfAqkpM/Kka6A1r14DzTPjtY3WfWsNAvKgTLW5Mp4zq9cgIHcKUEIzila9A1Ej2EGeK1BdP7IZ2UHsIBncT31TQCY7z5SaTwZVC0zztIPYQa4KUMNS49H5aBzNU0AEREAgPeRcPJoq4743mpP8nG5UGXG+Yt0pUCnwyDgZZqbrG+W69fPq+TLyFBABuSrwCkAKyKQCdOfKiJtM+cewVzAs1ZNqRuPIcdZn3ge16e95aNEEhCoXjxOQO82o0WlcvFyfEQJClYvHCYiAXBWoPvJUzxdH4zNCQARkaIRX6FgCMqkA3blo3GRaP4aRnes3xy+6Ppon1YXCWrk+L+mBSzo1AjXeGQxENTnLBiAgAnJTgIJMITnDBiAgAiIgO4QLiIAIiIB8V4Be8uhRgh5dznAEoZp4Bzl4Z6a/8KOm3DOKgDxXh2pNNzhSh7Ij1m92GhJbDQgR/4hdlGj5EUNNmTHf3jdp3be+KSCLOp2AUBSex2XoSb4pIAIy5Ww7yJRM+39cRwidnDY8jLbajHMxPRLQew1dw1nmo3oSf9pB7CBTm48dZEomO8iWTGR38pK+bboMPck37SB2kKmt0Q4yJVPOf/CZnHrZsIxik91p1EFonp1yWVa0BR8iuiztIAvWUPIJajx6ic24VNJHiOpcSgo6OYmALBCKvgAR8e0gkwVbNIzUyA7S+A5COx0xQhasi7y95DNEFwERkJsC9NhGu+4S1wc+IiCTYtGd2TvIcwUE5E6Xs4hBzUzXR3anrGNNp1wm96ySYUSX8BGrZCVOogJNFBCQJoUwjZ4KCEjPuphVEwUEpEkhTKOnAgLSsy5m1UQBAWlSCNPoqYCA9KyLWTVRQECaFMI0eiogID3rYlZNFBCQJoUwjZ4KCEjPuphVEwUEpEkhTKOnAgLSsy5m1USB/wDPUyWoYssYegAAAABJRU5ErkJgg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8529" y="1900837"/>
            <a:ext cx="2528081" cy="252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480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858836"/>
            <a:ext cx="8580476" cy="470221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593020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49286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cap="none" spc="0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กรอบแนวทาง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xmlns="" id="{415FA45A-B280-487A-A446-8ABCD0AC7A63}"/>
              </a:ext>
            </a:extLst>
          </p:cNvPr>
          <p:cNvSpPr txBox="1"/>
          <p:nvPr/>
        </p:nvSpPr>
        <p:spPr>
          <a:xfrm>
            <a:off x="1585987" y="2897901"/>
            <a:ext cx="6081636" cy="738561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1800" b="1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กรอบแนวทางขับเคลื่อนการส่งเสริมการเรียนรู้ภาษาไทย การส่งเสริมนิสัยรักการอ่าน </a:t>
            </a:r>
            <a:endParaRPr lang="en-US" sz="1800" dirty="0">
              <a:effectLst/>
              <a:latin typeface="TH SarabunPSK" panose="020B0500040200020003" pitchFamily="34" charset="-34"/>
              <a:ea typeface="Malgun Gothic" panose="020B0503020000020004" pitchFamily="34" charset="-127"/>
              <a:cs typeface="TH SarabunPSK" panose="020B0500040200020003" pitchFamily="34" charset="-34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1800" b="1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และการพัฒนาห้องสมุดมีชีวิต ประจำปีงบประมาณ 2561 </a:t>
            </a:r>
            <a:endParaRPr lang="en-US" sz="1800" dirty="0">
              <a:effectLst/>
              <a:latin typeface="TH SarabunPSK" panose="020B0500040200020003" pitchFamily="34" charset="-34"/>
              <a:ea typeface="Malgun Gothic" panose="020B0503020000020004" pitchFamily="34" charset="-127"/>
              <a:cs typeface="TH SarabunPSK" panose="020B0500040200020003" pitchFamily="34" charset="-34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1800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 </a:t>
            </a:r>
          </a:p>
        </p:txBody>
      </p:sp>
      <p:sp>
        <p:nvSpPr>
          <p:cNvPr id="9" name="Text Box 17">
            <a:extLst>
              <a:ext uri="{FF2B5EF4-FFF2-40B4-BE49-F238E27FC236}">
                <a16:creationId xmlns:a16="http://schemas.microsoft.com/office/drawing/2014/main" xmlns="" id="{2A1DCF63-795D-4B4C-B8E2-050D27CC2278}"/>
              </a:ext>
            </a:extLst>
          </p:cNvPr>
          <p:cNvSpPr txBox="1"/>
          <p:nvPr/>
        </p:nvSpPr>
        <p:spPr>
          <a:xfrm>
            <a:off x="652431" y="4316842"/>
            <a:ext cx="2345760" cy="613207"/>
          </a:xfrm>
          <a:prstGeom prst="rect">
            <a:avLst/>
          </a:prstGeom>
          <a:solidFill>
            <a:srgbClr val="FFFF99"/>
          </a:solidFill>
          <a:ln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1200" b="1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กลยุทธ์ที่ 1</a:t>
            </a:r>
            <a:endParaRPr lang="en-US" sz="1200" dirty="0">
              <a:effectLst/>
              <a:latin typeface="TH SarabunPSK" panose="020B0500040200020003" pitchFamily="34" charset="-34"/>
              <a:ea typeface="Malgun Gothic" panose="020B0503020000020004" pitchFamily="34" charset="-127"/>
              <a:cs typeface="TH SarabunPSK" panose="020B0500040200020003" pitchFamily="34" charset="-34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sz="1000" b="1" spc="-30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ส่งเสริมและพัฒนาทักษะภาษาไทย</a:t>
            </a:r>
            <a:r>
              <a:rPr lang="th-TH" sz="1000" b="1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เพื่อการสร้างนิสัยรักการอ่านและการเรียนรู้</a:t>
            </a:r>
            <a:endParaRPr lang="en-US" sz="1000" dirty="0">
              <a:effectLst/>
              <a:latin typeface="TH SarabunPSK" panose="020B0500040200020003" pitchFamily="34" charset="-34"/>
              <a:ea typeface="Malgun Gothic" panose="020B0503020000020004" pitchFamily="34" charset="-127"/>
              <a:cs typeface="TH SarabunPSK" panose="020B0500040200020003" pitchFamily="34" charset="-34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 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xmlns="" id="{94D7A89B-98CB-4FC0-9739-C6A72E51866B}"/>
              </a:ext>
            </a:extLst>
          </p:cNvPr>
          <p:cNvSpPr txBox="1"/>
          <p:nvPr/>
        </p:nvSpPr>
        <p:spPr>
          <a:xfrm>
            <a:off x="3417934" y="4319848"/>
            <a:ext cx="2309787" cy="612841"/>
          </a:xfrm>
          <a:prstGeom prst="rect">
            <a:avLst/>
          </a:prstGeom>
          <a:solidFill>
            <a:srgbClr val="FFFF99"/>
          </a:solidFill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1200" b="1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กลยุทธ์ที่ 2</a:t>
            </a:r>
            <a:endParaRPr lang="en-US" sz="1200" dirty="0">
              <a:effectLst/>
              <a:latin typeface="TH SarabunPSK" panose="020B0500040200020003" pitchFamily="34" charset="-34"/>
              <a:ea typeface="Malgun Gothic" panose="020B0503020000020004" pitchFamily="34" charset="-127"/>
              <a:cs typeface="TH SarabunPSK" panose="020B0500040200020003" pitchFamily="34" charset="-34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sz="1000" b="1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ส่งเสริมและพัฒนาห้องสมุดมีชีวิต สื่อการอ่าน กิจกรรม วิจัยและนวัตกรรมการอ่าน</a:t>
            </a:r>
            <a:endParaRPr lang="en-US" sz="1000" dirty="0">
              <a:effectLst/>
              <a:latin typeface="TH SarabunPSK" panose="020B0500040200020003" pitchFamily="34" charset="-34"/>
              <a:ea typeface="Malgun Gothic" panose="020B0503020000020004" pitchFamily="34" charset="-127"/>
              <a:cs typeface="TH SarabunPSK" panose="020B0500040200020003" pitchFamily="34" charset="-34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 </a:t>
            </a:r>
          </a:p>
        </p:txBody>
      </p:sp>
      <p:sp>
        <p:nvSpPr>
          <p:cNvPr id="12" name="Text Box 33">
            <a:extLst>
              <a:ext uri="{FF2B5EF4-FFF2-40B4-BE49-F238E27FC236}">
                <a16:creationId xmlns:a16="http://schemas.microsoft.com/office/drawing/2014/main" xmlns="" id="{45A01998-75A4-4812-B6A7-6217953776FE}"/>
              </a:ext>
            </a:extLst>
          </p:cNvPr>
          <p:cNvSpPr txBox="1"/>
          <p:nvPr/>
        </p:nvSpPr>
        <p:spPr>
          <a:xfrm>
            <a:off x="6078683" y="4316842"/>
            <a:ext cx="2426908" cy="616866"/>
          </a:xfrm>
          <a:prstGeom prst="rect">
            <a:avLst/>
          </a:prstGeom>
          <a:solidFill>
            <a:srgbClr val="FFFF99"/>
          </a:solidFill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12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กลยุทธ์ที่ 3</a:t>
            </a:r>
            <a:endParaRPr lang="en-US" sz="12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1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ส่งเสริมและพัฒนาคุณภาพ</a:t>
            </a:r>
            <a:r>
              <a:rPr lang="th-TH" sz="1100" b="1" spc="-5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ครูบรรณารักษ์ ครูหรือบุคลากร</a:t>
            </a:r>
            <a:r>
              <a:rPr lang="th-TH" sz="11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ที่ทำหน้าที่บรรณารักษ์</a:t>
            </a:r>
            <a:endParaRPr lang="en-US" sz="11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14" name="Snip Single Corner Rectangle 16">
            <a:extLst>
              <a:ext uri="{FF2B5EF4-FFF2-40B4-BE49-F238E27FC236}">
                <a16:creationId xmlns:a16="http://schemas.microsoft.com/office/drawing/2014/main" xmlns="" id="{EC932080-2D38-4408-9279-B8C2CAB9D7A6}"/>
              </a:ext>
            </a:extLst>
          </p:cNvPr>
          <p:cNvSpPr/>
          <p:nvPr/>
        </p:nvSpPr>
        <p:spPr>
          <a:xfrm>
            <a:off x="882890" y="5186602"/>
            <a:ext cx="1752627" cy="250086"/>
          </a:xfrm>
          <a:prstGeom prst="snip1Rect">
            <a:avLst/>
          </a:prstGeom>
          <a:solidFill>
            <a:srgbClr val="33CCCC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 b="1" dirty="0" smtClean="0">
                <a:solidFill>
                  <a:srgbClr val="000000"/>
                </a:solidFill>
                <a:effectLst/>
                <a:ea typeface="Malgun Gothic" panose="020B0503020000020004" pitchFamily="34" charset="-127"/>
                <a:cs typeface="TH SarabunPSK" panose="020B0500040200020003" pitchFamily="34" charset="-34"/>
              </a:rPr>
              <a:t>ตัวชี้วัด 7 ข้อ</a:t>
            </a:r>
            <a:endParaRPr lang="en-US" sz="1000" dirty="0">
              <a:effectLst/>
              <a:ea typeface="Malgun Gothic" panose="020B0503020000020004" pitchFamily="34" charset="-127"/>
              <a:cs typeface="Cordia New" panose="020B0304020202020204" pitchFamily="34" charset="-34"/>
            </a:endParaRPr>
          </a:p>
        </p:txBody>
      </p:sp>
      <p:sp>
        <p:nvSpPr>
          <p:cNvPr id="15" name="Snip Single Corner Rectangle 15">
            <a:extLst>
              <a:ext uri="{FF2B5EF4-FFF2-40B4-BE49-F238E27FC236}">
                <a16:creationId xmlns:a16="http://schemas.microsoft.com/office/drawing/2014/main" xmlns="" id="{9B5102CE-D6DE-4CA9-AF64-0AA8A224CF4F}"/>
              </a:ext>
            </a:extLst>
          </p:cNvPr>
          <p:cNvSpPr/>
          <p:nvPr/>
        </p:nvSpPr>
        <p:spPr>
          <a:xfrm>
            <a:off x="3690294" y="5189607"/>
            <a:ext cx="1752627" cy="250086"/>
          </a:xfrm>
          <a:prstGeom prst="snip1Rect">
            <a:avLst/>
          </a:prstGeom>
          <a:solidFill>
            <a:srgbClr val="33CCCC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 b="1" dirty="0" smtClean="0">
                <a:solidFill>
                  <a:srgbClr val="000000"/>
                </a:solidFill>
                <a:effectLst/>
                <a:ea typeface="Malgun Gothic" panose="020B0503020000020004" pitchFamily="34" charset="-127"/>
                <a:cs typeface="TH SarabunPSK" panose="020B0500040200020003" pitchFamily="34" charset="-34"/>
              </a:rPr>
              <a:t>ตัวชี้วัด 10 ข้อ</a:t>
            </a:r>
            <a:endParaRPr lang="en-US" sz="1000" dirty="0">
              <a:effectLst/>
              <a:ea typeface="Malgun Gothic" panose="020B0503020000020004" pitchFamily="34" charset="-127"/>
              <a:cs typeface="Cordia New" panose="020B0304020202020204" pitchFamily="34" charset="-34"/>
            </a:endParaRPr>
          </a:p>
        </p:txBody>
      </p:sp>
      <p:sp>
        <p:nvSpPr>
          <p:cNvPr id="16" name="Snip Single Corner Rectangle 14">
            <a:extLst>
              <a:ext uri="{FF2B5EF4-FFF2-40B4-BE49-F238E27FC236}">
                <a16:creationId xmlns:a16="http://schemas.microsoft.com/office/drawing/2014/main" xmlns="" id="{358F8F10-B5F0-4302-8253-7D0C01096087}"/>
              </a:ext>
            </a:extLst>
          </p:cNvPr>
          <p:cNvSpPr/>
          <p:nvPr/>
        </p:nvSpPr>
        <p:spPr>
          <a:xfrm>
            <a:off x="6403421" y="5189607"/>
            <a:ext cx="1752627" cy="250086"/>
          </a:xfrm>
          <a:prstGeom prst="snip1Rect">
            <a:avLst/>
          </a:prstGeom>
          <a:solidFill>
            <a:srgbClr val="33CCCC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 b="1" dirty="0" smtClean="0">
                <a:solidFill>
                  <a:srgbClr val="0D0D0D"/>
                </a:solidFill>
                <a:effectLst/>
                <a:ea typeface="Malgun Gothic" panose="020B0503020000020004" pitchFamily="34" charset="-127"/>
                <a:cs typeface="TH SarabunPSK" panose="020B0500040200020003" pitchFamily="34" charset="-34"/>
              </a:rPr>
              <a:t>ตัวชี้วัด 4 ข้อ</a:t>
            </a:r>
            <a:endParaRPr lang="en-US" sz="1000" dirty="0">
              <a:effectLst/>
              <a:ea typeface="Malgun Gothic" panose="020B0503020000020004" pitchFamily="34" charset="-127"/>
              <a:cs typeface="Cordia New" panose="020B0304020202020204" pitchFamily="34" charset="-34"/>
            </a:endParaRPr>
          </a:p>
        </p:txBody>
      </p:sp>
      <p:sp>
        <p:nvSpPr>
          <p:cNvPr id="18" name="Horizontal Scroll 7">
            <a:extLst>
              <a:ext uri="{FF2B5EF4-FFF2-40B4-BE49-F238E27FC236}">
                <a16:creationId xmlns:a16="http://schemas.microsoft.com/office/drawing/2014/main" xmlns="" id="{DD7CFB9C-186C-4E9F-A63C-4F6E129A6F59}"/>
              </a:ext>
            </a:extLst>
          </p:cNvPr>
          <p:cNvSpPr/>
          <p:nvPr/>
        </p:nvSpPr>
        <p:spPr>
          <a:xfrm>
            <a:off x="379489" y="922204"/>
            <a:ext cx="5840336" cy="129531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sz="1300" spc="-30" dirty="0">
                <a:solidFill>
                  <a:srgbClr val="171717"/>
                </a:solidFill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1</a:t>
            </a:r>
            <a:r>
              <a:rPr lang="th-TH" sz="1300" spc="-30" dirty="0">
                <a:solidFill>
                  <a:srgbClr val="171717"/>
                </a:solidFill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. นักเรียนสามารถใช้ทักษะภาษาไทยเพื่อสร้างนิสัยรักการอ่านและการเรียนรู้ให้เหมาะสมกับวัย และอย่างมีคุณภาพตามบริบทของพื้นที่</a:t>
            </a:r>
          </a:p>
          <a:p>
            <a:pPr algn="thaiDist">
              <a:lnSpc>
                <a:spcPct val="115000"/>
              </a:lnSpc>
            </a:pP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2. นักเรียนมีการอ่านอย่างต่อเนื่องจนเป็นนิสัย</a:t>
            </a:r>
            <a:endParaRPr lang="en-US" sz="1300" dirty="0">
              <a:latin typeface="TH SarabunPSK" panose="020B0500040200020003" pitchFamily="34" charset="-34"/>
              <a:ea typeface="Malgun Gothic" panose="020B0503020000020004" pitchFamily="34" charset="-127"/>
              <a:cs typeface="TH SarabunPSK" panose="020B0500040200020003" pitchFamily="34" charset="-34"/>
            </a:endParaRPr>
          </a:p>
          <a:p>
            <a:pPr algn="thaiDist">
              <a:lnSpc>
                <a:spcPct val="115000"/>
              </a:lnSpc>
            </a:pPr>
            <a:r>
              <a:rPr lang="th-TH" sz="1300" spc="-30" dirty="0">
                <a:solidFill>
                  <a:srgbClr val="000000"/>
                </a:solidFill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3. โรงเรียนมีห้องสมุดมีชีวิตเป็นแหล่งเรียนรู้ในโรงเรียน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ในการสร้างนิสัยรักการอ่านและการเรียนรู้</a:t>
            </a:r>
          </a:p>
          <a:p>
            <a:pPr algn="thaiDist">
              <a:lnSpc>
                <a:spcPct val="115000"/>
              </a:lnSpc>
            </a:pPr>
            <a:r>
              <a:rPr lang="th-TH" sz="1300" spc="-40" dirty="0">
                <a:solidFill>
                  <a:srgbClr val="000000"/>
                </a:solidFill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4. ครูบรรณารักษ์ ครูหรือบุคลากรที่ทำหน้าที่บรรณารักษ์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  มีสมรรถนะในการขับเคลื่อนกิจกรรมสร้างเสริมนิสัยรักการอ่านและการเรียนรู้สู่คุณภาพที่ดี</a:t>
            </a:r>
            <a:r>
              <a:rPr lang="en-US" sz="1300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 </a:t>
            </a:r>
          </a:p>
        </p:txBody>
      </p:sp>
      <p:sp>
        <p:nvSpPr>
          <p:cNvPr id="19" name="Down Ribbon 195">
            <a:extLst>
              <a:ext uri="{FF2B5EF4-FFF2-40B4-BE49-F238E27FC236}">
                <a16:creationId xmlns:a16="http://schemas.microsoft.com/office/drawing/2014/main" xmlns="" id="{8178012F-B936-4516-BE4C-019DF237FA79}"/>
              </a:ext>
            </a:extLst>
          </p:cNvPr>
          <p:cNvSpPr/>
          <p:nvPr/>
        </p:nvSpPr>
        <p:spPr>
          <a:xfrm>
            <a:off x="6403421" y="939944"/>
            <a:ext cx="2361090" cy="1152309"/>
          </a:xfrm>
          <a:prstGeom prst="ribbon">
            <a:avLst>
              <a:gd name="adj1" fmla="val 16667"/>
              <a:gd name="adj2" fmla="val 75000"/>
            </a:avLst>
          </a:prstGeom>
          <a:solidFill>
            <a:srgbClr val="FFB3D5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14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เด็กไทยทุกคนมีความสุข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14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กับการอ่านอย่างน้อย </a:t>
            </a:r>
            <a:br>
              <a:rPr lang="th-TH" sz="14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</a:br>
            <a:r>
              <a:rPr lang="th-TH" sz="14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12 เล่มต่อปี หรือ 60 นาทีต่อวัน</a:t>
            </a:r>
            <a:endParaRPr lang="en-US" sz="800" dirty="0">
              <a:effectLst/>
              <a:latin typeface="TH SarabunPSK" panose="020B0500040200020003" pitchFamily="34" charset="-34"/>
              <a:ea typeface="Malgun Gothic" panose="020B0503020000020004" pitchFamily="34" charset="-127"/>
              <a:cs typeface="TH SarabunPSK" panose="020B0500040200020003" pitchFamily="34" charset="-34"/>
            </a:endParaRPr>
          </a:p>
        </p:txBody>
      </p:sp>
      <p:sp>
        <p:nvSpPr>
          <p:cNvPr id="20" name="Up Arrow 198">
            <a:extLst>
              <a:ext uri="{FF2B5EF4-FFF2-40B4-BE49-F238E27FC236}">
                <a16:creationId xmlns:a16="http://schemas.microsoft.com/office/drawing/2014/main" xmlns="" id="{8BBBC3C9-6B1F-4D28-A262-70000E8C7856}"/>
              </a:ext>
            </a:extLst>
          </p:cNvPr>
          <p:cNvSpPr/>
          <p:nvPr/>
        </p:nvSpPr>
        <p:spPr>
          <a:xfrm>
            <a:off x="6437847" y="2212852"/>
            <a:ext cx="2052122" cy="669445"/>
          </a:xfrm>
          <a:prstGeom prst="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th-TH" sz="1600" b="1" dirty="0">
              <a:solidFill>
                <a:srgbClr val="000000"/>
              </a:solidFill>
              <a:effectLst/>
              <a:ea typeface="Malgun Gothic" panose="020B0503020000020004" pitchFamily="34" charset="-127"/>
              <a:cs typeface="TH SarabunPSK" panose="020B0500040200020003" pitchFamily="34" charset="-34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600" b="1" dirty="0">
                <a:solidFill>
                  <a:srgbClr val="000000"/>
                </a:solidFill>
                <a:effectLst/>
                <a:ea typeface="Malgun Gothic" panose="020B0503020000020004" pitchFamily="34" charset="-127"/>
                <a:cs typeface="TH SarabunPSK" panose="020B0500040200020003" pitchFamily="34" charset="-34"/>
              </a:rPr>
              <a:t>เป้าหมาย</a:t>
            </a:r>
            <a:br>
              <a:rPr lang="th-TH" sz="1600" b="1" dirty="0">
                <a:solidFill>
                  <a:srgbClr val="000000"/>
                </a:solidFill>
                <a:effectLst/>
                <a:ea typeface="Malgun Gothic" panose="020B0503020000020004" pitchFamily="34" charset="-127"/>
                <a:cs typeface="TH SarabunPSK" panose="020B0500040200020003" pitchFamily="34" charset="-34"/>
              </a:rPr>
            </a:br>
            <a:r>
              <a:rPr lang="th-TH" sz="1600" b="1" dirty="0">
                <a:solidFill>
                  <a:srgbClr val="000000"/>
                </a:solidFill>
                <a:effectLst/>
                <a:ea typeface="Malgun Gothic" panose="020B0503020000020004" pitchFamily="34" charset="-127"/>
                <a:cs typeface="TH SarabunPSK" panose="020B0500040200020003" pitchFamily="34" charset="-34"/>
              </a:rPr>
              <a:t/>
            </a:r>
            <a:br>
              <a:rPr lang="th-TH" sz="1600" b="1" dirty="0">
                <a:solidFill>
                  <a:srgbClr val="000000"/>
                </a:solidFill>
                <a:effectLst/>
                <a:ea typeface="Malgun Gothic" panose="020B0503020000020004" pitchFamily="34" charset="-127"/>
                <a:cs typeface="TH SarabunPSK" panose="020B0500040200020003" pitchFamily="34" charset="-34"/>
              </a:rPr>
            </a:br>
            <a:r>
              <a:rPr lang="th-TH" sz="1600" b="1" dirty="0">
                <a:solidFill>
                  <a:srgbClr val="000000"/>
                </a:solidFill>
                <a:effectLst/>
                <a:ea typeface="Malgun Gothic" panose="020B0503020000020004" pitchFamily="34" charset="-127"/>
                <a:cs typeface="TH SarabunPSK" panose="020B0500040200020003" pitchFamily="34" charset="-34"/>
              </a:rPr>
              <a:t/>
            </a:r>
            <a:br>
              <a:rPr lang="th-TH" sz="1600" b="1" dirty="0">
                <a:solidFill>
                  <a:srgbClr val="000000"/>
                </a:solidFill>
                <a:effectLst/>
                <a:ea typeface="Malgun Gothic" panose="020B0503020000020004" pitchFamily="34" charset="-127"/>
                <a:cs typeface="TH SarabunPSK" panose="020B0500040200020003" pitchFamily="34" charset="-34"/>
              </a:rPr>
            </a:br>
            <a:endParaRPr lang="en-US" sz="1600" dirty="0">
              <a:effectLst/>
              <a:ea typeface="Malgun Gothic" panose="020B0503020000020004" pitchFamily="34" charset="-127"/>
              <a:cs typeface="Cordia New" panose="020B0304020202020204" pitchFamily="34" charset="-34"/>
            </a:endParaRPr>
          </a:p>
        </p:txBody>
      </p:sp>
      <p:sp>
        <p:nvSpPr>
          <p:cNvPr id="21" name="Up Arrow Callout 202">
            <a:extLst>
              <a:ext uri="{FF2B5EF4-FFF2-40B4-BE49-F238E27FC236}">
                <a16:creationId xmlns:a16="http://schemas.microsoft.com/office/drawing/2014/main" xmlns="" id="{CD129F9B-33CD-4F90-AAD6-AA40538EA5C2}"/>
              </a:ext>
            </a:extLst>
          </p:cNvPr>
          <p:cNvSpPr/>
          <p:nvPr/>
        </p:nvSpPr>
        <p:spPr>
          <a:xfrm>
            <a:off x="546107" y="2305765"/>
            <a:ext cx="1860546" cy="593450"/>
          </a:xfrm>
          <a:prstGeom prst="upArrow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th-TH" sz="1600" b="1" dirty="0">
              <a:solidFill>
                <a:srgbClr val="000000"/>
              </a:solidFill>
              <a:effectLst/>
              <a:latin typeface="TH SarabunPSK" panose="020B0500040200020003" pitchFamily="34" charset="-34"/>
              <a:ea typeface="Malgun Gothic" panose="020B0503020000020004" pitchFamily="34" charset="-127"/>
              <a:cs typeface="TH SarabunPSK" panose="020B0500040200020003" pitchFamily="34" charset="-34"/>
            </a:endParaRPr>
          </a:p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sz="16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วัตถุประสงค์</a:t>
            </a:r>
            <a:endParaRPr lang="en-US" sz="1600" dirty="0">
              <a:effectLst/>
              <a:latin typeface="TH SarabunPSK" panose="020B0500040200020003" pitchFamily="34" charset="-34"/>
              <a:ea typeface="Malgun Gothic" panose="020B0503020000020004" pitchFamily="34" charset="-127"/>
              <a:cs typeface="TH SarabunPSK" panose="020B0500040200020003" pitchFamily="34" charset="-34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1600" dirty="0">
                <a:effectLst/>
                <a:latin typeface="TH SarabunPSK" panose="020B0500040200020003" pitchFamily="34" charset="-34"/>
                <a:ea typeface="Malgun Gothic" panose="020B0503020000020004" pitchFamily="34" charset="-127"/>
                <a:cs typeface="TH SarabunPSK" panose="020B0500040200020003" pitchFamily="34" charset="-34"/>
              </a:rPr>
              <a:t> </a:t>
            </a:r>
          </a:p>
        </p:txBody>
      </p:sp>
      <p:sp>
        <p:nvSpPr>
          <p:cNvPr id="23" name="Flowchart: Off-page Connector 213">
            <a:extLst>
              <a:ext uri="{FF2B5EF4-FFF2-40B4-BE49-F238E27FC236}">
                <a16:creationId xmlns:a16="http://schemas.microsoft.com/office/drawing/2014/main" xmlns="" id="{5ED8319B-C349-4F2A-B8D6-2C2F9D20EFC9}"/>
              </a:ext>
            </a:extLst>
          </p:cNvPr>
          <p:cNvSpPr/>
          <p:nvPr/>
        </p:nvSpPr>
        <p:spPr>
          <a:xfrm>
            <a:off x="3295660" y="3636462"/>
            <a:ext cx="2570426" cy="422607"/>
          </a:xfrm>
          <a:prstGeom prst="flowChartOffpage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1600" b="1" dirty="0">
                <a:effectLst/>
                <a:ea typeface="Malgun Gothic" panose="020B0503020000020004" pitchFamily="34" charset="-127"/>
                <a:cs typeface="TH SarabunIT๙" panose="020B0500040200020003" pitchFamily="34" charset="-34"/>
              </a:rPr>
              <a:t/>
            </a:r>
            <a:br>
              <a:rPr lang="th-TH" sz="1600" b="1" dirty="0">
                <a:effectLst/>
                <a:ea typeface="Malgun Gothic" panose="020B0503020000020004" pitchFamily="34" charset="-127"/>
                <a:cs typeface="TH SarabunIT๙" panose="020B0500040200020003" pitchFamily="34" charset="-34"/>
              </a:rPr>
            </a:br>
            <a:r>
              <a:rPr lang="th-TH" sz="1600" b="1" dirty="0">
                <a:solidFill>
                  <a:srgbClr val="000000"/>
                </a:solidFill>
                <a:effectLst/>
                <a:ea typeface="Malgun Gothic" panose="020B0503020000020004" pitchFamily="34" charset="-127"/>
                <a:cs typeface="TH SarabunIT๙" panose="020B0500040200020003" pitchFamily="34" charset="-34"/>
              </a:rPr>
              <a:t>กลยุทธ์การดำเนินงาน</a:t>
            </a:r>
            <a:endParaRPr lang="en-US" sz="1600" dirty="0">
              <a:effectLst/>
              <a:ea typeface="Malgun Gothic" panose="020B0503020000020004" pitchFamily="34" charset="-127"/>
              <a:cs typeface="Cordia New" panose="020B0304020202020204" pitchFamily="34" charset="-34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1600" dirty="0">
                <a:solidFill>
                  <a:srgbClr val="000000"/>
                </a:solidFill>
                <a:effectLst/>
                <a:ea typeface="Malgun Gothic" panose="020B0503020000020004" pitchFamily="34" charset="-127"/>
                <a:cs typeface="Cordia New" panose="020B0304020202020204" pitchFamily="34" charset="-34"/>
              </a:rPr>
              <a:t> </a:t>
            </a:r>
            <a:endParaRPr lang="en-US" sz="1600" dirty="0">
              <a:effectLst/>
              <a:ea typeface="Malgun Gothic" panose="020B0503020000020004" pitchFamily="34" charset="-127"/>
              <a:cs typeface="Cordia New" panose="020B0304020202020204" pitchFamily="34" charset="-34"/>
            </a:endParaRPr>
          </a:p>
        </p:txBody>
      </p:sp>
      <p:cxnSp>
        <p:nvCxnSpPr>
          <p:cNvPr id="24" name="Straight Connector 214">
            <a:extLst>
              <a:ext uri="{FF2B5EF4-FFF2-40B4-BE49-F238E27FC236}">
                <a16:creationId xmlns:a16="http://schemas.microsoft.com/office/drawing/2014/main" xmlns="" id="{0FE800EC-0F6B-4058-A114-2F06BE20C5D6}"/>
              </a:ext>
            </a:extLst>
          </p:cNvPr>
          <p:cNvCxnSpPr/>
          <p:nvPr/>
        </p:nvCxnSpPr>
        <p:spPr>
          <a:xfrm>
            <a:off x="1752348" y="4157726"/>
            <a:ext cx="5492124" cy="0"/>
          </a:xfrm>
          <a:prstGeom prst="line">
            <a:avLst/>
          </a:prstGeom>
          <a:ln w="28575">
            <a:prstDash val="solid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15">
            <a:extLst>
              <a:ext uri="{FF2B5EF4-FFF2-40B4-BE49-F238E27FC236}">
                <a16:creationId xmlns:a16="http://schemas.microsoft.com/office/drawing/2014/main" xmlns="" id="{D7DB9569-CC22-40C7-88D3-681180500FCE}"/>
              </a:ext>
            </a:extLst>
          </p:cNvPr>
          <p:cNvCxnSpPr/>
          <p:nvPr/>
        </p:nvCxnSpPr>
        <p:spPr>
          <a:xfrm>
            <a:off x="4612129" y="4070573"/>
            <a:ext cx="0" cy="2011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16">
            <a:extLst>
              <a:ext uri="{FF2B5EF4-FFF2-40B4-BE49-F238E27FC236}">
                <a16:creationId xmlns:a16="http://schemas.microsoft.com/office/drawing/2014/main" xmlns="" id="{CD94ED94-30A8-46DE-A50C-799E606AFBBF}"/>
              </a:ext>
            </a:extLst>
          </p:cNvPr>
          <p:cNvCxnSpPr/>
          <p:nvPr/>
        </p:nvCxnSpPr>
        <p:spPr>
          <a:xfrm>
            <a:off x="1752348" y="4154721"/>
            <a:ext cx="0" cy="1185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18">
            <a:extLst>
              <a:ext uri="{FF2B5EF4-FFF2-40B4-BE49-F238E27FC236}">
                <a16:creationId xmlns:a16="http://schemas.microsoft.com/office/drawing/2014/main" xmlns="" id="{42104286-F398-489D-A8B4-642483848CF5}"/>
              </a:ext>
            </a:extLst>
          </p:cNvPr>
          <p:cNvCxnSpPr/>
          <p:nvPr/>
        </p:nvCxnSpPr>
        <p:spPr>
          <a:xfrm>
            <a:off x="7251928" y="4160732"/>
            <a:ext cx="0" cy="1185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20">
            <a:extLst>
              <a:ext uri="{FF2B5EF4-FFF2-40B4-BE49-F238E27FC236}">
                <a16:creationId xmlns:a16="http://schemas.microsoft.com/office/drawing/2014/main" xmlns="" id="{43D9B0E4-98D0-4BDD-8969-ECF4E3DEF51D}"/>
              </a:ext>
            </a:extLst>
          </p:cNvPr>
          <p:cNvCxnSpPr/>
          <p:nvPr/>
        </p:nvCxnSpPr>
        <p:spPr>
          <a:xfrm>
            <a:off x="1773298" y="4972111"/>
            <a:ext cx="0" cy="17016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21">
            <a:extLst>
              <a:ext uri="{FF2B5EF4-FFF2-40B4-BE49-F238E27FC236}">
                <a16:creationId xmlns:a16="http://schemas.microsoft.com/office/drawing/2014/main" xmlns="" id="{A4DB54BE-431A-4673-B8E4-7997FCE40A26}"/>
              </a:ext>
            </a:extLst>
          </p:cNvPr>
          <p:cNvCxnSpPr/>
          <p:nvPr/>
        </p:nvCxnSpPr>
        <p:spPr>
          <a:xfrm>
            <a:off x="4570228" y="4975116"/>
            <a:ext cx="0" cy="17016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22">
            <a:extLst>
              <a:ext uri="{FF2B5EF4-FFF2-40B4-BE49-F238E27FC236}">
                <a16:creationId xmlns:a16="http://schemas.microsoft.com/office/drawing/2014/main" xmlns="" id="{0E6BBBC9-1214-461A-9CFB-C1CDA1F6E2ED}"/>
              </a:ext>
            </a:extLst>
          </p:cNvPr>
          <p:cNvCxnSpPr/>
          <p:nvPr/>
        </p:nvCxnSpPr>
        <p:spPr>
          <a:xfrm>
            <a:off x="7283353" y="4978121"/>
            <a:ext cx="0" cy="17016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7296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1212113"/>
            <a:ext cx="8580476" cy="4210492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946298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กล่องข้อความ 9"/>
          <p:cNvSpPr txBox="1"/>
          <p:nvPr/>
        </p:nvSpPr>
        <p:spPr>
          <a:xfrm>
            <a:off x="308344" y="1270337"/>
            <a:ext cx="858047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charset="0"/>
              <a:buChar char="o"/>
            </a:pP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กลยุทธ์ที่  1  </a:t>
            </a: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ส่งเสริมและพัฒนาทักษะภาษาไทยเพื่อสร้างนิสัยรักการอ่านและการเรียนรู้  </a:t>
            </a:r>
          </a:p>
          <a:p>
            <a:pPr marL="457200" indent="-457200">
              <a:buFont typeface="Courier New" charset="0"/>
              <a:buChar char="o"/>
            </a:pP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กลยุทธ์ที่  2  </a:t>
            </a: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ส่งเสริมและพัฒนาห้องสมุดมีชีวิต สื่อการอ่าน กิจกรรม วิจัยและนวัตกรรมการอ่าน</a:t>
            </a:r>
          </a:p>
          <a:p>
            <a:pPr marL="457200" indent="-457200">
              <a:buFont typeface="Courier New" charset="0"/>
              <a:buChar char="o"/>
            </a:pP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กลยุทธ์ที่  3  </a:t>
            </a: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ส่งเสริมและพัฒนาคุณภาพครูบรรณารักษ์ ครูหรือบุคลากรที่ทำหน้าที่บรรณารักษ์ </a:t>
            </a:r>
            <a:endParaRPr lang="th-TH" sz="2200" dirty="0">
              <a:solidFill>
                <a:sysClr val="windowText" lastClr="000000"/>
              </a:solidFill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417236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cap="none" spc="0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กลยุทธ์การดำเนินงาน</a:t>
            </a:r>
          </a:p>
        </p:txBody>
      </p:sp>
    </p:spTree>
    <p:extLst>
      <p:ext uri="{BB962C8B-B14F-4D97-AF65-F5344CB8AC3E}">
        <p14:creationId xmlns:p14="http://schemas.microsoft.com/office/powerpoint/2010/main" xmlns="" val="3790068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1212113"/>
            <a:ext cx="8580476" cy="4210492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946298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417236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แนวทางการดำเนินงาน</a:t>
            </a:r>
            <a:endParaRPr lang="th-TH" sz="3600" b="1" cap="none" spc="0" dirty="0">
              <a:ln w="0"/>
              <a:solidFill>
                <a:srgbClr val="0033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xmlns="" id="{FCD50A13-A891-46EF-80D0-DAFFD5C58473}"/>
              </a:ext>
            </a:extLst>
          </p:cNvPr>
          <p:cNvGrpSpPr/>
          <p:nvPr/>
        </p:nvGrpSpPr>
        <p:grpSpPr>
          <a:xfrm>
            <a:off x="596906" y="1298087"/>
            <a:ext cx="3692166" cy="3652637"/>
            <a:chOff x="927016" y="1531939"/>
            <a:chExt cx="3692166" cy="2914174"/>
          </a:xfrm>
        </p:grpSpPr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xmlns="" id="{C9F61891-D5B1-4B3E-BF77-FCFC6AD476E3}"/>
                </a:ext>
              </a:extLst>
            </p:cNvPr>
            <p:cNvSpPr/>
            <p:nvPr/>
          </p:nvSpPr>
          <p:spPr>
            <a:xfrm>
              <a:off x="927016" y="1867016"/>
              <a:ext cx="3692166" cy="25790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xmlns="" id="{ADA60407-92D9-43D9-93DF-32A27D108FFB}"/>
                </a:ext>
              </a:extLst>
            </p:cNvPr>
            <p:cNvSpPr/>
            <p:nvPr/>
          </p:nvSpPr>
          <p:spPr>
            <a:xfrm>
              <a:off x="927016" y="1531939"/>
              <a:ext cx="3692166" cy="347160"/>
            </a:xfrm>
            <a:prstGeom prst="rect">
              <a:avLst/>
            </a:prstGeom>
            <a:solidFill>
              <a:schemeClr val="accent6">
                <a:lumMod val="60000"/>
                <a:lumOff val="4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xmlns="" id="{FE7166B6-EC61-4167-808A-F532B62187E4}"/>
              </a:ext>
            </a:extLst>
          </p:cNvPr>
          <p:cNvGrpSpPr/>
          <p:nvPr/>
        </p:nvGrpSpPr>
        <p:grpSpPr>
          <a:xfrm>
            <a:off x="4960908" y="1293381"/>
            <a:ext cx="3586186" cy="3775688"/>
            <a:chOff x="4960908" y="1507199"/>
            <a:chExt cx="3586186" cy="2914174"/>
          </a:xfrm>
        </p:grpSpPr>
        <p:sp>
          <p:nvSpPr>
            <p:cNvPr id="14" name="สี่เหลี่ยมผืนผ้า 13">
              <a:extLst>
                <a:ext uri="{FF2B5EF4-FFF2-40B4-BE49-F238E27FC236}">
                  <a16:creationId xmlns:a16="http://schemas.microsoft.com/office/drawing/2014/main" xmlns="" id="{D1C37D29-60F4-4A3D-ABB7-407945B7E183}"/>
                </a:ext>
              </a:extLst>
            </p:cNvPr>
            <p:cNvSpPr/>
            <p:nvPr/>
          </p:nvSpPr>
          <p:spPr>
            <a:xfrm>
              <a:off x="4960908" y="1842276"/>
              <a:ext cx="3586186" cy="25790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xmlns="" id="{792EA330-CB47-47A0-8F2A-DD4746F150AE}"/>
                </a:ext>
              </a:extLst>
            </p:cNvPr>
            <p:cNvSpPr/>
            <p:nvPr/>
          </p:nvSpPr>
          <p:spPr>
            <a:xfrm>
              <a:off x="4960908" y="1507199"/>
              <a:ext cx="3586186" cy="34716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16" name="กล่องข้อความ 9">
            <a:extLst>
              <a:ext uri="{FF2B5EF4-FFF2-40B4-BE49-F238E27FC236}">
                <a16:creationId xmlns:a16="http://schemas.microsoft.com/office/drawing/2014/main" xmlns="" id="{DE568292-7EE0-42B6-AFDC-3499619FDE6E}"/>
              </a:ext>
            </a:extLst>
          </p:cNvPr>
          <p:cNvSpPr txBox="1"/>
          <p:nvPr/>
        </p:nvSpPr>
        <p:spPr>
          <a:xfrm>
            <a:off x="5238750" y="1272536"/>
            <a:ext cx="3038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โรงเรียน</a:t>
            </a:r>
          </a:p>
        </p:txBody>
      </p:sp>
      <p:sp>
        <p:nvSpPr>
          <p:cNvPr id="9" name="กล่องข้อความ 9">
            <a:extLst>
              <a:ext uri="{FF2B5EF4-FFF2-40B4-BE49-F238E27FC236}">
                <a16:creationId xmlns:a16="http://schemas.microsoft.com/office/drawing/2014/main" xmlns="" id="{4E5E05E8-120E-428C-8716-99E458BA57A1}"/>
              </a:ext>
            </a:extLst>
          </p:cNvPr>
          <p:cNvSpPr txBox="1"/>
          <p:nvPr/>
        </p:nvSpPr>
        <p:spPr>
          <a:xfrm>
            <a:off x="758830" y="1280377"/>
            <a:ext cx="3327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สำนักงานเขตพื้นที่การศึกษา</a:t>
            </a:r>
          </a:p>
        </p:txBody>
      </p:sp>
      <p:sp>
        <p:nvSpPr>
          <p:cNvPr id="17" name="กล่องข้อความ 9">
            <a:extLst>
              <a:ext uri="{FF2B5EF4-FFF2-40B4-BE49-F238E27FC236}">
                <a16:creationId xmlns:a16="http://schemas.microsoft.com/office/drawing/2014/main" xmlns="" id="{4BF70087-E8C7-40B0-B52B-776969CA544E}"/>
              </a:ext>
            </a:extLst>
          </p:cNvPr>
          <p:cNvSpPr txBox="1"/>
          <p:nvPr/>
        </p:nvSpPr>
        <p:spPr>
          <a:xfrm>
            <a:off x="596906" y="1803319"/>
            <a:ext cx="369216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 - ขับเคลื่อนและสนับสนุนการจัดกิจกรรมส่งเสริมนิสัยรักการอ่านทั้งในโรงเรียน ชุมชนและหน่วยงานภายนอก</a:t>
            </a:r>
          </a:p>
          <a:p>
            <a:r>
              <a:rPr lang="th-TH" sz="20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- สนับสนุนการพัฒนาห้องสมุดในรูปแบบเครือข่าย การจัดกิจกรรมและนวัตกรรมการอ่าน</a:t>
            </a:r>
          </a:p>
          <a:p>
            <a:r>
              <a:rPr lang="th-TH" sz="20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- สร้างขวัญกำลังใจ ยกย่องเชิดชูเกียรติและพัฒนาครูบรรณารักษ์ให้สามารถปฏิบัติงานห้องสมุด และส่งเสริมการอ่านได้อย่างมีประสิทธิภาพ</a:t>
            </a:r>
          </a:p>
          <a:p>
            <a:endParaRPr lang="th-TH" sz="2000" dirty="0">
              <a:solidFill>
                <a:sysClr val="windowText" lastClr="000000"/>
              </a:solidFill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sp>
        <p:nvSpPr>
          <p:cNvPr id="18" name="กล่องข้อความ 9">
            <a:extLst>
              <a:ext uri="{FF2B5EF4-FFF2-40B4-BE49-F238E27FC236}">
                <a16:creationId xmlns:a16="http://schemas.microsoft.com/office/drawing/2014/main" xmlns="" id="{DEF6B4F0-4885-4266-B714-2A0780B4C4D7}"/>
              </a:ext>
            </a:extLst>
          </p:cNvPr>
          <p:cNvSpPr txBox="1"/>
          <p:nvPr/>
        </p:nvSpPr>
        <p:spPr>
          <a:xfrm>
            <a:off x="4960907" y="1817662"/>
            <a:ext cx="369216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 - จัดกิจกรรมแบบบูรณาการทุกกลุ่มสาระการเรียนรู้ทั้งในห้องเรียนและนอกห้องเรียนให้เกิดการมีนิสัยรักการอ่านอย่างยั่งยืน</a:t>
            </a:r>
          </a:p>
          <a:p>
            <a:r>
              <a:rPr lang="th-TH" sz="20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- จัดให้มีห้องสมุดมีชีวิต โดยเน้นสื่อการอ่านที่หลากหลาย มีคุณภาพ และมีห้องสมุดอัตโนมัติ </a:t>
            </a:r>
            <a:r>
              <a:rPr lang="th-TH" sz="2000" dirty="0" err="1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สพฐ</a:t>
            </a:r>
            <a:r>
              <a:rPr lang="th-TH" sz="20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. ในการบริหารจัดการ</a:t>
            </a:r>
          </a:p>
          <a:p>
            <a:r>
              <a:rPr lang="th-TH" sz="20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- ส่งเสริม สนับสนุนครูบรรณารักษ์ให้สามารถนำความรู้ที่ได้รับนำไปประยุกต์ใช้ในการดำเนินงานพัฒนาการอ่าน กิจกรรมส่งเสริมการอ่าน และพัฒนาห้องสมุดมีชีวิต</a:t>
            </a:r>
          </a:p>
        </p:txBody>
      </p:sp>
      <p:sp>
        <p:nvSpPr>
          <p:cNvPr id="19" name="สี่เหลี่ยมผืนผ้า 14">
            <a:extLst>
              <a:ext uri="{FF2B5EF4-FFF2-40B4-BE49-F238E27FC236}">
                <a16:creationId xmlns:a16="http://schemas.microsoft.com/office/drawing/2014/main" xmlns="" id="{792EA330-CB47-47A0-8F2A-DD4746F150AE}"/>
              </a:ext>
            </a:extLst>
          </p:cNvPr>
          <p:cNvSpPr/>
          <p:nvPr/>
        </p:nvSpPr>
        <p:spPr>
          <a:xfrm>
            <a:off x="2805489" y="5180579"/>
            <a:ext cx="3586186" cy="449791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รายละเอียดเพิ่มเติมในเอกสารที่แจก</a:t>
            </a:r>
            <a:endParaRPr lang="th-TH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9889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1209732"/>
            <a:ext cx="8580476" cy="4210492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946298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08344" y="417236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cap="none" spc="0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โครงการส่งเสริมนิสัยรักการอ่าน และพัฒนาห้องสมุด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" name="สี่เหลี่ยมผืนผ้า: มุมมน 1">
            <a:extLst>
              <a:ext uri="{FF2B5EF4-FFF2-40B4-BE49-F238E27FC236}">
                <a16:creationId xmlns:a16="http://schemas.microsoft.com/office/drawing/2014/main" xmlns="" id="{CD39AA7E-4F1E-4428-AE0A-760A70FEC506}"/>
              </a:ext>
            </a:extLst>
          </p:cNvPr>
          <p:cNvSpPr/>
          <p:nvPr/>
        </p:nvSpPr>
        <p:spPr>
          <a:xfrm>
            <a:off x="1491007" y="1640576"/>
            <a:ext cx="2435290" cy="72771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ส่งเสริมนิสัยรักการอ่าน</a:t>
            </a:r>
          </a:p>
        </p:txBody>
      </p:sp>
      <p:sp>
        <p:nvSpPr>
          <p:cNvPr id="13" name="สี่เหลี่ยมผืนผ้า: มุมมน 12">
            <a:extLst>
              <a:ext uri="{FF2B5EF4-FFF2-40B4-BE49-F238E27FC236}">
                <a16:creationId xmlns:a16="http://schemas.microsoft.com/office/drawing/2014/main" xmlns="" id="{5D8FAC61-D8F7-432D-B88B-CDBE4C79F12F}"/>
              </a:ext>
            </a:extLst>
          </p:cNvPr>
          <p:cNvSpPr/>
          <p:nvPr/>
        </p:nvSpPr>
        <p:spPr>
          <a:xfrm>
            <a:off x="5603917" y="1640576"/>
            <a:ext cx="2435290" cy="72771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พัฒนาห้องสมุด</a:t>
            </a:r>
          </a:p>
        </p:txBody>
      </p:sp>
      <p:grpSp>
        <p:nvGrpSpPr>
          <p:cNvPr id="101" name="กลุ่ม 100">
            <a:extLst>
              <a:ext uri="{FF2B5EF4-FFF2-40B4-BE49-F238E27FC236}">
                <a16:creationId xmlns:a16="http://schemas.microsoft.com/office/drawing/2014/main" xmlns="" id="{B3959572-8A35-47BB-8DD5-378D7182D2B8}"/>
              </a:ext>
            </a:extLst>
          </p:cNvPr>
          <p:cNvGrpSpPr/>
          <p:nvPr/>
        </p:nvGrpSpPr>
        <p:grpSpPr>
          <a:xfrm>
            <a:off x="417985" y="2368292"/>
            <a:ext cx="4438162" cy="1946284"/>
            <a:chOff x="417985" y="2368292"/>
            <a:chExt cx="4438162" cy="1946284"/>
          </a:xfrm>
        </p:grpSpPr>
        <p:grpSp>
          <p:nvGrpSpPr>
            <p:cNvPr id="91" name="กลุ่ม 90">
              <a:extLst>
                <a:ext uri="{FF2B5EF4-FFF2-40B4-BE49-F238E27FC236}">
                  <a16:creationId xmlns:a16="http://schemas.microsoft.com/office/drawing/2014/main" xmlns="" id="{6DDED46C-CE57-4045-806D-C4D53A58CFF4}"/>
                </a:ext>
              </a:extLst>
            </p:cNvPr>
            <p:cNvGrpSpPr/>
            <p:nvPr/>
          </p:nvGrpSpPr>
          <p:grpSpPr>
            <a:xfrm>
              <a:off x="923732" y="3598208"/>
              <a:ext cx="3727135" cy="716368"/>
              <a:chOff x="923732" y="3756958"/>
              <a:chExt cx="3727135" cy="716368"/>
            </a:xfrm>
          </p:grpSpPr>
          <p:sp>
            <p:nvSpPr>
              <p:cNvPr id="14" name="สี่เหลี่ยมผืนผ้า 13">
                <a:extLst>
                  <a:ext uri="{FF2B5EF4-FFF2-40B4-BE49-F238E27FC236}">
                    <a16:creationId xmlns:a16="http://schemas.microsoft.com/office/drawing/2014/main" xmlns="" id="{BACC38CA-4961-4730-93E4-04E1D1397B39}"/>
                  </a:ext>
                </a:extLst>
              </p:cNvPr>
              <p:cNvSpPr/>
              <p:nvPr/>
            </p:nvSpPr>
            <p:spPr>
              <a:xfrm>
                <a:off x="923732" y="3915879"/>
                <a:ext cx="1716833" cy="557447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th-TH" sz="22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ด้านพัฒนาครู</a:t>
                </a:r>
              </a:p>
            </p:txBody>
          </p:sp>
          <p:sp>
            <p:nvSpPr>
              <p:cNvPr id="16" name="สี่เหลี่ยมผืนผ้า 15">
                <a:extLst>
                  <a:ext uri="{FF2B5EF4-FFF2-40B4-BE49-F238E27FC236}">
                    <a16:creationId xmlns:a16="http://schemas.microsoft.com/office/drawing/2014/main" xmlns="" id="{CB3B9E90-B5C8-4BE4-A033-EA9EE8B98078}"/>
                  </a:ext>
                </a:extLst>
              </p:cNvPr>
              <p:cNvSpPr/>
              <p:nvPr/>
            </p:nvSpPr>
            <p:spPr>
              <a:xfrm>
                <a:off x="2822953" y="3899550"/>
                <a:ext cx="1827914" cy="557447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th-TH" sz="22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ด้านวิจัยและพัฒนา</a:t>
                </a:r>
              </a:p>
            </p:txBody>
          </p:sp>
          <p:grpSp>
            <p:nvGrpSpPr>
              <p:cNvPr id="88" name="กลุ่ม 87">
                <a:extLst>
                  <a:ext uri="{FF2B5EF4-FFF2-40B4-BE49-F238E27FC236}">
                    <a16:creationId xmlns:a16="http://schemas.microsoft.com/office/drawing/2014/main" xmlns="" id="{ECC2CF5C-1E84-4C45-9F2B-B70C816BF105}"/>
                  </a:ext>
                </a:extLst>
              </p:cNvPr>
              <p:cNvGrpSpPr/>
              <p:nvPr/>
            </p:nvGrpSpPr>
            <p:grpSpPr>
              <a:xfrm>
                <a:off x="1782148" y="3756958"/>
                <a:ext cx="1954762" cy="158921"/>
                <a:chOff x="1782148" y="3756958"/>
                <a:chExt cx="1954762" cy="158921"/>
              </a:xfrm>
            </p:grpSpPr>
            <p:cxnSp>
              <p:nvCxnSpPr>
                <p:cNvPr id="80" name="ตัวเชื่อมต่อตรง 79">
                  <a:extLst>
                    <a:ext uri="{FF2B5EF4-FFF2-40B4-BE49-F238E27FC236}">
                      <a16:creationId xmlns:a16="http://schemas.microsoft.com/office/drawing/2014/main" xmlns="" id="{95D24BB6-491D-40ED-929B-9F9C0D2B3069}"/>
                    </a:ext>
                  </a:extLst>
                </p:cNvPr>
                <p:cNvCxnSpPr>
                  <a:cxnSpLocks/>
                  <a:stCxn id="14" idx="0"/>
                </p:cNvCxnSpPr>
                <p:nvPr/>
              </p:nvCxnSpPr>
              <p:spPr>
                <a:xfrm flipH="1" flipV="1">
                  <a:off x="1782148" y="3756958"/>
                  <a:ext cx="1" cy="158921"/>
                </a:xfrm>
                <a:prstGeom prst="line">
                  <a:avLst/>
                </a:prstGeom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ตัวเชื่อมต่อตรง 83">
                  <a:extLst>
                    <a:ext uri="{FF2B5EF4-FFF2-40B4-BE49-F238E27FC236}">
                      <a16:creationId xmlns:a16="http://schemas.microsoft.com/office/drawing/2014/main" xmlns="" id="{14CDBECC-9E68-45DB-BF8A-115EEECBAE9D}"/>
                    </a:ext>
                  </a:extLst>
                </p:cNvPr>
                <p:cNvCxnSpPr>
                  <a:cxnSpLocks/>
                  <a:stCxn id="16" idx="0"/>
                </p:cNvCxnSpPr>
                <p:nvPr/>
              </p:nvCxnSpPr>
              <p:spPr>
                <a:xfrm flipH="1" flipV="1">
                  <a:off x="3734463" y="3756958"/>
                  <a:ext cx="2447" cy="142592"/>
                </a:xfrm>
                <a:prstGeom prst="line">
                  <a:avLst/>
                </a:prstGeom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ตัวเชื่อมต่อตรง 86">
                  <a:extLst>
                    <a:ext uri="{FF2B5EF4-FFF2-40B4-BE49-F238E27FC236}">
                      <a16:creationId xmlns:a16="http://schemas.microsoft.com/office/drawing/2014/main" xmlns="" id="{3D592C13-A4B4-4848-A910-A5EC1AE0786A}"/>
                    </a:ext>
                  </a:extLst>
                </p:cNvPr>
                <p:cNvCxnSpPr/>
                <p:nvPr/>
              </p:nvCxnSpPr>
              <p:spPr>
                <a:xfrm>
                  <a:off x="1782148" y="3756958"/>
                  <a:ext cx="1952315" cy="0"/>
                </a:xfrm>
                <a:prstGeom prst="line">
                  <a:avLst/>
                </a:prstGeom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0" name="กลุ่ม 99">
              <a:extLst>
                <a:ext uri="{FF2B5EF4-FFF2-40B4-BE49-F238E27FC236}">
                  <a16:creationId xmlns:a16="http://schemas.microsoft.com/office/drawing/2014/main" xmlns="" id="{102DB917-D8A0-4B94-9614-11AC40311259}"/>
                </a:ext>
              </a:extLst>
            </p:cNvPr>
            <p:cNvGrpSpPr/>
            <p:nvPr/>
          </p:nvGrpSpPr>
          <p:grpSpPr>
            <a:xfrm>
              <a:off x="417985" y="2368292"/>
              <a:ext cx="4438162" cy="1233324"/>
              <a:chOff x="417985" y="2368292"/>
              <a:chExt cx="4438162" cy="1233324"/>
            </a:xfrm>
          </p:grpSpPr>
          <p:sp>
            <p:nvSpPr>
              <p:cNvPr id="3" name="สี่เหลี่ยมผืนผ้า 2">
                <a:extLst>
                  <a:ext uri="{FF2B5EF4-FFF2-40B4-BE49-F238E27FC236}">
                    <a16:creationId xmlns:a16="http://schemas.microsoft.com/office/drawing/2014/main" xmlns="" id="{E2377E6C-843A-48C7-AD59-78A7FF0C36D0}"/>
                  </a:ext>
                </a:extLst>
              </p:cNvPr>
              <p:cNvSpPr/>
              <p:nvPr/>
            </p:nvSpPr>
            <p:spPr>
              <a:xfrm>
                <a:off x="417985" y="2857500"/>
                <a:ext cx="1940767" cy="557447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th-TH" sz="22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ด้านพัฒนาสื่อและคู่มือ</a:t>
                </a:r>
              </a:p>
            </p:txBody>
          </p:sp>
          <p:sp>
            <p:nvSpPr>
              <p:cNvPr id="15" name="สี่เหลี่ยมผืนผ้า 14">
                <a:extLst>
                  <a:ext uri="{FF2B5EF4-FFF2-40B4-BE49-F238E27FC236}">
                    <a16:creationId xmlns:a16="http://schemas.microsoft.com/office/drawing/2014/main" xmlns="" id="{E2CF1C2D-4F6C-46D6-A421-A5A90555CD9C}"/>
                  </a:ext>
                </a:extLst>
              </p:cNvPr>
              <p:cNvSpPr/>
              <p:nvPr/>
            </p:nvSpPr>
            <p:spPr>
              <a:xfrm>
                <a:off x="3028233" y="2849686"/>
                <a:ext cx="1827914" cy="557447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th-TH" sz="22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ด้านพัฒนานักเรียน</a:t>
                </a:r>
              </a:p>
            </p:txBody>
          </p:sp>
          <p:grpSp>
            <p:nvGrpSpPr>
              <p:cNvPr id="99" name="กลุ่ม 98">
                <a:extLst>
                  <a:ext uri="{FF2B5EF4-FFF2-40B4-BE49-F238E27FC236}">
                    <a16:creationId xmlns:a16="http://schemas.microsoft.com/office/drawing/2014/main" xmlns="" id="{E5F2C87E-9078-44E6-A7BE-5FA6889B3289}"/>
                  </a:ext>
                </a:extLst>
              </p:cNvPr>
              <p:cNvGrpSpPr/>
              <p:nvPr/>
            </p:nvGrpSpPr>
            <p:grpSpPr>
              <a:xfrm>
                <a:off x="1388368" y="2368292"/>
                <a:ext cx="2553822" cy="1233324"/>
                <a:chOff x="1388368" y="2368292"/>
                <a:chExt cx="2553822" cy="1233324"/>
              </a:xfrm>
            </p:grpSpPr>
            <p:cxnSp>
              <p:nvCxnSpPr>
                <p:cNvPr id="58" name="ตัวเชื่อมต่อตรง 57">
                  <a:extLst>
                    <a:ext uri="{FF2B5EF4-FFF2-40B4-BE49-F238E27FC236}">
                      <a16:creationId xmlns:a16="http://schemas.microsoft.com/office/drawing/2014/main" xmlns="" id="{AEFDACCB-BA79-4A12-9E44-CBE304B0809A}"/>
                    </a:ext>
                  </a:extLst>
                </p:cNvPr>
                <p:cNvCxnSpPr>
                  <a:stCxn id="2" idx="2"/>
                </p:cNvCxnSpPr>
                <p:nvPr/>
              </p:nvCxnSpPr>
              <p:spPr>
                <a:xfrm>
                  <a:off x="2708652" y="2368292"/>
                  <a:ext cx="6556" cy="1233324"/>
                </a:xfrm>
                <a:prstGeom prst="line">
                  <a:avLst/>
                </a:prstGeom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ตัวเชื่อมต่อตรง 93">
                  <a:extLst>
                    <a:ext uri="{FF2B5EF4-FFF2-40B4-BE49-F238E27FC236}">
                      <a16:creationId xmlns:a16="http://schemas.microsoft.com/office/drawing/2014/main" xmlns="" id="{4530C0F8-DB56-4C63-8E8C-E0A5ADD6B511}"/>
                    </a:ext>
                  </a:extLst>
                </p:cNvPr>
                <p:cNvCxnSpPr>
                  <a:stCxn id="3" idx="0"/>
                </p:cNvCxnSpPr>
                <p:nvPr/>
              </p:nvCxnSpPr>
              <p:spPr>
                <a:xfrm flipH="1" flipV="1">
                  <a:off x="1388368" y="2686050"/>
                  <a:ext cx="1" cy="171450"/>
                </a:xfrm>
                <a:prstGeom prst="line">
                  <a:avLst/>
                </a:prstGeom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ตัวเชื่อมต่อตรง 95">
                  <a:extLst>
                    <a:ext uri="{FF2B5EF4-FFF2-40B4-BE49-F238E27FC236}">
                      <a16:creationId xmlns:a16="http://schemas.microsoft.com/office/drawing/2014/main" xmlns="" id="{7C97437E-8975-4469-8D23-269152732C3E}"/>
                    </a:ext>
                  </a:extLst>
                </p:cNvPr>
                <p:cNvCxnSpPr>
                  <a:stCxn id="15" idx="0"/>
                </p:cNvCxnSpPr>
                <p:nvPr/>
              </p:nvCxnSpPr>
              <p:spPr>
                <a:xfrm flipV="1">
                  <a:off x="3942190" y="2686050"/>
                  <a:ext cx="0" cy="163636"/>
                </a:xfrm>
                <a:prstGeom prst="line">
                  <a:avLst/>
                </a:prstGeom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ตัวเชื่อมต่อตรง 97">
                  <a:extLst>
                    <a:ext uri="{FF2B5EF4-FFF2-40B4-BE49-F238E27FC236}">
                      <a16:creationId xmlns:a16="http://schemas.microsoft.com/office/drawing/2014/main" xmlns="" id="{234E85DD-500A-4534-A3A3-22D56D305BBE}"/>
                    </a:ext>
                  </a:extLst>
                </p:cNvPr>
                <p:cNvCxnSpPr/>
                <p:nvPr/>
              </p:nvCxnSpPr>
              <p:spPr>
                <a:xfrm>
                  <a:off x="1388368" y="2686050"/>
                  <a:ext cx="2553822" cy="0"/>
                </a:xfrm>
                <a:prstGeom prst="line">
                  <a:avLst/>
                </a:prstGeom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06" name="กลุ่ม 105">
            <a:extLst>
              <a:ext uri="{FF2B5EF4-FFF2-40B4-BE49-F238E27FC236}">
                <a16:creationId xmlns:a16="http://schemas.microsoft.com/office/drawing/2014/main" xmlns="" id="{A85CAF2E-C243-4C3A-AE01-0AC46D45882A}"/>
              </a:ext>
            </a:extLst>
          </p:cNvPr>
          <p:cNvGrpSpPr/>
          <p:nvPr/>
        </p:nvGrpSpPr>
        <p:grpSpPr>
          <a:xfrm>
            <a:off x="5087569" y="2368292"/>
            <a:ext cx="3550828" cy="2464385"/>
            <a:chOff x="5087569" y="2368292"/>
            <a:chExt cx="3550828" cy="2464385"/>
          </a:xfrm>
        </p:grpSpPr>
        <p:sp>
          <p:nvSpPr>
            <p:cNvPr id="17" name="สี่เหลี่ยมผืนผ้า 16">
              <a:extLst>
                <a:ext uri="{FF2B5EF4-FFF2-40B4-BE49-F238E27FC236}">
                  <a16:creationId xmlns:a16="http://schemas.microsoft.com/office/drawing/2014/main" xmlns="" id="{5D1F6A2A-DE0A-4871-A729-2E6E849801F2}"/>
                </a:ext>
              </a:extLst>
            </p:cNvPr>
            <p:cNvSpPr/>
            <p:nvPr/>
          </p:nvSpPr>
          <p:spPr>
            <a:xfrm>
              <a:off x="5087569" y="2849016"/>
              <a:ext cx="1525113" cy="899458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ห้องสมุดมีชีวิต</a:t>
              </a:r>
            </a:p>
            <a:p>
              <a:pPr algn="ctr"/>
              <a:r>
                <a:rPr lang="th-TH" sz="2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369 โรงเรียน</a:t>
              </a:r>
            </a:p>
          </p:txBody>
        </p:sp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xmlns="" id="{81ACCA0E-1B5E-476F-AABD-0EC5B2321364}"/>
                </a:ext>
              </a:extLst>
            </p:cNvPr>
            <p:cNvSpPr/>
            <p:nvPr/>
          </p:nvSpPr>
          <p:spPr>
            <a:xfrm>
              <a:off x="6011188" y="3933219"/>
              <a:ext cx="1620747" cy="899458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ห้องสมุดโรงเรียน/มุมหนังสือ</a:t>
              </a:r>
            </a:p>
          </p:txBody>
        </p:sp>
        <p:sp>
          <p:nvSpPr>
            <p:cNvPr id="19" name="สี่เหลี่ยมผืนผ้า 18">
              <a:extLst>
                <a:ext uri="{FF2B5EF4-FFF2-40B4-BE49-F238E27FC236}">
                  <a16:creationId xmlns:a16="http://schemas.microsoft.com/office/drawing/2014/main" xmlns="" id="{A9DC487F-5BA7-487B-8A6D-753F6B61E75B}"/>
                </a:ext>
              </a:extLst>
            </p:cNvPr>
            <p:cNvSpPr/>
            <p:nvPr/>
          </p:nvSpPr>
          <p:spPr>
            <a:xfrm>
              <a:off x="7017650" y="2849686"/>
              <a:ext cx="1620747" cy="899458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ห้องสมุดเครือข่าย</a:t>
              </a:r>
            </a:p>
            <a:p>
              <a:pPr algn="ctr"/>
              <a:r>
                <a:rPr lang="th-TH" sz="2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944 โรงเรียน</a:t>
              </a:r>
            </a:p>
          </p:txBody>
        </p:sp>
        <p:grpSp>
          <p:nvGrpSpPr>
            <p:cNvPr id="105" name="กลุ่ม 104">
              <a:extLst>
                <a:ext uri="{FF2B5EF4-FFF2-40B4-BE49-F238E27FC236}">
                  <a16:creationId xmlns:a16="http://schemas.microsoft.com/office/drawing/2014/main" xmlns="" id="{DD255C63-96F6-4DDD-810B-B73A08E9CCB0}"/>
                </a:ext>
              </a:extLst>
            </p:cNvPr>
            <p:cNvGrpSpPr/>
            <p:nvPr/>
          </p:nvGrpSpPr>
          <p:grpSpPr>
            <a:xfrm>
              <a:off x="5850126" y="2368292"/>
              <a:ext cx="1977898" cy="1564927"/>
              <a:chOff x="5850126" y="2368292"/>
              <a:chExt cx="1977898" cy="1564927"/>
            </a:xfrm>
          </p:grpSpPr>
          <p:cxnSp>
            <p:nvCxnSpPr>
              <p:cNvPr id="35" name="ตัวเชื่อมต่อตรง 34">
                <a:extLst>
                  <a:ext uri="{FF2B5EF4-FFF2-40B4-BE49-F238E27FC236}">
                    <a16:creationId xmlns:a16="http://schemas.microsoft.com/office/drawing/2014/main" xmlns="" id="{91ABC044-03E3-48C6-9E33-E06042FF2624}"/>
                  </a:ext>
                </a:extLst>
              </p:cNvPr>
              <p:cNvCxnSpPr>
                <a:cxnSpLocks/>
                <a:stCxn id="13" idx="2"/>
                <a:endCxn id="18" idx="0"/>
              </p:cNvCxnSpPr>
              <p:nvPr/>
            </p:nvCxnSpPr>
            <p:spPr>
              <a:xfrm>
                <a:off x="6821562" y="2368292"/>
                <a:ext cx="0" cy="1564927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8" name="ตัวเชื่อมต่อตรง 37">
                <a:extLst>
                  <a:ext uri="{FF2B5EF4-FFF2-40B4-BE49-F238E27FC236}">
                    <a16:creationId xmlns:a16="http://schemas.microsoft.com/office/drawing/2014/main" xmlns="" id="{A6322E7B-9320-4087-97D1-528A7A01B870}"/>
                  </a:ext>
                </a:extLst>
              </p:cNvPr>
              <p:cNvCxnSpPr>
                <a:cxnSpLocks/>
                <a:stCxn id="17" idx="0"/>
              </p:cNvCxnSpPr>
              <p:nvPr/>
            </p:nvCxnSpPr>
            <p:spPr>
              <a:xfrm flipV="1">
                <a:off x="5850126" y="2632080"/>
                <a:ext cx="0" cy="216936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0" name="ตัวเชื่อมต่อตรง 39">
                <a:extLst>
                  <a:ext uri="{FF2B5EF4-FFF2-40B4-BE49-F238E27FC236}">
                    <a16:creationId xmlns:a16="http://schemas.microsoft.com/office/drawing/2014/main" xmlns="" id="{9839B7B0-02DE-4403-B3B3-BC85DE6B06BF}"/>
                  </a:ext>
                </a:extLst>
              </p:cNvPr>
              <p:cNvCxnSpPr>
                <a:cxnSpLocks/>
                <a:stCxn id="19" idx="0"/>
              </p:cNvCxnSpPr>
              <p:nvPr/>
            </p:nvCxnSpPr>
            <p:spPr>
              <a:xfrm flipV="1">
                <a:off x="7828024" y="2632080"/>
                <a:ext cx="0" cy="217606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03" name="ตัวเชื่อมต่อตรง 102">
                <a:extLst>
                  <a:ext uri="{FF2B5EF4-FFF2-40B4-BE49-F238E27FC236}">
                    <a16:creationId xmlns:a16="http://schemas.microsoft.com/office/drawing/2014/main" xmlns="" id="{B89D1100-B3D0-485D-A483-A43B1E920EA8}"/>
                  </a:ext>
                </a:extLst>
              </p:cNvPr>
              <p:cNvCxnSpPr/>
              <p:nvPr/>
            </p:nvCxnSpPr>
            <p:spPr>
              <a:xfrm>
                <a:off x="5850126" y="2632080"/>
                <a:ext cx="1977898" cy="0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xmlns="" val="1171415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1212113"/>
            <a:ext cx="8580476" cy="4210492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xmlns="" id="{35A562CC-902B-4276-A007-DC4B8635C51A}"/>
              </a:ext>
            </a:extLst>
          </p:cNvPr>
          <p:cNvSpPr/>
          <p:nvPr/>
        </p:nvSpPr>
        <p:spPr>
          <a:xfrm flipV="1">
            <a:off x="308345" y="1212112"/>
            <a:ext cx="8580476" cy="551373"/>
          </a:xfrm>
          <a:prstGeom prst="rect">
            <a:avLst/>
          </a:prstGeom>
          <a:solidFill>
            <a:srgbClr val="FFB3D5">
              <a:alpha val="50000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946298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กล่องข้อความ 9"/>
          <p:cNvSpPr txBox="1"/>
          <p:nvPr/>
        </p:nvSpPr>
        <p:spPr>
          <a:xfrm>
            <a:off x="308344" y="1270337"/>
            <a:ext cx="474884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charset="0"/>
              <a:buChar char="o"/>
            </a:pP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ด้านพัฒนาสื่อและคู่มือ</a:t>
            </a: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จัดทำหนังสือวันเด็ก</a:t>
            </a: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จัดทำวารสารวิชาการ</a:t>
            </a: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จัดทำคู่มือกิจกรรมโครงการส่งเสริมนิสัยรักการอ่านและการพัฒนาห้องสมุด ประจำปีงบประมาณ 2561</a:t>
            </a: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จัดทำคู่มือแนวทางกิจกรรมส่งเสริมการอ่านโดยใช้หนังสือพระราชนิพนธ์ในสมเด็จพระเทพรัตนราชสุดา ฯ สยามบรมราชกุมารี</a:t>
            </a: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จัดซื้อหนังสือพระราชนิพนธ์ในสมเด็จพระเทพรัตนาราชสุดา ฯ สยามบรมราชกุมารี</a:t>
            </a: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จัดประกวดหนังสือดีเด่น ประจำปี 2561</a:t>
            </a:r>
          </a:p>
        </p:txBody>
      </p:sp>
      <p:sp>
        <p:nvSpPr>
          <p:cNvPr id="7" name="กล่องข้อความ 10"/>
          <p:cNvSpPr txBox="1"/>
          <p:nvPr/>
        </p:nvSpPr>
        <p:spPr>
          <a:xfrm>
            <a:off x="5057193" y="1278066"/>
            <a:ext cx="38316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charset="0"/>
              <a:buChar char="o"/>
            </a:pP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ด้านพัฒนาครู</a:t>
            </a: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ครูอบรมหลักสูตรที่สนใจโดยใช้คูปองครู (10,000 บาท)</a:t>
            </a: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การคัดเลือกการดำเนินงานที่ส่งเสริมคุณภาพและมาตรฐานการศึกษาประสบผลสำเร็จการส่งเสริมนิสัยรักการอ่านและการพัฒนาห้องสมุด ประจำปี 2561</a:t>
            </a:r>
            <a:endParaRPr lang="th-TH" sz="2200" dirty="0">
              <a:solidFill>
                <a:sysClr val="windowText" lastClr="000000"/>
              </a:solidFill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417236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cap="none" spc="0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โครงการส่งเสริมนิสัยรักการอ่าน</a:t>
            </a:r>
          </a:p>
        </p:txBody>
      </p:sp>
    </p:spTree>
    <p:extLst>
      <p:ext uri="{BB962C8B-B14F-4D97-AF65-F5344CB8AC3E}">
        <p14:creationId xmlns:p14="http://schemas.microsoft.com/office/powerpoint/2010/main" xmlns="" val="1881687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1212113"/>
            <a:ext cx="8580476" cy="4210492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xmlns="" id="{F1D44319-1A3D-4A54-AB6B-6A3989DDA06E}"/>
              </a:ext>
            </a:extLst>
          </p:cNvPr>
          <p:cNvSpPr/>
          <p:nvPr/>
        </p:nvSpPr>
        <p:spPr>
          <a:xfrm flipV="1">
            <a:off x="308345" y="1212112"/>
            <a:ext cx="8580476" cy="551373"/>
          </a:xfrm>
          <a:prstGeom prst="rect">
            <a:avLst/>
          </a:prstGeom>
          <a:solidFill>
            <a:srgbClr val="FFB3D5">
              <a:alpha val="50000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946298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กล่องข้อความ 9"/>
          <p:cNvSpPr txBox="1"/>
          <p:nvPr/>
        </p:nvSpPr>
        <p:spPr>
          <a:xfrm>
            <a:off x="308344" y="1288999"/>
            <a:ext cx="392775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charset="0"/>
              <a:buChar char="o"/>
            </a:pP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ด้านพัฒนานักเรียน</a:t>
            </a: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แข่งขันการจัดทำหนังสือเล่ม</a:t>
            </a:r>
            <a:r>
              <a:rPr lang="th-TH" sz="220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เล็กและ</a:t>
            </a:r>
            <a:br>
              <a:rPr lang="th-TH" sz="220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</a:br>
            <a:r>
              <a:rPr lang="th-TH" sz="220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ยุวบรรณารักษ์เพื่อส่งเสริมการอ่าน</a:t>
            </a:r>
            <a:endParaRPr lang="th-TH" sz="2200" dirty="0">
              <a:solidFill>
                <a:sysClr val="windowText" lastClr="000000"/>
              </a:solidFill>
              <a:latin typeface="TH SarabunPSK" panose="020B0500040200020003" pitchFamily="34" charset="-34"/>
              <a:ea typeface="SanamDeklenchaya" charset="0"/>
              <a:cs typeface="TH SarabunPSK" panose="020B0500040200020003" pitchFamily="34" charset="-34"/>
            </a:endParaRP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แข่งขันตอบคำถามจากสารานุกรมไทย ฯ ประจำปี 2561</a:t>
            </a:r>
          </a:p>
        </p:txBody>
      </p:sp>
      <p:sp>
        <p:nvSpPr>
          <p:cNvPr id="7" name="กล่องข้อความ 10"/>
          <p:cNvSpPr txBox="1"/>
          <p:nvPr/>
        </p:nvSpPr>
        <p:spPr>
          <a:xfrm>
            <a:off x="4683967" y="1296728"/>
            <a:ext cx="42048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charset="0"/>
              <a:buChar char="o"/>
            </a:pPr>
            <a:r>
              <a:rPr lang="th-TH" sz="2800" b="1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ด้านวิจัยและพัฒนา</a:t>
            </a: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นิเทศกำกับ และติดตาม การดำเนินงานโครงการในสำนักงานเขตพื้นที่และสรุปผลรายงาน</a:t>
            </a:r>
          </a:p>
          <a:p>
            <a:pPr marL="625475" lvl="1" indent="-269875">
              <a:buFont typeface="Courier New" charset="0"/>
              <a:buChar char="o"/>
            </a:pPr>
            <a:r>
              <a:rPr lang="th-TH" sz="22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วิจัย “การศึกษาผลการส่งเสริมนิสัยรักการอ่านของนักเรียนโรงเรียนสังกัดสำนักงานคระกรรมการการศึกษาขั้นพื้นฐาน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417236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cap="none" spc="0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โครงการส่งเสริมนิสัยรักการอ่าน</a:t>
            </a:r>
          </a:p>
        </p:txBody>
      </p:sp>
    </p:spTree>
    <p:extLst>
      <p:ext uri="{BB962C8B-B14F-4D97-AF65-F5344CB8AC3E}">
        <p14:creationId xmlns:p14="http://schemas.microsoft.com/office/powerpoint/2010/main" xmlns="" val="1997678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8344" y="919183"/>
            <a:ext cx="8580476" cy="4503422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 flipV="1">
            <a:off x="308344" y="265815"/>
            <a:ext cx="8580476" cy="653368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กล่องข้อความ 9"/>
          <p:cNvSpPr txBox="1"/>
          <p:nvPr/>
        </p:nvSpPr>
        <p:spPr>
          <a:xfrm>
            <a:off x="308344" y="1207160"/>
            <a:ext cx="31551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lvl="1" indent="-269875">
              <a:buFont typeface="Courier New" charset="0"/>
              <a:buChar char="o"/>
            </a:pP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จัดทำหนังสือวันเด็ก </a:t>
            </a:r>
          </a:p>
          <a:p>
            <a:pPr marL="269875" lvl="1" indent="-269875">
              <a:buFont typeface="Courier New" charset="0"/>
              <a:buChar char="o"/>
            </a:pPr>
            <a:r>
              <a:rPr lang="th-TH" sz="2800" dirty="0">
                <a:solidFill>
                  <a:sysClr val="windowText" lastClr="000000"/>
                </a:solidFill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จัดทำวารสารวิชาการ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 flipV="1">
            <a:off x="308344" y="5099271"/>
            <a:ext cx="8580476" cy="353536"/>
          </a:xfrm>
          <a:prstGeom prst="rect">
            <a:avLst/>
          </a:prstGeom>
          <a:solidFill>
            <a:srgbClr val="33CCCC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124103A3-96C4-4644-A90B-03D191C4C925}"/>
              </a:ext>
            </a:extLst>
          </p:cNvPr>
          <p:cNvSpPr/>
          <p:nvPr/>
        </p:nvSpPr>
        <p:spPr>
          <a:xfrm>
            <a:off x="308344" y="272852"/>
            <a:ext cx="8580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ea typeface="SanamDeklenchaya" charset="0"/>
                <a:cs typeface="TH SarabunPSK" panose="020B0500040200020003" pitchFamily="34" charset="-34"/>
              </a:rPr>
              <a:t>ด้านพัฒนาสื่อและคู่มือ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xmlns="" id="{64217B52-266F-4B23-A868-1E489141A5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70" r="2260"/>
          <a:stretch/>
        </p:blipFill>
        <p:spPr>
          <a:xfrm>
            <a:off x="3275949" y="1240058"/>
            <a:ext cx="2404575" cy="3596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xmlns="" id="{768C1F6C-A96F-4234-AD27-6DFABB0C3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5522" y="1240059"/>
            <a:ext cx="2549873" cy="3606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74731528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1003</TotalTime>
  <Words>944</Words>
  <Application>Microsoft Office PowerPoint</Application>
  <PresentationFormat>On-screen Show (16:10)</PresentationFormat>
  <Paragraphs>113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ธีมของ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คเณศ อธิรัตนกรัณฑ์</dc:creator>
  <cp:lastModifiedBy>Klong7</cp:lastModifiedBy>
  <cp:revision>61</cp:revision>
  <cp:lastPrinted>2018-03-21T04:56:41Z</cp:lastPrinted>
  <dcterms:created xsi:type="dcterms:W3CDTF">2017-05-18T10:42:20Z</dcterms:created>
  <dcterms:modified xsi:type="dcterms:W3CDTF">2018-03-26T13:10:29Z</dcterms:modified>
</cp:coreProperties>
</file>