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</p:sldMasterIdLst>
  <p:notesMasterIdLst>
    <p:notesMasterId r:id="rId31"/>
  </p:notesMasterIdLst>
  <p:handoutMasterIdLst>
    <p:handoutMasterId r:id="rId32"/>
  </p:handoutMasterIdLst>
  <p:sldIdLst>
    <p:sldId id="407" r:id="rId3"/>
    <p:sldId id="509" r:id="rId4"/>
    <p:sldId id="468" r:id="rId5"/>
    <p:sldId id="496" r:id="rId6"/>
    <p:sldId id="497" r:id="rId7"/>
    <p:sldId id="510" r:id="rId8"/>
    <p:sldId id="511" r:id="rId9"/>
    <p:sldId id="512" r:id="rId10"/>
    <p:sldId id="513" r:id="rId11"/>
    <p:sldId id="514" r:id="rId12"/>
    <p:sldId id="515" r:id="rId13"/>
    <p:sldId id="516" r:id="rId14"/>
    <p:sldId id="354" r:id="rId15"/>
    <p:sldId id="475" r:id="rId16"/>
    <p:sldId id="521" r:id="rId17"/>
    <p:sldId id="522" r:id="rId18"/>
    <p:sldId id="523" r:id="rId19"/>
    <p:sldId id="518" r:id="rId20"/>
    <p:sldId id="477" r:id="rId21"/>
    <p:sldId id="478" r:id="rId22"/>
    <p:sldId id="519" r:id="rId23"/>
    <p:sldId id="520" r:id="rId24"/>
    <p:sldId id="479" r:id="rId25"/>
    <p:sldId id="524" r:id="rId26"/>
    <p:sldId id="525" r:id="rId27"/>
    <p:sldId id="528" r:id="rId28"/>
    <p:sldId id="526" r:id="rId29"/>
    <p:sldId id="527" r:id="rId30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C4CD"/>
    <a:srgbClr val="DCF5F9"/>
    <a:srgbClr val="FFCCCC"/>
    <a:srgbClr val="EEA512"/>
    <a:srgbClr val="BD92DE"/>
    <a:srgbClr val="9D1316"/>
    <a:srgbClr val="E34954"/>
    <a:srgbClr val="D2D2D2"/>
    <a:srgbClr val="EEEEEE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7" autoAdjust="0"/>
  </p:normalViewPr>
  <p:slideViewPr>
    <p:cSldViewPr>
      <p:cViewPr>
        <p:scale>
          <a:sx n="100" d="100"/>
          <a:sy n="100" d="100"/>
        </p:scale>
        <p:origin x="-109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08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NOC\Documents\Data\Reference%20Database\&#3626;&#3633;&#3617;&#3617;&#3609;&#3634;\2559\&#3619;&#3641;&#3611;&#3649;&#3610;&#3610;&#3585;&#3634;&#3619;&#3610;&#3629;&#3585;&#3619;&#3633;&#3610;\&#3648;&#3629;&#3585;&#3626;&#3634;&#3619;&#3611;&#3619;&#3632;&#3585;&#3629;&#3610;&#3585;&#3634;&#3619;&#3611;&#3619;&#3632;&#3594;&#3640;&#3617;\&#3591;&#3610;&#3611;&#3619;&#3632;&#3617;&#3634;&#3603;&#3610;&#3629;&#3585;&#3619;&#3633;&#3610;&#3600;&#3634;&#3609;&#3586;&#3657;&#3629;&#3617;&#3641;&#3621;&#3618;&#3657;&#3629;&#3609;&#3627;&#3621;&#3633;&#3591;3&#3611;&#3637;(2556-2559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sz="280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ร้อยละกรอบงบประมาณ</a:t>
            </a:r>
            <a:endParaRPr lang="en-US" sz="280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 sz="2800" b="1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sz="280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โครงการพัฒนาเครือข่ายห้องสมุดในประเทศไทย (</a:t>
            </a:r>
            <a:r>
              <a:rPr lang="en-US" sz="2800">
                <a:latin typeface="TH SarabunPSK" panose="020B0500040200020003" pitchFamily="34" charset="-34"/>
                <a:cs typeface="TH SarabunPSK" panose="020B0500040200020003" pitchFamily="34" charset="-34"/>
              </a:rPr>
              <a:t>ThaiLIS)</a:t>
            </a:r>
            <a:endParaRPr lang="th-TH" sz="2800">
              <a:latin typeface="TH SarabunPSK" panose="020B0500040200020003" pitchFamily="34" charset="-34"/>
              <a:cs typeface="TH SarabunPSK" panose="020B0500040200020003" pitchFamily="34" charset="-34"/>
            </a:endParaRPr>
          </a:p>
        </c:rich>
      </c:tx>
      <c:layout>
        <c:manualLayout>
          <c:xMode val="edge"/>
          <c:yMode val="edge"/>
          <c:x val="0.17132163464751707"/>
          <c:y val="3.309203722854188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595306761782027E-2"/>
          <c:y val="0.31073188837603904"/>
          <c:w val="0.82039819098612055"/>
          <c:h val="0.53774788492700043"/>
        </c:manualLayout>
      </c:layout>
      <c:pie3DChart>
        <c:varyColors val="1"/>
        <c:ser>
          <c:idx val="0"/>
          <c:order val="0"/>
          <c:tx>
            <c:strRef>
              <c:f>'งบประมาณ ThaiLIS'!$B$2</c:f>
              <c:strCache>
                <c:ptCount val="1"/>
                <c:pt idx="0">
                  <c:v>เงินงบประมาณที่ได้รับจัดสรร (หน่วย: บาท)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2F-4B2F-AB9C-D66C8379486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B2F-4B2F-AB9C-D66C8379486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B2F-4B2F-AB9C-D66C8379486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B2F-4B2F-AB9C-D66C8379486A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B2F-4B2F-AB9C-D66C8379486A}"/>
              </c:ext>
            </c:extLst>
          </c:dPt>
          <c:dLbls>
            <c:dLbl>
              <c:idx val="0"/>
              <c:layout>
                <c:manualLayout>
                  <c:x val="-4.6934871166183804E-4"/>
                  <c:y val="-8.3561942322674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B2F-4B2F-AB9C-D66C8379486A}"/>
                </c:ext>
              </c:extLst>
            </c:dLbl>
            <c:dLbl>
              <c:idx val="1"/>
              <c:layout>
                <c:manualLayout>
                  <c:x val="0.1340755069041841"/>
                  <c:y val="-1.876246854872199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B2F-4B2F-AB9C-D66C8379486A}"/>
                </c:ext>
              </c:extLst>
            </c:dLbl>
            <c:dLbl>
              <c:idx val="2"/>
              <c:layout>
                <c:manualLayout>
                  <c:x val="-1.0632119103185004E-3"/>
                  <c:y val="-0.2526029851232401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B2F-4B2F-AB9C-D66C8379486A}"/>
                </c:ext>
              </c:extLst>
            </c:dLbl>
            <c:dLbl>
              <c:idx val="3"/>
              <c:layout>
                <c:manualLayout>
                  <c:x val="-8.9825430395138448E-2"/>
                  <c:y val="-2.861777231310408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B2F-4B2F-AB9C-D66C8379486A}"/>
                </c:ext>
              </c:extLst>
            </c:dLbl>
            <c:dLbl>
              <c:idx val="4"/>
              <c:layout>
                <c:manualLayout>
                  <c:x val="-1.7763375298414739E-2"/>
                  <c:y val="-2.681736661294490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B2F-4B2F-AB9C-D66C837948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'งบประมาณ ThaiLIS'!$A$3:$A$7</c:f>
              <c:strCache>
                <c:ptCount val="5"/>
                <c:pt idx="0">
                  <c:v>Union Catalog</c:v>
                </c:pt>
                <c:pt idx="1">
                  <c:v>Thai Digital Collecion</c:v>
                </c:pt>
                <c:pt idx="2">
                  <c:v>Reference Database</c:v>
                </c:pt>
                <c:pt idx="3">
                  <c:v>Software Autolib</c:v>
                </c:pt>
                <c:pt idx="4">
                  <c:v>iThesis</c:v>
                </c:pt>
              </c:strCache>
            </c:strRef>
          </c:cat>
          <c:val>
            <c:numRef>
              <c:f>'งบประมาณ ThaiLIS'!$B$3:$B$7</c:f>
              <c:numCache>
                <c:formatCode>_(* #,##0.00_);_(* \(#,##0.00\);_(* "-"??_);_(@_)</c:formatCode>
                <c:ptCount val="5"/>
                <c:pt idx="0">
                  <c:v>5000000</c:v>
                </c:pt>
                <c:pt idx="1">
                  <c:v>10550000</c:v>
                </c:pt>
                <c:pt idx="2">
                  <c:v>335000000</c:v>
                </c:pt>
                <c:pt idx="3">
                  <c:v>10000000</c:v>
                </c:pt>
                <c:pt idx="4">
                  <c:v>10000000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B2F-4B2F-AB9C-D66C83794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C636CA-5959-4CB2-B872-D5057B8DAE7E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619DE7-241A-4D09-8E47-FFC569E02F63}">
      <dgm:prSet phldrT="[Text]"/>
      <dgm:spPr/>
      <dgm:t>
        <a:bodyPr/>
        <a:lstStyle/>
        <a:p>
          <a:r>
            <a:rPr lang="en-US" dirty="0" smtClean="0"/>
            <a:t>2551</a:t>
          </a:r>
          <a:endParaRPr lang="en-US" dirty="0"/>
        </a:p>
      </dgm:t>
    </dgm:pt>
    <dgm:pt modelId="{7075A763-113C-45D1-81D6-70A67F674934}" type="parTrans" cxnId="{D1838250-D5DB-4900-AA7C-E9968A152542}">
      <dgm:prSet/>
      <dgm:spPr/>
      <dgm:t>
        <a:bodyPr/>
        <a:lstStyle/>
        <a:p>
          <a:endParaRPr lang="en-US"/>
        </a:p>
      </dgm:t>
    </dgm:pt>
    <dgm:pt modelId="{BBB142E5-6431-4D3F-95C9-84BA612E258E}" type="sibTrans" cxnId="{D1838250-D5DB-4900-AA7C-E9968A152542}">
      <dgm:prSet/>
      <dgm:spPr/>
      <dgm:t>
        <a:bodyPr/>
        <a:lstStyle/>
        <a:p>
          <a:endParaRPr lang="en-US"/>
        </a:p>
      </dgm:t>
    </dgm:pt>
    <dgm:pt modelId="{CA57313C-F4C2-4CA8-96A3-734C78EF9C9F}">
      <dgm:prSet phldrT="[Text]" custT="1"/>
      <dgm:spPr/>
      <dgm:t>
        <a:bodyPr/>
        <a:lstStyle/>
        <a:p>
          <a:r>
            <a:rPr lang="en-US" sz="2800" b="1" dirty="0" smtClean="0"/>
            <a:t>Software Automated Library</a:t>
          </a:r>
        </a:p>
      </dgm:t>
    </dgm:pt>
    <dgm:pt modelId="{B6D48ED4-AD61-4DB2-B3DC-829489006496}" type="parTrans" cxnId="{AC5CB3E4-ECEF-461F-B4E5-0CDEF2C23443}">
      <dgm:prSet/>
      <dgm:spPr/>
      <dgm:t>
        <a:bodyPr/>
        <a:lstStyle/>
        <a:p>
          <a:endParaRPr lang="en-US"/>
        </a:p>
      </dgm:t>
    </dgm:pt>
    <dgm:pt modelId="{E32E5683-5755-41C6-A771-CF47C2204A5F}" type="sibTrans" cxnId="{AC5CB3E4-ECEF-461F-B4E5-0CDEF2C23443}">
      <dgm:prSet/>
      <dgm:spPr/>
      <dgm:t>
        <a:bodyPr/>
        <a:lstStyle/>
        <a:p>
          <a:endParaRPr lang="en-US"/>
        </a:p>
      </dgm:t>
    </dgm:pt>
    <dgm:pt modelId="{E86D4510-9783-4EBF-AFCD-251F2AC4013E}">
      <dgm:prSet phldrT="[Text]"/>
      <dgm:spPr/>
      <dgm:t>
        <a:bodyPr/>
        <a:lstStyle/>
        <a:p>
          <a:r>
            <a:rPr lang="en-US" dirty="0" smtClean="0"/>
            <a:t>2557</a:t>
          </a:r>
          <a:endParaRPr lang="en-US" dirty="0"/>
        </a:p>
      </dgm:t>
    </dgm:pt>
    <dgm:pt modelId="{3017E40B-648A-404B-AD3F-7EC59CBB8088}" type="parTrans" cxnId="{962BA829-D893-40B4-927A-E61DB6313742}">
      <dgm:prSet/>
      <dgm:spPr/>
      <dgm:t>
        <a:bodyPr/>
        <a:lstStyle/>
        <a:p>
          <a:endParaRPr lang="en-US"/>
        </a:p>
      </dgm:t>
    </dgm:pt>
    <dgm:pt modelId="{87522299-33D5-4671-B720-705A2266F5CD}" type="sibTrans" cxnId="{962BA829-D893-40B4-927A-E61DB6313742}">
      <dgm:prSet/>
      <dgm:spPr/>
      <dgm:t>
        <a:bodyPr/>
        <a:lstStyle/>
        <a:p>
          <a:endParaRPr lang="en-US"/>
        </a:p>
      </dgm:t>
    </dgm:pt>
    <dgm:pt modelId="{5C6A73A5-4608-48A0-AD8D-89374E58C167}">
      <dgm:prSet phldrT="[Text]" custT="1"/>
      <dgm:spPr/>
      <dgm:t>
        <a:bodyPr/>
        <a:lstStyle/>
        <a:p>
          <a:r>
            <a:rPr lang="en-US" sz="2600" b="1" dirty="0" err="1" smtClean="0"/>
            <a:t>iThesis</a:t>
          </a:r>
          <a:r>
            <a:rPr lang="en-US" sz="2600" b="1" dirty="0" smtClean="0"/>
            <a:t>/</a:t>
          </a:r>
          <a:r>
            <a:rPr lang="en-US" sz="2600" b="1" dirty="0" err="1" smtClean="0"/>
            <a:t>UniCAD</a:t>
          </a:r>
          <a:endParaRPr lang="en-US" sz="2600" b="1" dirty="0" smtClean="0"/>
        </a:p>
      </dgm:t>
    </dgm:pt>
    <dgm:pt modelId="{E9F2A4B9-1EC3-423C-8D1C-3DEF2D78A858}" type="parTrans" cxnId="{47218E39-F185-4223-9D38-C99F4399700E}">
      <dgm:prSet/>
      <dgm:spPr/>
      <dgm:t>
        <a:bodyPr/>
        <a:lstStyle/>
        <a:p>
          <a:endParaRPr lang="en-US"/>
        </a:p>
      </dgm:t>
    </dgm:pt>
    <dgm:pt modelId="{7AD91BEF-30E3-45FA-AF67-554612463F0C}" type="sibTrans" cxnId="{47218E39-F185-4223-9D38-C99F4399700E}">
      <dgm:prSet/>
      <dgm:spPr/>
      <dgm:t>
        <a:bodyPr/>
        <a:lstStyle/>
        <a:p>
          <a:endParaRPr lang="en-US"/>
        </a:p>
      </dgm:t>
    </dgm:pt>
    <dgm:pt modelId="{603FCE6E-4386-4F4D-9C08-139E352C9DAA}">
      <dgm:prSet/>
      <dgm:spPr/>
      <dgm:t>
        <a:bodyPr anchor="t"/>
        <a:lstStyle/>
        <a:p>
          <a:pPr algn="l"/>
          <a:r>
            <a:rPr lang="en-US" dirty="0" smtClean="0"/>
            <a:t>Develop by</a:t>
          </a:r>
        </a:p>
        <a:p>
          <a:pPr algn="l"/>
          <a:r>
            <a:rPr lang="en-US" dirty="0" smtClean="0"/>
            <a:t>-ALIST@PSU</a:t>
          </a:r>
        </a:p>
        <a:p>
          <a:pPr algn="l"/>
          <a:r>
            <a:rPr lang="en-US" dirty="0" smtClean="0"/>
            <a:t>-</a:t>
          </a:r>
          <a:r>
            <a:rPr lang="en-US" dirty="0" err="1" smtClean="0"/>
            <a:t>WULib@WU</a:t>
          </a:r>
          <a:endParaRPr lang="en-US" dirty="0" smtClean="0"/>
        </a:p>
        <a:p>
          <a:pPr algn="l"/>
          <a:r>
            <a:rPr lang="en-US" dirty="0" smtClean="0"/>
            <a:t>-</a:t>
          </a:r>
          <a:r>
            <a:rPr lang="en-US" dirty="0" err="1" smtClean="0"/>
            <a:t>Somsook@KMUTT</a:t>
          </a:r>
          <a:endParaRPr lang="en-US" dirty="0"/>
        </a:p>
      </dgm:t>
    </dgm:pt>
    <dgm:pt modelId="{587FF648-0DB7-4FE8-B501-5498B260B900}" type="parTrans" cxnId="{9DAB97A3-3978-405B-8214-0D8A467BF56E}">
      <dgm:prSet/>
      <dgm:spPr/>
      <dgm:t>
        <a:bodyPr/>
        <a:lstStyle/>
        <a:p>
          <a:endParaRPr lang="en-US"/>
        </a:p>
      </dgm:t>
    </dgm:pt>
    <dgm:pt modelId="{DC65CAA6-5147-40BA-9A05-9EB573725A07}" type="sibTrans" cxnId="{9DAB97A3-3978-405B-8214-0D8A467BF56E}">
      <dgm:prSet/>
      <dgm:spPr/>
      <dgm:t>
        <a:bodyPr/>
        <a:lstStyle/>
        <a:p>
          <a:endParaRPr lang="en-US"/>
        </a:p>
      </dgm:t>
    </dgm:pt>
    <dgm:pt modelId="{49FFFD5B-1706-459D-AD1E-C03E27F920F3}">
      <dgm:prSet/>
      <dgm:spPr/>
      <dgm:t>
        <a:bodyPr anchor="t"/>
        <a:lstStyle/>
        <a:p>
          <a:r>
            <a:rPr lang="en-US" dirty="0" smtClean="0"/>
            <a:t>Develop by </a:t>
          </a:r>
          <a:r>
            <a:rPr lang="en-US" dirty="0" err="1" smtClean="0"/>
            <a:t>Chulalongkorn</a:t>
          </a:r>
          <a:r>
            <a:rPr lang="en-US" dirty="0" smtClean="0"/>
            <a:t> University </a:t>
          </a:r>
          <a:endParaRPr lang="en-US" dirty="0"/>
        </a:p>
      </dgm:t>
    </dgm:pt>
    <dgm:pt modelId="{0BBC4C73-7CD0-4275-A99D-1C17EBF3B90F}" type="parTrans" cxnId="{AFA970CB-195B-4C9F-A774-5E5470907DF1}">
      <dgm:prSet/>
      <dgm:spPr/>
      <dgm:t>
        <a:bodyPr/>
        <a:lstStyle/>
        <a:p>
          <a:endParaRPr lang="en-US"/>
        </a:p>
      </dgm:t>
    </dgm:pt>
    <dgm:pt modelId="{42D5E1DD-44D3-49C5-AFB2-905FA2B39E68}" type="sibTrans" cxnId="{AFA970CB-195B-4C9F-A774-5E5470907DF1}">
      <dgm:prSet/>
      <dgm:spPr/>
      <dgm:t>
        <a:bodyPr/>
        <a:lstStyle/>
        <a:p>
          <a:endParaRPr lang="en-US"/>
        </a:p>
      </dgm:t>
    </dgm:pt>
    <dgm:pt modelId="{E639CE55-7E5B-4F5E-9CF5-B075A61932F0}" type="pres">
      <dgm:prSet presAssocID="{A6C636CA-5959-4CB2-B872-D5057B8DAE7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6373FC7-1E28-4A78-B16D-A5E3EEF0B95F}" type="pres">
      <dgm:prSet presAssocID="{AA619DE7-241A-4D09-8E47-FFC569E02F63}" presName="posSpace" presStyleCnt="0"/>
      <dgm:spPr/>
    </dgm:pt>
    <dgm:pt modelId="{023F048A-1C72-4C53-8AD8-F2471E191426}" type="pres">
      <dgm:prSet presAssocID="{AA619DE7-241A-4D09-8E47-FFC569E02F63}" presName="vertFlow" presStyleCnt="0"/>
      <dgm:spPr/>
    </dgm:pt>
    <dgm:pt modelId="{E610A63A-0AE4-4BC3-8C21-9E0C9B64A84A}" type="pres">
      <dgm:prSet presAssocID="{AA619DE7-241A-4D09-8E47-FFC569E02F63}" presName="topSpace" presStyleCnt="0"/>
      <dgm:spPr/>
    </dgm:pt>
    <dgm:pt modelId="{ACF73DB6-47B0-4B63-ACEF-746FAFA70105}" type="pres">
      <dgm:prSet presAssocID="{AA619DE7-241A-4D09-8E47-FFC569E02F63}" presName="firstComp" presStyleCnt="0"/>
      <dgm:spPr/>
    </dgm:pt>
    <dgm:pt modelId="{16898B72-DAA6-40FC-A714-E28DC25196B3}" type="pres">
      <dgm:prSet presAssocID="{AA619DE7-241A-4D09-8E47-FFC569E02F63}" presName="firstChild" presStyleLbl="bgAccFollowNode1" presStyleIdx="0" presStyleCnt="4"/>
      <dgm:spPr/>
      <dgm:t>
        <a:bodyPr/>
        <a:lstStyle/>
        <a:p>
          <a:endParaRPr lang="en-US"/>
        </a:p>
      </dgm:t>
    </dgm:pt>
    <dgm:pt modelId="{5E22BC0C-B8E7-4B9D-BBA9-C02BCABEFF56}" type="pres">
      <dgm:prSet presAssocID="{AA619DE7-241A-4D09-8E47-FFC569E02F63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0C590-3145-4665-8056-F81BD44FFEF0}" type="pres">
      <dgm:prSet presAssocID="{603FCE6E-4386-4F4D-9C08-139E352C9DAA}" presName="comp" presStyleCnt="0"/>
      <dgm:spPr/>
    </dgm:pt>
    <dgm:pt modelId="{1552DB26-8CB0-43FF-B35E-303DA8F3FBCF}" type="pres">
      <dgm:prSet presAssocID="{603FCE6E-4386-4F4D-9C08-139E352C9DAA}" presName="child" presStyleLbl="bgAccFollowNode1" presStyleIdx="1" presStyleCnt="4"/>
      <dgm:spPr/>
      <dgm:t>
        <a:bodyPr/>
        <a:lstStyle/>
        <a:p>
          <a:endParaRPr lang="en-US"/>
        </a:p>
      </dgm:t>
    </dgm:pt>
    <dgm:pt modelId="{3F575AF8-9F9A-43DC-9D45-8ED45B4684F7}" type="pres">
      <dgm:prSet presAssocID="{603FCE6E-4386-4F4D-9C08-139E352C9DAA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DB4057-496A-49C8-89BE-33A474340293}" type="pres">
      <dgm:prSet presAssocID="{AA619DE7-241A-4D09-8E47-FFC569E02F63}" presName="negSpace" presStyleCnt="0"/>
      <dgm:spPr/>
    </dgm:pt>
    <dgm:pt modelId="{D8EB0383-5FBF-40FE-BEB8-405D50F9E80B}" type="pres">
      <dgm:prSet presAssocID="{AA619DE7-241A-4D09-8E47-FFC569E02F63}" presName="circle" presStyleLbl="node1" presStyleIdx="0" presStyleCnt="2"/>
      <dgm:spPr/>
      <dgm:t>
        <a:bodyPr/>
        <a:lstStyle/>
        <a:p>
          <a:endParaRPr lang="en-US"/>
        </a:p>
      </dgm:t>
    </dgm:pt>
    <dgm:pt modelId="{129CBE78-A012-44DE-A9D8-A8D52C815347}" type="pres">
      <dgm:prSet presAssocID="{BBB142E5-6431-4D3F-95C9-84BA612E258E}" presName="transSpace" presStyleCnt="0"/>
      <dgm:spPr/>
    </dgm:pt>
    <dgm:pt modelId="{EFC91A07-C3DE-4EB2-A2CD-9B7691D48E39}" type="pres">
      <dgm:prSet presAssocID="{E86D4510-9783-4EBF-AFCD-251F2AC4013E}" presName="posSpace" presStyleCnt="0"/>
      <dgm:spPr/>
    </dgm:pt>
    <dgm:pt modelId="{9B1F6BCB-A935-4B49-B953-B852DC6F0200}" type="pres">
      <dgm:prSet presAssocID="{E86D4510-9783-4EBF-AFCD-251F2AC4013E}" presName="vertFlow" presStyleCnt="0"/>
      <dgm:spPr/>
    </dgm:pt>
    <dgm:pt modelId="{FEC62BD3-6239-43EB-BB82-F0C918E247AC}" type="pres">
      <dgm:prSet presAssocID="{E86D4510-9783-4EBF-AFCD-251F2AC4013E}" presName="topSpace" presStyleCnt="0"/>
      <dgm:spPr/>
    </dgm:pt>
    <dgm:pt modelId="{E94AB8CC-90A9-4179-956D-0D078D0522C0}" type="pres">
      <dgm:prSet presAssocID="{E86D4510-9783-4EBF-AFCD-251F2AC4013E}" presName="firstComp" presStyleCnt="0"/>
      <dgm:spPr/>
    </dgm:pt>
    <dgm:pt modelId="{69F8B46B-385F-433B-A368-5ADABF7F89DB}" type="pres">
      <dgm:prSet presAssocID="{E86D4510-9783-4EBF-AFCD-251F2AC4013E}" presName="firstChild" presStyleLbl="bgAccFollowNode1" presStyleIdx="2" presStyleCnt="4" custLinFactNeighborX="-7509"/>
      <dgm:spPr/>
      <dgm:t>
        <a:bodyPr/>
        <a:lstStyle/>
        <a:p>
          <a:endParaRPr lang="en-US"/>
        </a:p>
      </dgm:t>
    </dgm:pt>
    <dgm:pt modelId="{AF136485-8B80-418D-97C4-C0343A54511E}" type="pres">
      <dgm:prSet presAssocID="{E86D4510-9783-4EBF-AFCD-251F2AC4013E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509CB-6BEF-4C64-848C-2477AF2595E8}" type="pres">
      <dgm:prSet presAssocID="{49FFFD5B-1706-459D-AD1E-C03E27F920F3}" presName="comp" presStyleCnt="0"/>
      <dgm:spPr/>
    </dgm:pt>
    <dgm:pt modelId="{44505642-974E-42E7-8091-2957195EC934}" type="pres">
      <dgm:prSet presAssocID="{49FFFD5B-1706-459D-AD1E-C03E27F920F3}" presName="child" presStyleLbl="bgAccFollowNode1" presStyleIdx="3" presStyleCnt="4" custLinFactNeighborX="-7509"/>
      <dgm:spPr/>
      <dgm:t>
        <a:bodyPr/>
        <a:lstStyle/>
        <a:p>
          <a:endParaRPr lang="en-US"/>
        </a:p>
      </dgm:t>
    </dgm:pt>
    <dgm:pt modelId="{7AED746A-C39F-40F7-A4D6-D4136F43934B}" type="pres">
      <dgm:prSet presAssocID="{49FFFD5B-1706-459D-AD1E-C03E27F920F3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BF3EF0-2F51-435F-BD89-EA8C6586A066}" type="pres">
      <dgm:prSet presAssocID="{E86D4510-9783-4EBF-AFCD-251F2AC4013E}" presName="negSpace" presStyleCnt="0"/>
      <dgm:spPr/>
    </dgm:pt>
    <dgm:pt modelId="{7C1B36E1-6E2F-4FC6-A5F8-331044E18867}" type="pres">
      <dgm:prSet presAssocID="{E86D4510-9783-4EBF-AFCD-251F2AC4013E}" presName="circle" presStyleLbl="node1" presStyleIdx="1" presStyleCnt="2" custLinFactNeighborX="-4897"/>
      <dgm:spPr/>
      <dgm:t>
        <a:bodyPr/>
        <a:lstStyle/>
        <a:p>
          <a:endParaRPr lang="en-US"/>
        </a:p>
      </dgm:t>
    </dgm:pt>
  </dgm:ptLst>
  <dgm:cxnLst>
    <dgm:cxn modelId="{7CCA67B1-0446-4567-AC27-DEDC3FBA4D7B}" type="presOf" srcId="{CA57313C-F4C2-4CA8-96A3-734C78EF9C9F}" destId="{16898B72-DAA6-40FC-A714-E28DC25196B3}" srcOrd="0" destOrd="0" presId="urn:microsoft.com/office/officeart/2005/8/layout/hList9"/>
    <dgm:cxn modelId="{D1838250-D5DB-4900-AA7C-E9968A152542}" srcId="{A6C636CA-5959-4CB2-B872-D5057B8DAE7E}" destId="{AA619DE7-241A-4D09-8E47-FFC569E02F63}" srcOrd="0" destOrd="0" parTransId="{7075A763-113C-45D1-81D6-70A67F674934}" sibTransId="{BBB142E5-6431-4D3F-95C9-84BA612E258E}"/>
    <dgm:cxn modelId="{962BA829-D893-40B4-927A-E61DB6313742}" srcId="{A6C636CA-5959-4CB2-B872-D5057B8DAE7E}" destId="{E86D4510-9783-4EBF-AFCD-251F2AC4013E}" srcOrd="1" destOrd="0" parTransId="{3017E40B-648A-404B-AD3F-7EC59CBB8088}" sibTransId="{87522299-33D5-4671-B720-705A2266F5CD}"/>
    <dgm:cxn modelId="{AE93F76B-A3C3-40D6-82B8-49B7027D50F8}" type="presOf" srcId="{603FCE6E-4386-4F4D-9C08-139E352C9DAA}" destId="{3F575AF8-9F9A-43DC-9D45-8ED45B4684F7}" srcOrd="1" destOrd="0" presId="urn:microsoft.com/office/officeart/2005/8/layout/hList9"/>
    <dgm:cxn modelId="{70A3DC8E-076F-4993-BB83-25A0A56357D7}" type="presOf" srcId="{603FCE6E-4386-4F4D-9C08-139E352C9DAA}" destId="{1552DB26-8CB0-43FF-B35E-303DA8F3FBCF}" srcOrd="0" destOrd="0" presId="urn:microsoft.com/office/officeart/2005/8/layout/hList9"/>
    <dgm:cxn modelId="{9DAB97A3-3978-405B-8214-0D8A467BF56E}" srcId="{AA619DE7-241A-4D09-8E47-FFC569E02F63}" destId="{603FCE6E-4386-4F4D-9C08-139E352C9DAA}" srcOrd="1" destOrd="0" parTransId="{587FF648-0DB7-4FE8-B501-5498B260B900}" sibTransId="{DC65CAA6-5147-40BA-9A05-9EB573725A07}"/>
    <dgm:cxn modelId="{FB9A4960-B51A-4909-A7A8-8F8ACBF7912D}" type="presOf" srcId="{AA619DE7-241A-4D09-8E47-FFC569E02F63}" destId="{D8EB0383-5FBF-40FE-BEB8-405D50F9E80B}" srcOrd="0" destOrd="0" presId="urn:microsoft.com/office/officeart/2005/8/layout/hList9"/>
    <dgm:cxn modelId="{BAF3B3FA-F2E4-4D66-BEDF-C23F7444DCC0}" type="presOf" srcId="{CA57313C-F4C2-4CA8-96A3-734C78EF9C9F}" destId="{5E22BC0C-B8E7-4B9D-BBA9-C02BCABEFF56}" srcOrd="1" destOrd="0" presId="urn:microsoft.com/office/officeart/2005/8/layout/hList9"/>
    <dgm:cxn modelId="{AC5CB3E4-ECEF-461F-B4E5-0CDEF2C23443}" srcId="{AA619DE7-241A-4D09-8E47-FFC569E02F63}" destId="{CA57313C-F4C2-4CA8-96A3-734C78EF9C9F}" srcOrd="0" destOrd="0" parTransId="{B6D48ED4-AD61-4DB2-B3DC-829489006496}" sibTransId="{E32E5683-5755-41C6-A771-CF47C2204A5F}"/>
    <dgm:cxn modelId="{83B65932-CECE-416C-8738-A2F7F4596247}" type="presOf" srcId="{49FFFD5B-1706-459D-AD1E-C03E27F920F3}" destId="{7AED746A-C39F-40F7-A4D6-D4136F43934B}" srcOrd="1" destOrd="0" presId="urn:microsoft.com/office/officeart/2005/8/layout/hList9"/>
    <dgm:cxn modelId="{47218E39-F185-4223-9D38-C99F4399700E}" srcId="{E86D4510-9783-4EBF-AFCD-251F2AC4013E}" destId="{5C6A73A5-4608-48A0-AD8D-89374E58C167}" srcOrd="0" destOrd="0" parTransId="{E9F2A4B9-1EC3-423C-8D1C-3DEF2D78A858}" sibTransId="{7AD91BEF-30E3-45FA-AF67-554612463F0C}"/>
    <dgm:cxn modelId="{AFA970CB-195B-4C9F-A774-5E5470907DF1}" srcId="{E86D4510-9783-4EBF-AFCD-251F2AC4013E}" destId="{49FFFD5B-1706-459D-AD1E-C03E27F920F3}" srcOrd="1" destOrd="0" parTransId="{0BBC4C73-7CD0-4275-A99D-1C17EBF3B90F}" sibTransId="{42D5E1DD-44D3-49C5-AFB2-905FA2B39E68}"/>
    <dgm:cxn modelId="{1C67CDFE-D9A8-43BC-A848-A2C041556C75}" type="presOf" srcId="{5C6A73A5-4608-48A0-AD8D-89374E58C167}" destId="{69F8B46B-385F-433B-A368-5ADABF7F89DB}" srcOrd="0" destOrd="0" presId="urn:microsoft.com/office/officeart/2005/8/layout/hList9"/>
    <dgm:cxn modelId="{B89B5F2B-EA34-45B4-96BC-8AFD0D07208D}" type="presOf" srcId="{E86D4510-9783-4EBF-AFCD-251F2AC4013E}" destId="{7C1B36E1-6E2F-4FC6-A5F8-331044E18867}" srcOrd="0" destOrd="0" presId="urn:microsoft.com/office/officeart/2005/8/layout/hList9"/>
    <dgm:cxn modelId="{200C86FB-FDF9-4A36-9D4A-882BDA4DE762}" type="presOf" srcId="{A6C636CA-5959-4CB2-B872-D5057B8DAE7E}" destId="{E639CE55-7E5B-4F5E-9CF5-B075A61932F0}" srcOrd="0" destOrd="0" presId="urn:microsoft.com/office/officeart/2005/8/layout/hList9"/>
    <dgm:cxn modelId="{83033840-D1E7-43E0-BC85-7DC141CE2C21}" type="presOf" srcId="{49FFFD5B-1706-459D-AD1E-C03E27F920F3}" destId="{44505642-974E-42E7-8091-2957195EC934}" srcOrd="0" destOrd="0" presId="urn:microsoft.com/office/officeart/2005/8/layout/hList9"/>
    <dgm:cxn modelId="{D0B0B9A5-FE38-44C5-859D-BC1CD674DD71}" type="presOf" srcId="{5C6A73A5-4608-48A0-AD8D-89374E58C167}" destId="{AF136485-8B80-418D-97C4-C0343A54511E}" srcOrd="1" destOrd="0" presId="urn:microsoft.com/office/officeart/2005/8/layout/hList9"/>
    <dgm:cxn modelId="{24432B37-3C7A-48D6-AFB8-D08665C39F67}" type="presParOf" srcId="{E639CE55-7E5B-4F5E-9CF5-B075A61932F0}" destId="{F6373FC7-1E28-4A78-B16D-A5E3EEF0B95F}" srcOrd="0" destOrd="0" presId="urn:microsoft.com/office/officeart/2005/8/layout/hList9"/>
    <dgm:cxn modelId="{9E1D8C29-59DB-49CE-A1A0-A395C89DED30}" type="presParOf" srcId="{E639CE55-7E5B-4F5E-9CF5-B075A61932F0}" destId="{023F048A-1C72-4C53-8AD8-F2471E191426}" srcOrd="1" destOrd="0" presId="urn:microsoft.com/office/officeart/2005/8/layout/hList9"/>
    <dgm:cxn modelId="{8F537EBF-E125-4DF0-B738-A6ACE0B97086}" type="presParOf" srcId="{023F048A-1C72-4C53-8AD8-F2471E191426}" destId="{E610A63A-0AE4-4BC3-8C21-9E0C9B64A84A}" srcOrd="0" destOrd="0" presId="urn:microsoft.com/office/officeart/2005/8/layout/hList9"/>
    <dgm:cxn modelId="{31104151-39E2-4B3A-91F4-8BA2E5B5E826}" type="presParOf" srcId="{023F048A-1C72-4C53-8AD8-F2471E191426}" destId="{ACF73DB6-47B0-4B63-ACEF-746FAFA70105}" srcOrd="1" destOrd="0" presId="urn:microsoft.com/office/officeart/2005/8/layout/hList9"/>
    <dgm:cxn modelId="{51FF0A6A-4591-4388-9E9F-39B82CFE860E}" type="presParOf" srcId="{ACF73DB6-47B0-4B63-ACEF-746FAFA70105}" destId="{16898B72-DAA6-40FC-A714-E28DC25196B3}" srcOrd="0" destOrd="0" presId="urn:microsoft.com/office/officeart/2005/8/layout/hList9"/>
    <dgm:cxn modelId="{3C5EF7B4-2F55-444A-8060-2BD50F83BF87}" type="presParOf" srcId="{ACF73DB6-47B0-4B63-ACEF-746FAFA70105}" destId="{5E22BC0C-B8E7-4B9D-BBA9-C02BCABEFF56}" srcOrd="1" destOrd="0" presId="urn:microsoft.com/office/officeart/2005/8/layout/hList9"/>
    <dgm:cxn modelId="{4F472B95-6FE0-422E-BB35-FF993F7E0F45}" type="presParOf" srcId="{023F048A-1C72-4C53-8AD8-F2471E191426}" destId="{7670C590-3145-4665-8056-F81BD44FFEF0}" srcOrd="2" destOrd="0" presId="urn:microsoft.com/office/officeart/2005/8/layout/hList9"/>
    <dgm:cxn modelId="{8E8C6301-4C72-496B-BDE0-808FD6C749AF}" type="presParOf" srcId="{7670C590-3145-4665-8056-F81BD44FFEF0}" destId="{1552DB26-8CB0-43FF-B35E-303DA8F3FBCF}" srcOrd="0" destOrd="0" presId="urn:microsoft.com/office/officeart/2005/8/layout/hList9"/>
    <dgm:cxn modelId="{6F77CBEE-A4A8-4838-B38A-C34E8EF65F90}" type="presParOf" srcId="{7670C590-3145-4665-8056-F81BD44FFEF0}" destId="{3F575AF8-9F9A-43DC-9D45-8ED45B4684F7}" srcOrd="1" destOrd="0" presId="urn:microsoft.com/office/officeart/2005/8/layout/hList9"/>
    <dgm:cxn modelId="{C477DA42-5BF5-493F-BF96-74FC527748B6}" type="presParOf" srcId="{E639CE55-7E5B-4F5E-9CF5-B075A61932F0}" destId="{C6DB4057-496A-49C8-89BE-33A474340293}" srcOrd="2" destOrd="0" presId="urn:microsoft.com/office/officeart/2005/8/layout/hList9"/>
    <dgm:cxn modelId="{16676140-677D-4543-9DF4-701468C6C013}" type="presParOf" srcId="{E639CE55-7E5B-4F5E-9CF5-B075A61932F0}" destId="{D8EB0383-5FBF-40FE-BEB8-405D50F9E80B}" srcOrd="3" destOrd="0" presId="urn:microsoft.com/office/officeart/2005/8/layout/hList9"/>
    <dgm:cxn modelId="{408CF207-1643-48DE-97CD-A59FD243FE2A}" type="presParOf" srcId="{E639CE55-7E5B-4F5E-9CF5-B075A61932F0}" destId="{129CBE78-A012-44DE-A9D8-A8D52C815347}" srcOrd="4" destOrd="0" presId="urn:microsoft.com/office/officeart/2005/8/layout/hList9"/>
    <dgm:cxn modelId="{D09A082D-7981-45DE-A6B0-316EAAF39110}" type="presParOf" srcId="{E639CE55-7E5B-4F5E-9CF5-B075A61932F0}" destId="{EFC91A07-C3DE-4EB2-A2CD-9B7691D48E39}" srcOrd="5" destOrd="0" presId="urn:microsoft.com/office/officeart/2005/8/layout/hList9"/>
    <dgm:cxn modelId="{B6BAA13B-90D5-44F1-BD75-209B66B78AAD}" type="presParOf" srcId="{E639CE55-7E5B-4F5E-9CF5-B075A61932F0}" destId="{9B1F6BCB-A935-4B49-B953-B852DC6F0200}" srcOrd="6" destOrd="0" presId="urn:microsoft.com/office/officeart/2005/8/layout/hList9"/>
    <dgm:cxn modelId="{ABDE29EB-645C-4574-A61B-B41A8F4ECEE3}" type="presParOf" srcId="{9B1F6BCB-A935-4B49-B953-B852DC6F0200}" destId="{FEC62BD3-6239-43EB-BB82-F0C918E247AC}" srcOrd="0" destOrd="0" presId="urn:microsoft.com/office/officeart/2005/8/layout/hList9"/>
    <dgm:cxn modelId="{4BDA2AB5-F6C0-461C-89E7-90FACD17F996}" type="presParOf" srcId="{9B1F6BCB-A935-4B49-B953-B852DC6F0200}" destId="{E94AB8CC-90A9-4179-956D-0D078D0522C0}" srcOrd="1" destOrd="0" presId="urn:microsoft.com/office/officeart/2005/8/layout/hList9"/>
    <dgm:cxn modelId="{061D9DFB-6131-4569-B5F4-E1215CE9D870}" type="presParOf" srcId="{E94AB8CC-90A9-4179-956D-0D078D0522C0}" destId="{69F8B46B-385F-433B-A368-5ADABF7F89DB}" srcOrd="0" destOrd="0" presId="urn:microsoft.com/office/officeart/2005/8/layout/hList9"/>
    <dgm:cxn modelId="{8B9F64D6-3B22-47AA-B642-E0510C71B82C}" type="presParOf" srcId="{E94AB8CC-90A9-4179-956D-0D078D0522C0}" destId="{AF136485-8B80-418D-97C4-C0343A54511E}" srcOrd="1" destOrd="0" presId="urn:microsoft.com/office/officeart/2005/8/layout/hList9"/>
    <dgm:cxn modelId="{19A84FA6-928E-4C55-AB9C-8C4E8CABB9CC}" type="presParOf" srcId="{9B1F6BCB-A935-4B49-B953-B852DC6F0200}" destId="{DAD509CB-6BEF-4C64-848C-2477AF2595E8}" srcOrd="2" destOrd="0" presId="urn:microsoft.com/office/officeart/2005/8/layout/hList9"/>
    <dgm:cxn modelId="{679AEB54-4873-41F3-967B-3F6FDC575D5B}" type="presParOf" srcId="{DAD509CB-6BEF-4C64-848C-2477AF2595E8}" destId="{44505642-974E-42E7-8091-2957195EC934}" srcOrd="0" destOrd="0" presId="urn:microsoft.com/office/officeart/2005/8/layout/hList9"/>
    <dgm:cxn modelId="{7C4D1399-8F3C-4217-BA20-00332F0EC096}" type="presParOf" srcId="{DAD509CB-6BEF-4C64-848C-2477AF2595E8}" destId="{7AED746A-C39F-40F7-A4D6-D4136F43934B}" srcOrd="1" destOrd="0" presId="urn:microsoft.com/office/officeart/2005/8/layout/hList9"/>
    <dgm:cxn modelId="{BAEF6D97-EB48-4291-A57D-431198117E6A}" type="presParOf" srcId="{E639CE55-7E5B-4F5E-9CF5-B075A61932F0}" destId="{0DBF3EF0-2F51-435F-BD89-EA8C6586A066}" srcOrd="7" destOrd="0" presId="urn:microsoft.com/office/officeart/2005/8/layout/hList9"/>
    <dgm:cxn modelId="{3627FDEE-419D-4928-B60E-C606D9CB4646}" type="presParOf" srcId="{E639CE55-7E5B-4F5E-9CF5-B075A61932F0}" destId="{7C1B36E1-6E2F-4FC6-A5F8-331044E18867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612A78-F6C1-4075-AF96-6F57FA6F9727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EEE7652C-C3F3-4D60-9BEF-84402968A0DF}">
      <dgm:prSet phldrT="[Text]" custT="1"/>
      <dgm:spPr/>
      <dgm:t>
        <a:bodyPr/>
        <a:lstStyle/>
        <a:p>
          <a:r>
            <a:rPr lang="th-TH" sz="20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เข้าถึงข้อมูลมาตรฐานของสกอ.และอุดมศึกษาไทย</a:t>
          </a:r>
          <a:endParaRPr lang="en-US" sz="2000" b="1" dirty="0">
            <a:solidFill>
              <a:srgbClr val="002060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4ED010E-6DF3-4C3E-80B3-3A72A721713B}" type="parTrans" cxnId="{CBADE8DA-FB8F-4C96-AE1A-EFC90F285E56}">
      <dgm:prSet/>
      <dgm:spPr/>
      <dgm:t>
        <a:bodyPr/>
        <a:lstStyle/>
        <a:p>
          <a:endParaRPr lang="en-US"/>
        </a:p>
      </dgm:t>
    </dgm:pt>
    <dgm:pt modelId="{ED8C49F5-9F8A-4877-AF65-7D31A6EDF82E}" type="sibTrans" cxnId="{CBADE8DA-FB8F-4C96-AE1A-EFC90F285E56}">
      <dgm:prSet/>
      <dgm:spPr/>
      <dgm:t>
        <a:bodyPr/>
        <a:lstStyle/>
        <a:p>
          <a:endParaRPr lang="en-US"/>
        </a:p>
      </dgm:t>
    </dgm:pt>
    <dgm:pt modelId="{FF6A8E7D-1E91-440F-8FA7-4AA87658046D}">
      <dgm:prSet phldrT="[Text]"/>
      <dgm:spPr/>
      <dgm:t>
        <a:bodyPr/>
        <a:lstStyle/>
        <a:p>
          <a:r>
            <a:rPr lang="th-TH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จัดการและส่งข้อมูลได้อย่างถูกต้องโดยอัตโนมัติ</a:t>
          </a:r>
          <a:endParaRPr lang="en-US" b="1" dirty="0">
            <a:solidFill>
              <a:srgbClr val="002060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C4CF533B-A4B6-4469-9D00-1918AD93110A}" type="parTrans" cxnId="{AD4C6B47-EAFB-47C3-8490-E08415B722F8}">
      <dgm:prSet/>
      <dgm:spPr/>
      <dgm:t>
        <a:bodyPr/>
        <a:lstStyle/>
        <a:p>
          <a:endParaRPr lang="en-US"/>
        </a:p>
      </dgm:t>
    </dgm:pt>
    <dgm:pt modelId="{C0DBE34A-2D24-47BD-B392-5A76CDE2C7AF}" type="sibTrans" cxnId="{AD4C6B47-EAFB-47C3-8490-E08415B722F8}">
      <dgm:prSet/>
      <dgm:spPr/>
      <dgm:t>
        <a:bodyPr/>
        <a:lstStyle/>
        <a:p>
          <a:endParaRPr lang="en-US"/>
        </a:p>
      </dgm:t>
    </dgm:pt>
    <dgm:pt modelId="{D45E3834-5C13-4944-AB0A-5C900919C10D}">
      <dgm:prSet phldrT="[Text]" custT="1"/>
      <dgm:spPr/>
      <dgm:t>
        <a:bodyPr/>
        <a:lstStyle/>
        <a:p>
          <a:r>
            <a:rPr lang="th-TH" sz="20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ใช้ประโยชน์ข้อมูลร่วมกันได้ทันกาล</a:t>
          </a:r>
          <a:endParaRPr lang="en-US" sz="2000" b="1" dirty="0">
            <a:solidFill>
              <a:srgbClr val="002060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C5FA44B7-CE80-4D7E-B708-DD5C4A65FB84}" type="parTrans" cxnId="{9CCA39DA-EEFC-4CEB-95AE-0396502C2EF1}">
      <dgm:prSet/>
      <dgm:spPr/>
      <dgm:t>
        <a:bodyPr/>
        <a:lstStyle/>
        <a:p>
          <a:endParaRPr lang="en-US"/>
        </a:p>
      </dgm:t>
    </dgm:pt>
    <dgm:pt modelId="{085484A1-80E5-4755-8811-13DE7FF86E3F}" type="sibTrans" cxnId="{9CCA39DA-EEFC-4CEB-95AE-0396502C2EF1}">
      <dgm:prSet/>
      <dgm:spPr/>
      <dgm:t>
        <a:bodyPr/>
        <a:lstStyle/>
        <a:p>
          <a:endParaRPr lang="en-US"/>
        </a:p>
      </dgm:t>
    </dgm:pt>
    <dgm:pt modelId="{3086A0C5-965E-4DBE-916C-556852817159}" type="pres">
      <dgm:prSet presAssocID="{55612A78-F6C1-4075-AF96-6F57FA6F9727}" presName="compositeShape" presStyleCnt="0">
        <dgm:presLayoutVars>
          <dgm:chMax val="7"/>
          <dgm:dir/>
          <dgm:resizeHandles val="exact"/>
        </dgm:presLayoutVars>
      </dgm:prSet>
      <dgm:spPr/>
    </dgm:pt>
    <dgm:pt modelId="{EE6759AD-08BC-44DF-999F-7EF7FE69E9F9}" type="pres">
      <dgm:prSet presAssocID="{55612A78-F6C1-4075-AF96-6F57FA6F9727}" presName="wedge1" presStyleLbl="node1" presStyleIdx="0" presStyleCnt="3" custScaleX="101547" custScaleY="102648" custLinFactNeighborX="-411"/>
      <dgm:spPr/>
      <dgm:t>
        <a:bodyPr/>
        <a:lstStyle/>
        <a:p>
          <a:endParaRPr lang="en-US"/>
        </a:p>
      </dgm:t>
    </dgm:pt>
    <dgm:pt modelId="{933B2EC5-96EA-43F1-865B-2BECF6C57377}" type="pres">
      <dgm:prSet presAssocID="{55612A78-F6C1-4075-AF96-6F57FA6F9727}" presName="dummy1a" presStyleCnt="0"/>
      <dgm:spPr/>
    </dgm:pt>
    <dgm:pt modelId="{9BCC15A8-9B9B-406E-83DC-40BE02E1C076}" type="pres">
      <dgm:prSet presAssocID="{55612A78-F6C1-4075-AF96-6F57FA6F9727}" presName="dummy1b" presStyleCnt="0"/>
      <dgm:spPr/>
    </dgm:pt>
    <dgm:pt modelId="{694AA473-8E72-4248-B5A5-4777D36A228E}" type="pres">
      <dgm:prSet presAssocID="{55612A78-F6C1-4075-AF96-6F57FA6F972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E9F6D-5C6A-4DF6-BC7A-153FAE2F0F23}" type="pres">
      <dgm:prSet presAssocID="{55612A78-F6C1-4075-AF96-6F57FA6F9727}" presName="wedge2" presStyleLbl="node1" presStyleIdx="1" presStyleCnt="3"/>
      <dgm:spPr/>
      <dgm:t>
        <a:bodyPr/>
        <a:lstStyle/>
        <a:p>
          <a:endParaRPr lang="en-US"/>
        </a:p>
      </dgm:t>
    </dgm:pt>
    <dgm:pt modelId="{5B760E77-BDBD-41BB-A73D-54D12871710D}" type="pres">
      <dgm:prSet presAssocID="{55612A78-F6C1-4075-AF96-6F57FA6F9727}" presName="dummy2a" presStyleCnt="0"/>
      <dgm:spPr/>
    </dgm:pt>
    <dgm:pt modelId="{B632E3EC-5D52-4507-9CA6-B1D54C217373}" type="pres">
      <dgm:prSet presAssocID="{55612A78-F6C1-4075-AF96-6F57FA6F9727}" presName="dummy2b" presStyleCnt="0"/>
      <dgm:spPr/>
    </dgm:pt>
    <dgm:pt modelId="{A0E9FC7F-62A1-43D7-A045-619A2D637620}" type="pres">
      <dgm:prSet presAssocID="{55612A78-F6C1-4075-AF96-6F57FA6F972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2E09A-CF4C-459A-AA36-37632A60DDDE}" type="pres">
      <dgm:prSet presAssocID="{55612A78-F6C1-4075-AF96-6F57FA6F9727}" presName="wedge3" presStyleLbl="node1" presStyleIdx="2" presStyleCnt="3"/>
      <dgm:spPr/>
      <dgm:t>
        <a:bodyPr/>
        <a:lstStyle/>
        <a:p>
          <a:endParaRPr lang="en-US"/>
        </a:p>
      </dgm:t>
    </dgm:pt>
    <dgm:pt modelId="{260FCE4F-73E2-42CB-990C-1B10CA727124}" type="pres">
      <dgm:prSet presAssocID="{55612A78-F6C1-4075-AF96-6F57FA6F9727}" presName="dummy3a" presStyleCnt="0"/>
      <dgm:spPr/>
    </dgm:pt>
    <dgm:pt modelId="{8692BC44-2B6D-46D5-9C6E-6BA3DB3C04C4}" type="pres">
      <dgm:prSet presAssocID="{55612A78-F6C1-4075-AF96-6F57FA6F9727}" presName="dummy3b" presStyleCnt="0"/>
      <dgm:spPr/>
    </dgm:pt>
    <dgm:pt modelId="{930FD3B1-84F5-452E-89E8-A4EAA9645D28}" type="pres">
      <dgm:prSet presAssocID="{55612A78-F6C1-4075-AF96-6F57FA6F972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F5B05-E8DB-4EA7-B3FD-5188BC87A832}" type="pres">
      <dgm:prSet presAssocID="{ED8C49F5-9F8A-4877-AF65-7D31A6EDF82E}" presName="arrowWedge1" presStyleLbl="fgSibTrans2D1" presStyleIdx="0" presStyleCnt="3" custScaleX="104240" custScaleY="104176" custLinFactNeighborX="7516" custLinFactNeighborY="-4458"/>
      <dgm:spPr/>
    </dgm:pt>
    <dgm:pt modelId="{18A411BA-BE81-4E02-B94C-7C803105B8D0}" type="pres">
      <dgm:prSet presAssocID="{C0DBE34A-2D24-47BD-B392-5A76CDE2C7AF}" presName="arrowWedge2" presStyleLbl="fgSibTrans2D1" presStyleIdx="1" presStyleCnt="3" custScaleX="108692" custScaleY="101330" custLinFactNeighborY="7155"/>
      <dgm:spPr/>
    </dgm:pt>
    <dgm:pt modelId="{DF92E2D5-5B74-4F49-97EF-A1DBBAA4E7AA}" type="pres">
      <dgm:prSet presAssocID="{085484A1-80E5-4755-8811-13DE7FF86E3F}" presName="arrowWedge3" presStyleLbl="fgSibTrans2D1" presStyleIdx="2" presStyleCnt="3" custScaleX="102572" custScaleY="101507" custLinFactNeighborX="-7648" custLinFactNeighborY="-5266"/>
      <dgm:spPr/>
    </dgm:pt>
  </dgm:ptLst>
  <dgm:cxnLst>
    <dgm:cxn modelId="{2CA71D67-745A-4227-8EA0-831940C052B0}" type="presOf" srcId="{FF6A8E7D-1E91-440F-8FA7-4AA87658046D}" destId="{46DE9F6D-5C6A-4DF6-BC7A-153FAE2F0F23}" srcOrd="0" destOrd="0" presId="urn:microsoft.com/office/officeart/2005/8/layout/cycle8"/>
    <dgm:cxn modelId="{4F21F7AA-AB4C-4AE2-8D47-672832EE689F}" type="presOf" srcId="{FF6A8E7D-1E91-440F-8FA7-4AA87658046D}" destId="{A0E9FC7F-62A1-43D7-A045-619A2D637620}" srcOrd="1" destOrd="0" presId="urn:microsoft.com/office/officeart/2005/8/layout/cycle8"/>
    <dgm:cxn modelId="{15184E1A-16DC-41C6-BDF9-A41C758538B3}" type="presOf" srcId="{55612A78-F6C1-4075-AF96-6F57FA6F9727}" destId="{3086A0C5-965E-4DBE-916C-556852817159}" srcOrd="0" destOrd="0" presId="urn:microsoft.com/office/officeart/2005/8/layout/cycle8"/>
    <dgm:cxn modelId="{55B7C504-8F91-4E47-A189-0F3C28D37A77}" type="presOf" srcId="{D45E3834-5C13-4944-AB0A-5C900919C10D}" destId="{2202E09A-CF4C-459A-AA36-37632A60DDDE}" srcOrd="0" destOrd="0" presId="urn:microsoft.com/office/officeart/2005/8/layout/cycle8"/>
    <dgm:cxn modelId="{9CCA39DA-EEFC-4CEB-95AE-0396502C2EF1}" srcId="{55612A78-F6C1-4075-AF96-6F57FA6F9727}" destId="{D45E3834-5C13-4944-AB0A-5C900919C10D}" srcOrd="2" destOrd="0" parTransId="{C5FA44B7-CE80-4D7E-B708-DD5C4A65FB84}" sibTransId="{085484A1-80E5-4755-8811-13DE7FF86E3F}"/>
    <dgm:cxn modelId="{CED02E05-38F7-4DF1-BB20-AA64477D906A}" type="presOf" srcId="{EEE7652C-C3F3-4D60-9BEF-84402968A0DF}" destId="{694AA473-8E72-4248-B5A5-4777D36A228E}" srcOrd="1" destOrd="0" presId="urn:microsoft.com/office/officeart/2005/8/layout/cycle8"/>
    <dgm:cxn modelId="{AD4C6B47-EAFB-47C3-8490-E08415B722F8}" srcId="{55612A78-F6C1-4075-AF96-6F57FA6F9727}" destId="{FF6A8E7D-1E91-440F-8FA7-4AA87658046D}" srcOrd="1" destOrd="0" parTransId="{C4CF533B-A4B6-4469-9D00-1918AD93110A}" sibTransId="{C0DBE34A-2D24-47BD-B392-5A76CDE2C7AF}"/>
    <dgm:cxn modelId="{AC373E70-D830-4CC0-86B3-FA6CD0808015}" type="presOf" srcId="{D45E3834-5C13-4944-AB0A-5C900919C10D}" destId="{930FD3B1-84F5-452E-89E8-A4EAA9645D28}" srcOrd="1" destOrd="0" presId="urn:microsoft.com/office/officeart/2005/8/layout/cycle8"/>
    <dgm:cxn modelId="{04C0BA6A-94CD-40E1-9017-B942374D78CB}" type="presOf" srcId="{EEE7652C-C3F3-4D60-9BEF-84402968A0DF}" destId="{EE6759AD-08BC-44DF-999F-7EF7FE69E9F9}" srcOrd="0" destOrd="0" presId="urn:microsoft.com/office/officeart/2005/8/layout/cycle8"/>
    <dgm:cxn modelId="{CBADE8DA-FB8F-4C96-AE1A-EFC90F285E56}" srcId="{55612A78-F6C1-4075-AF96-6F57FA6F9727}" destId="{EEE7652C-C3F3-4D60-9BEF-84402968A0DF}" srcOrd="0" destOrd="0" parTransId="{94ED010E-6DF3-4C3E-80B3-3A72A721713B}" sibTransId="{ED8C49F5-9F8A-4877-AF65-7D31A6EDF82E}"/>
    <dgm:cxn modelId="{34A57EDF-4D13-4AD9-85BC-3F85454735F2}" type="presParOf" srcId="{3086A0C5-965E-4DBE-916C-556852817159}" destId="{EE6759AD-08BC-44DF-999F-7EF7FE69E9F9}" srcOrd="0" destOrd="0" presId="urn:microsoft.com/office/officeart/2005/8/layout/cycle8"/>
    <dgm:cxn modelId="{3B4C6BA0-3DAF-4CCE-BD88-CFFF97A674F9}" type="presParOf" srcId="{3086A0C5-965E-4DBE-916C-556852817159}" destId="{933B2EC5-96EA-43F1-865B-2BECF6C57377}" srcOrd="1" destOrd="0" presId="urn:microsoft.com/office/officeart/2005/8/layout/cycle8"/>
    <dgm:cxn modelId="{6B01EC14-5685-436D-9C39-5E5EC08D6FAB}" type="presParOf" srcId="{3086A0C5-965E-4DBE-916C-556852817159}" destId="{9BCC15A8-9B9B-406E-83DC-40BE02E1C076}" srcOrd="2" destOrd="0" presId="urn:microsoft.com/office/officeart/2005/8/layout/cycle8"/>
    <dgm:cxn modelId="{0CD48B62-B7C7-498A-9D60-B539D38120DF}" type="presParOf" srcId="{3086A0C5-965E-4DBE-916C-556852817159}" destId="{694AA473-8E72-4248-B5A5-4777D36A228E}" srcOrd="3" destOrd="0" presId="urn:microsoft.com/office/officeart/2005/8/layout/cycle8"/>
    <dgm:cxn modelId="{CFC08E33-8B1E-4643-8F11-877DB4330E79}" type="presParOf" srcId="{3086A0C5-965E-4DBE-916C-556852817159}" destId="{46DE9F6D-5C6A-4DF6-BC7A-153FAE2F0F23}" srcOrd="4" destOrd="0" presId="urn:microsoft.com/office/officeart/2005/8/layout/cycle8"/>
    <dgm:cxn modelId="{01C3F1A3-501E-444D-BE85-0FCB6CBDF13F}" type="presParOf" srcId="{3086A0C5-965E-4DBE-916C-556852817159}" destId="{5B760E77-BDBD-41BB-A73D-54D12871710D}" srcOrd="5" destOrd="0" presId="urn:microsoft.com/office/officeart/2005/8/layout/cycle8"/>
    <dgm:cxn modelId="{96D2F956-046F-43BE-A988-9CCE38AD6CF8}" type="presParOf" srcId="{3086A0C5-965E-4DBE-916C-556852817159}" destId="{B632E3EC-5D52-4507-9CA6-B1D54C217373}" srcOrd="6" destOrd="0" presId="urn:microsoft.com/office/officeart/2005/8/layout/cycle8"/>
    <dgm:cxn modelId="{68669EE1-57DA-453B-94D1-8A4706FD9BA5}" type="presParOf" srcId="{3086A0C5-965E-4DBE-916C-556852817159}" destId="{A0E9FC7F-62A1-43D7-A045-619A2D637620}" srcOrd="7" destOrd="0" presId="urn:microsoft.com/office/officeart/2005/8/layout/cycle8"/>
    <dgm:cxn modelId="{67EBC9EC-08FF-4D1A-B428-F0A1D2B1840A}" type="presParOf" srcId="{3086A0C5-965E-4DBE-916C-556852817159}" destId="{2202E09A-CF4C-459A-AA36-37632A60DDDE}" srcOrd="8" destOrd="0" presId="urn:microsoft.com/office/officeart/2005/8/layout/cycle8"/>
    <dgm:cxn modelId="{B9FAE4F8-9CA1-4818-A0B5-23B0BBDF04E1}" type="presParOf" srcId="{3086A0C5-965E-4DBE-916C-556852817159}" destId="{260FCE4F-73E2-42CB-990C-1B10CA727124}" srcOrd="9" destOrd="0" presId="urn:microsoft.com/office/officeart/2005/8/layout/cycle8"/>
    <dgm:cxn modelId="{91592B68-6718-4BBF-8A82-FE0ACF269D51}" type="presParOf" srcId="{3086A0C5-965E-4DBE-916C-556852817159}" destId="{8692BC44-2B6D-46D5-9C6E-6BA3DB3C04C4}" srcOrd="10" destOrd="0" presId="urn:microsoft.com/office/officeart/2005/8/layout/cycle8"/>
    <dgm:cxn modelId="{9828B5EA-5517-4196-80C0-88A1905E1424}" type="presParOf" srcId="{3086A0C5-965E-4DBE-916C-556852817159}" destId="{930FD3B1-84F5-452E-89E8-A4EAA9645D28}" srcOrd="11" destOrd="0" presId="urn:microsoft.com/office/officeart/2005/8/layout/cycle8"/>
    <dgm:cxn modelId="{6602DDD9-4F63-4D3C-8307-070A3D6A21E3}" type="presParOf" srcId="{3086A0C5-965E-4DBE-916C-556852817159}" destId="{134F5B05-E8DB-4EA7-B3FD-5188BC87A832}" srcOrd="12" destOrd="0" presId="urn:microsoft.com/office/officeart/2005/8/layout/cycle8"/>
    <dgm:cxn modelId="{69CCC0A6-3103-49DA-86D1-6FCB68B23985}" type="presParOf" srcId="{3086A0C5-965E-4DBE-916C-556852817159}" destId="{18A411BA-BE81-4E02-B94C-7C803105B8D0}" srcOrd="13" destOrd="0" presId="urn:microsoft.com/office/officeart/2005/8/layout/cycle8"/>
    <dgm:cxn modelId="{5F35BF73-BE2B-4C0B-9BD7-61881E8D7E97}" type="presParOf" srcId="{3086A0C5-965E-4DBE-916C-556852817159}" destId="{DF92E2D5-5B74-4F49-97EF-A1DBBAA4E7A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5F63C-C508-42BC-9164-2D457C835B76}" type="datetimeFigureOut">
              <a:rPr lang="th-TH" smtClean="0"/>
              <a:t>23/03/61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B987C-969E-49BE-AF44-E9D1D3232D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2597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88951-82CA-41C0-B851-841BB3EBEC52}" type="datetimeFigureOut">
              <a:rPr lang="th-TH" smtClean="0"/>
              <a:t>23/03/61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41E8E-0965-4189-AEAC-F5ECEE2FE5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182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B3F14-89B6-4957-8FD2-654B383C4509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4776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A594B-724D-45DC-8625-6179729AEF05}" type="slidenum"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6838" y="100013"/>
            <a:ext cx="3935413" cy="2951162"/>
          </a:xfrm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67663" y="3361703"/>
            <a:ext cx="6659204" cy="149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82" tIns="46042" rIns="92082" bIns="46042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+mn-cs"/>
              </a:rPr>
              <a:t>Summary</a:t>
            </a:r>
          </a:p>
          <a:p>
            <a:pPr marL="0" marR="0" lvl="0" indent="0" algn="l" defTabSz="914400" rtl="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+mn-cs"/>
              </a:rPr>
              <a:t>Heading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+mn-cs"/>
              </a:rPr>
              <a:t>.  Text.  </a:t>
            </a:r>
          </a:p>
          <a:p>
            <a:pPr marL="0" marR="0" lvl="0" indent="0" algn="l" defTabSz="914400" rtl="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+mn-cs"/>
              </a:rPr>
              <a:t>Heading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+mn-cs"/>
              </a:rPr>
              <a:t>.  Text.</a:t>
            </a:r>
          </a:p>
          <a:p>
            <a:pPr marL="0" marR="0" lvl="0" indent="0" algn="l" defTabSz="914400" rtl="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+mn-cs"/>
              </a:rPr>
              <a:t>Heading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+mn-cs"/>
              </a:rPr>
              <a:t>.  Text.</a:t>
            </a:r>
          </a:p>
          <a:p>
            <a:pPr marL="0" marR="0" lvl="0" indent="0" algn="l" defTabSz="914400" rtl="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+mn-cs"/>
              </a:rPr>
              <a:t>Heading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+mn-cs"/>
              </a:rPr>
              <a:t>.  Text.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836283" y="366858"/>
            <a:ext cx="2819776" cy="106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82" tIns="46042" rIns="92082" bIns="46042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+mn-cs"/>
              </a:rPr>
              <a:t>Use this space for overall reminders or special tips linked to the slide or occasion.  Simply select this text and replace it with your own reminders.</a:t>
            </a:r>
          </a:p>
        </p:txBody>
      </p:sp>
    </p:spTree>
    <p:extLst>
      <p:ext uri="{BB962C8B-B14F-4D97-AF65-F5344CB8AC3E}">
        <p14:creationId xmlns:p14="http://schemas.microsoft.com/office/powerpoint/2010/main" val="817203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Oval 38"/>
          <p:cNvSpPr>
            <a:spLocks noChangeArrowheads="1"/>
          </p:cNvSpPr>
          <p:nvPr userDrawn="1"/>
        </p:nvSpPr>
        <p:spPr bwMode="gray">
          <a:xfrm>
            <a:off x="1187624" y="404812"/>
            <a:ext cx="5905500" cy="5761038"/>
          </a:xfrm>
          <a:prstGeom prst="ellipse">
            <a:avLst/>
          </a:prstGeom>
          <a:gradFill rotWithShape="1">
            <a:gsLst>
              <a:gs pos="0">
                <a:schemeClr val="bg2">
                  <a:alpha val="48000"/>
                </a:schemeClr>
              </a:gs>
              <a:gs pos="100000">
                <a:schemeClr val="bg2">
                  <a:gamma/>
                  <a:tint val="0"/>
                  <a:invGamma/>
                  <a:alpha val="8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ltGray">
          <a:xfrm>
            <a:off x="0" y="4437063"/>
            <a:ext cx="9144000" cy="17287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7704" y="1532384"/>
            <a:ext cx="5612902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5400" b="1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lvl="0"/>
            <a:r>
              <a:rPr lang="en-US" altLang="th-TH" noProof="0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797152"/>
            <a:ext cx="7620000" cy="304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lvl="0"/>
            <a:r>
              <a:rPr lang="en-US" altLang="th-TH" noProof="0" smtClean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83" y="293375"/>
            <a:ext cx="1239009" cy="1239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8079" y="201802"/>
            <a:ext cx="1403652" cy="591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B01C8A-A348-4040-933D-772583E0DF6C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406045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609600"/>
            <a:ext cx="2066925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48375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9F38E6-46CF-470C-97C8-34643F0E56D7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900447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989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619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044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8AAB-59A2-47AE-90CD-A325AA398E4C}" type="datetimeFigureOut">
              <a:rPr lang="th-TH" smtClean="0"/>
              <a:t>23/03/61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ECA1-8D10-4789-84F2-5E5708ADC3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3092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8AAB-59A2-47AE-90CD-A325AA398E4C}" type="datetimeFigureOut">
              <a:rPr lang="th-TH" smtClean="0"/>
              <a:t>23/03/61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ECA1-8D10-4789-84F2-5E5708ADC3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2609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8AAB-59A2-47AE-90CD-A325AA398E4C}" type="datetimeFigureOut">
              <a:rPr lang="th-TH" smtClean="0"/>
              <a:t>23/03/61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ECA1-8D10-4789-84F2-5E5708ADC3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1762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8AAB-59A2-47AE-90CD-A325AA398E4C}" type="datetimeFigureOut">
              <a:rPr lang="th-TH" smtClean="0"/>
              <a:t>23/03/61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ECA1-8D10-4789-84F2-5E5708ADC3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9294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8AAB-59A2-47AE-90CD-A325AA398E4C}" type="datetimeFigureOut">
              <a:rPr lang="th-TH" smtClean="0"/>
              <a:t>23/03/61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ECA1-8D10-4789-84F2-5E5708ADC3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743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588220"/>
            <a:ext cx="60198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53D5A9-07C7-4A29-8076-E6FFA300FBE9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976374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8AAB-59A2-47AE-90CD-A325AA398E4C}" type="datetimeFigureOut">
              <a:rPr lang="th-TH" smtClean="0"/>
              <a:t>23/03/61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ECA1-8D10-4789-84F2-5E5708ADC3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8168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8AAB-59A2-47AE-90CD-A325AA398E4C}" type="datetimeFigureOut">
              <a:rPr lang="th-TH" smtClean="0"/>
              <a:t>23/03/61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ECA1-8D10-4789-84F2-5E5708ADC3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5392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8AAB-59A2-47AE-90CD-A325AA398E4C}" type="datetimeFigureOut">
              <a:rPr lang="th-TH" smtClean="0"/>
              <a:t>23/03/61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ECA1-8D10-4789-84F2-5E5708ADC3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5254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8AAB-59A2-47AE-90CD-A325AA398E4C}" type="datetimeFigureOut">
              <a:rPr lang="th-TH" smtClean="0"/>
              <a:t>23/03/61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ECA1-8D10-4789-84F2-5E5708ADC3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591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8AAB-59A2-47AE-90CD-A325AA398E4C}" type="datetimeFigureOut">
              <a:rPr lang="th-TH" smtClean="0"/>
              <a:t>23/03/61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ECA1-8D10-4789-84F2-5E5708ADC3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8600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8AAB-59A2-47AE-90CD-A325AA398E4C}" type="datetimeFigureOut">
              <a:rPr lang="th-TH" smtClean="0"/>
              <a:t>23/03/61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ECA1-8D10-4789-84F2-5E5708ADC3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440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50BE6D-CA55-4C8B-8421-A1A2201F22C0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992749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019800" cy="4873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3B0CFB-7A71-4442-B6DC-0D25C60EBC25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549793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h-TH"/>
              <a:t>www.themegallery.com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9A22B8-DEA7-4ADB-B57B-9E53C4863EDE}" type="slidenum">
              <a:rPr lang="en-US" altLang="th-TH"/>
              <a:pPr/>
              <a:t>‹#›</a:t>
            </a:fld>
            <a:endParaRPr lang="en-US" altLang="th-TH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53896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588220"/>
            <a:ext cx="6415236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1ACC4B-96AA-4A27-8B4B-AE35FF84B092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741006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C06313-2A4F-4559-9D10-06121B6BE797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250503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227F64-ACC4-4EA7-BCB0-434E1758E0A0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169116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AD2CEC-3C8B-436E-AAE1-F57928085FB9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77842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Oval 105"/>
          <p:cNvSpPr>
            <a:spLocks noChangeArrowheads="1"/>
          </p:cNvSpPr>
          <p:nvPr/>
        </p:nvSpPr>
        <p:spPr bwMode="gray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4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130" name="Rectangle 106"/>
          <p:cNvSpPr>
            <a:spLocks noChangeArrowheads="1"/>
          </p:cNvSpPr>
          <p:nvPr/>
        </p:nvSpPr>
        <p:spPr bwMode="gray">
          <a:xfrm>
            <a:off x="0" y="260648"/>
            <a:ext cx="9144000" cy="12249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dirty="0" smtClean="0"/>
              <a:t>Click to edit Master text styles</a:t>
            </a:r>
          </a:p>
          <a:p>
            <a:pPr lvl="1"/>
            <a:r>
              <a:rPr lang="en-US" altLang="th-TH" dirty="0" smtClean="0"/>
              <a:t>Second level</a:t>
            </a:r>
          </a:p>
          <a:p>
            <a:pPr lvl="2"/>
            <a:r>
              <a:rPr lang="en-US" altLang="th-TH" dirty="0" smtClean="0"/>
              <a:t>Third level</a:t>
            </a:r>
          </a:p>
          <a:p>
            <a:pPr lvl="3"/>
            <a:r>
              <a:rPr lang="en-US" altLang="th-TH" dirty="0" smtClean="0"/>
              <a:t>Fourth level</a:t>
            </a:r>
          </a:p>
          <a:p>
            <a:pPr lvl="4"/>
            <a:r>
              <a:rPr lang="en-US" altLang="th-TH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endParaRPr lang="en-US" altLang="th-TH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fld id="{43A4F807-498C-4AD3-A9BC-8B98F4628B52}" type="slidenum">
              <a:rPr lang="en-US" altLang="th-TH"/>
              <a:pPr/>
              <a:t>‹#›</a:t>
            </a:fld>
            <a:endParaRPr lang="en-US" altLang="th-TH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609600"/>
            <a:ext cx="6019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endParaRPr lang="en-US" altLang="th-TH" dirty="0"/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19" y="423863"/>
            <a:ext cx="844897" cy="84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81A5CD-67A8-4C21-90A6-B3E116BAC48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740352" y="442281"/>
            <a:ext cx="1318718" cy="6104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C8AAB-59A2-47AE-90CD-A325AA398E4C}" type="datetimeFigureOut">
              <a:rPr lang="th-TH" smtClean="0"/>
              <a:t>23/03/61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6ECA1-8D10-4789-84F2-5E5708ADC3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749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nicad.uni.net.th/" TargetMode="External"/><Relationship Id="rId2" Type="http://schemas.openxmlformats.org/officeDocument/2006/relationships/hyperlink" Target="http://ithesis.uni.net.th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916832"/>
            <a:ext cx="8278688" cy="1752600"/>
          </a:xfrm>
        </p:spPr>
        <p:txBody>
          <a:bodyPr>
            <a:noAutofit/>
          </a:bodyPr>
          <a:lstStyle/>
          <a:p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เครือข่ายสารสนเทศเพื่อพัฒนาการศึกษา</a:t>
            </a:r>
            <a:br>
              <a:rPr lang="th-TH" sz="54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5400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5400" b="1" dirty="0" err="1" smtClean="0">
                <a:latin typeface="TH SarabunPSK" pitchFamily="34" charset="-34"/>
                <a:cs typeface="TH SarabunPSK" pitchFamily="34" charset="-34"/>
              </a:rPr>
              <a:t>UniNet</a:t>
            </a:r>
            <a:r>
              <a:rPr lang="en-US" sz="54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09120"/>
            <a:ext cx="7620000" cy="304800"/>
          </a:xfrm>
        </p:spPr>
        <p:txBody>
          <a:bodyPr/>
          <a:lstStyle/>
          <a:p>
            <a:r>
              <a:rPr lang="th-TH" sz="2800" dirty="0" smtClean="0"/>
              <a:t>รองศาสตราจารย์ ดร.สมศักดิ์ มิตะถา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ผู้อำนวยการสำนักงานบริหารเทคโนโลยีสารสนเทศเพื่อพัฒนาการศึกษา</a:t>
            </a:r>
          </a:p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สำนักงานคณะกรรมการการอุดมศึกษา</a:t>
            </a:r>
          </a:p>
        </p:txBody>
      </p:sp>
    </p:spTree>
    <p:extLst>
      <p:ext uri="{BB962C8B-B14F-4D97-AF65-F5344CB8AC3E}">
        <p14:creationId xmlns:p14="http://schemas.microsoft.com/office/powerpoint/2010/main" val="9128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44824"/>
            <a:ext cx="8828354" cy="4320480"/>
          </a:xfrm>
          <a:prstGeom prst="rect">
            <a:avLst/>
          </a:prstGeom>
        </p:spPr>
      </p:pic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8208912" cy="504056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Weather map of </a:t>
            </a:r>
            <a:r>
              <a:rPr lang="en-US" sz="3200" b="1" dirty="0" err="1" smtClean="0">
                <a:solidFill>
                  <a:schemeClr val="tx1"/>
                </a:solidFill>
              </a:rPr>
              <a:t>UniNet</a:t>
            </a:r>
            <a:endParaRPr lang="th-TH" sz="3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23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8208912" cy="504056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Current Traffic for </a:t>
            </a:r>
            <a:r>
              <a:rPr lang="en-US" sz="3200" b="1" dirty="0" err="1" smtClean="0">
                <a:solidFill>
                  <a:schemeClr val="tx1"/>
                </a:solidFill>
              </a:rPr>
              <a:t>NEdNet</a:t>
            </a:r>
            <a:endParaRPr lang="th-TH" sz="3200" b="1" dirty="0" smtClean="0">
              <a:solidFill>
                <a:schemeClr val="tx1"/>
              </a:solidFill>
            </a:endParaRPr>
          </a:p>
        </p:txBody>
      </p:sp>
      <p:pic>
        <p:nvPicPr>
          <p:cNvPr id="52" name="Picture 5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583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624736" cy="498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5523" y="548680"/>
            <a:ext cx="8644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ภาพรวมของระบบเครือข่ายการศึกษาแห่งชาติ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NEdNet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03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692696"/>
            <a:ext cx="6019800" cy="4873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UniNet Service</a:t>
            </a:r>
            <a:endParaRPr lang="th-TH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14282"/>
            <a:ext cx="3744416" cy="52783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189" y="1488357"/>
            <a:ext cx="3752299" cy="5304261"/>
          </a:xfrm>
          <a:prstGeom prst="rect">
            <a:avLst/>
          </a:prstGeom>
        </p:spPr>
      </p:pic>
      <p:sp>
        <p:nvSpPr>
          <p:cNvPr id="7" name="Left-Right Arrow Callout 6"/>
          <p:cNvSpPr/>
          <p:nvPr/>
        </p:nvSpPr>
        <p:spPr bwMode="auto">
          <a:xfrm>
            <a:off x="3880515" y="3212976"/>
            <a:ext cx="1357309" cy="1008112"/>
          </a:xfrm>
          <a:prstGeom prst="leftRightArrowCallou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86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624736" cy="487363"/>
          </a:xfrm>
        </p:spPr>
        <p:txBody>
          <a:bodyPr/>
          <a:lstStyle/>
          <a:p>
            <a:r>
              <a:rPr lang="th-TH" dirty="0" smtClean="0">
                <a:solidFill>
                  <a:schemeClr val="tx1"/>
                </a:solidFill>
              </a:rPr>
              <a:t>แหล่งเรียนรู้บนเครือข่าย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(Knowledge Network)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467544" y="2564904"/>
            <a:ext cx="7848872" cy="357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th-TH" sz="2800" b="0" dirty="0" smtClean="0">
                <a:sym typeface="Webdings" pitchFamily="18" charset="2"/>
              </a:rPr>
              <a:t>พัฒนาระบบ </a:t>
            </a:r>
            <a:r>
              <a:rPr lang="en-US" sz="2800" b="0" dirty="0" smtClean="0">
                <a:sym typeface="Webdings" pitchFamily="18" charset="2"/>
              </a:rPr>
              <a:t>“</a:t>
            </a:r>
            <a:r>
              <a:rPr lang="th-TH" sz="2800" b="0" dirty="0" smtClean="0">
                <a:sym typeface="Webdings" pitchFamily="18" charset="2"/>
              </a:rPr>
              <a:t>การเรียนรู้ตลอดชีวิต</a:t>
            </a:r>
            <a:r>
              <a:rPr lang="en-US" sz="2800" b="0" dirty="0" smtClean="0">
                <a:sym typeface="Webdings" pitchFamily="18" charset="2"/>
              </a:rPr>
              <a:t>” </a:t>
            </a:r>
            <a:r>
              <a:rPr lang="th-TH" sz="2800" b="0" dirty="0" smtClean="0">
                <a:sym typeface="Webdings" pitchFamily="18" charset="2"/>
              </a:rPr>
              <a:t>ของอุดมศึกษา</a:t>
            </a:r>
          </a:p>
          <a:p>
            <a:pPr>
              <a:spcBef>
                <a:spcPts val="0"/>
              </a:spcBef>
            </a:pPr>
            <a:r>
              <a:rPr lang="th-TH" sz="2800" b="0" dirty="0" smtClean="0">
                <a:sym typeface="Webdings" pitchFamily="18" charset="2"/>
              </a:rPr>
              <a:t>สนับสนุนอุดมศึกษาทั้งภาครัฐและเอกชนในการใช้เทคโนโลยีสารสนเทศและการสื่อสารเพื่อการเข้าถึง (</a:t>
            </a:r>
            <a:r>
              <a:rPr lang="en-US" sz="2800" b="0" dirty="0" smtClean="0">
                <a:sym typeface="Webdings" pitchFamily="18" charset="2"/>
              </a:rPr>
              <a:t>Access) </a:t>
            </a:r>
            <a:r>
              <a:rPr lang="th-TH" sz="2800" b="0" dirty="0" smtClean="0">
                <a:sym typeface="Webdings" pitchFamily="18" charset="2"/>
              </a:rPr>
              <a:t>และลดช่องว่างดิจิทัล (</a:t>
            </a:r>
            <a:r>
              <a:rPr lang="en-US" sz="2800" b="0" dirty="0" smtClean="0">
                <a:sym typeface="Webdings" pitchFamily="18" charset="2"/>
              </a:rPr>
              <a:t>Digital Divide) </a:t>
            </a:r>
            <a:r>
              <a:rPr lang="th-TH" sz="2800" b="0" dirty="0" smtClean="0">
                <a:sym typeface="Webdings" pitchFamily="18" charset="2"/>
              </a:rPr>
              <a:t>โดยเฉพาะอย่างยิ่งการให้บริการการเรียนรู้ทางไกล (</a:t>
            </a:r>
            <a:r>
              <a:rPr lang="en-US" sz="2800" b="0" dirty="0" smtClean="0">
                <a:sym typeface="Webdings" pitchFamily="18" charset="2"/>
              </a:rPr>
              <a:t>Distance learning) </a:t>
            </a:r>
            <a:r>
              <a:rPr lang="th-TH" sz="2800" b="0" dirty="0" smtClean="0">
                <a:sym typeface="Webdings" pitchFamily="18" charset="2"/>
              </a:rPr>
              <a:t>และการเรียนรู้ผ่านสื่ออิเล็กทรอนิกส์ต่างๆ (</a:t>
            </a:r>
            <a:r>
              <a:rPr lang="en-US" sz="2800" b="0" dirty="0" smtClean="0">
                <a:sym typeface="Webdings" pitchFamily="18" charset="2"/>
              </a:rPr>
              <a:t>e-Learning)</a:t>
            </a:r>
            <a:r>
              <a:rPr lang="th-TH" sz="2800" b="0" dirty="0" smtClean="0">
                <a:sym typeface="Webdings" pitchFamily="18" charset="2"/>
              </a:rPr>
              <a:t> เป็นต้น</a:t>
            </a:r>
          </a:p>
          <a:p>
            <a:pPr>
              <a:spcBef>
                <a:spcPts val="0"/>
              </a:spcBef>
            </a:pPr>
            <a:r>
              <a:rPr lang="th-TH" sz="2800" b="0" dirty="0" smtClean="0">
                <a:sym typeface="Webdings" pitchFamily="18" charset="2"/>
              </a:rPr>
              <a:t>สนับสนุนการลงทุนและการบริหารจัดการในการจัดการระบบ </a:t>
            </a:r>
            <a:r>
              <a:rPr lang="en-US" sz="2800" b="0" dirty="0" smtClean="0">
                <a:sym typeface="Webdings" pitchFamily="18" charset="2"/>
              </a:rPr>
              <a:t>“</a:t>
            </a:r>
            <a:r>
              <a:rPr lang="th-TH" sz="2800" b="0" dirty="0" smtClean="0">
                <a:sym typeface="Webdings" pitchFamily="18" charset="2"/>
              </a:rPr>
              <a:t>เครือข่ายห้องสมุดและแหล่งเรียนรู้</a:t>
            </a:r>
            <a:r>
              <a:rPr lang="en-US" sz="2800" b="0" dirty="0" smtClean="0">
                <a:sym typeface="Webdings" pitchFamily="18" charset="2"/>
              </a:rPr>
              <a:t>” </a:t>
            </a:r>
            <a:r>
              <a:rPr lang="th-TH" sz="2800" b="0" dirty="0" smtClean="0">
                <a:sym typeface="Webdings" pitchFamily="18" charset="2"/>
              </a:rPr>
              <a:t>ของอุดมศึกษา รวมทั้งนวัตกรรมเครือข่ายฯ   เพื่อการใช้ประโยชน์สูงสุด ลดความซ้ำซ้อน ส่งเสริมการแลกเปลี่ยน </a:t>
            </a:r>
            <a:endParaRPr lang="th-TH" sz="2800" b="0" dirty="0">
              <a:sym typeface="Webdings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131" y="1484784"/>
            <a:ext cx="79399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0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 ทิศทาง และนโยบายเพื่อการ</a:t>
            </a:r>
            <a:r>
              <a:rPr lang="th-TH" sz="30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พัฒนาแหล่งเรียนรู้สถาบันอุดมศึกษา </a:t>
            </a:r>
            <a:endParaRPr lang="th-TH" sz="30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0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ตามกรอบแผนอุดมศึกษาระยะยาว</a:t>
            </a:r>
            <a:endParaRPr lang="en-US" sz="30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895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46296" y="-90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sz="4000" b="1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กรอบนโยบายในการพัฒนาความร่วมมือ</a:t>
            </a:r>
            <a:br>
              <a:rPr lang="th-TH" sz="4000" b="1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</a:t>
            </a:r>
            <a:r>
              <a:rPr lang="th-TH" sz="40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พัฒนาแหล่ง</a:t>
            </a:r>
            <a:r>
              <a:rPr lang="th-TH" sz="4000" b="1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เรียนรู้ของประเทศ</a:t>
            </a:r>
            <a:endParaRPr lang="en-US" altLang="th-TH" sz="2400" dirty="0"/>
          </a:p>
        </p:txBody>
      </p:sp>
      <p:sp>
        <p:nvSpPr>
          <p:cNvPr id="96259" name="Oval 3"/>
          <p:cNvSpPr>
            <a:spLocks noChangeArrowheads="1"/>
          </p:cNvSpPr>
          <p:nvPr/>
        </p:nvSpPr>
        <p:spPr bwMode="gray">
          <a:xfrm>
            <a:off x="3052953" y="1041226"/>
            <a:ext cx="3069844" cy="3004004"/>
          </a:xfrm>
          <a:prstGeom prst="ellipse">
            <a:avLst/>
          </a:prstGeom>
          <a:solidFill>
            <a:schemeClr val="accent2">
              <a:alpha val="35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6260" name="Oval 4"/>
          <p:cNvSpPr>
            <a:spLocks noChangeArrowheads="1"/>
          </p:cNvSpPr>
          <p:nvPr/>
        </p:nvSpPr>
        <p:spPr bwMode="gray">
          <a:xfrm>
            <a:off x="3992624" y="2433572"/>
            <a:ext cx="3071690" cy="3002200"/>
          </a:xfrm>
          <a:prstGeom prst="ellipse">
            <a:avLst/>
          </a:prstGeom>
          <a:solidFill>
            <a:schemeClr val="folHlink">
              <a:alpha val="35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6261" name="Oval 5"/>
          <p:cNvSpPr>
            <a:spLocks noChangeArrowheads="1"/>
          </p:cNvSpPr>
          <p:nvPr/>
        </p:nvSpPr>
        <p:spPr bwMode="gray">
          <a:xfrm>
            <a:off x="1835696" y="2398647"/>
            <a:ext cx="3175539" cy="3101838"/>
          </a:xfrm>
          <a:prstGeom prst="ellipse">
            <a:avLst/>
          </a:prstGeom>
          <a:solidFill>
            <a:schemeClr val="accent1">
              <a:alpha val="35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 flipH="1" flipV="1">
            <a:off x="2135253" y="1490362"/>
            <a:ext cx="1827147" cy="1608489"/>
          </a:xfrm>
          <a:prstGeom prst="line">
            <a:avLst/>
          </a:prstGeom>
          <a:noFill/>
          <a:ln w="19050">
            <a:solidFill>
              <a:srgbClr val="4D4D4D"/>
            </a:solidFill>
            <a:round/>
            <a:headEnd type="oval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 flipV="1">
            <a:off x="5318125" y="1766072"/>
            <a:ext cx="1631668" cy="1297856"/>
          </a:xfrm>
          <a:prstGeom prst="line">
            <a:avLst/>
          </a:prstGeom>
          <a:noFill/>
          <a:ln w="19050">
            <a:solidFill>
              <a:srgbClr val="4D4D4D"/>
            </a:solidFill>
            <a:round/>
            <a:headEnd type="oval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flipH="1">
            <a:off x="4499992" y="4248203"/>
            <a:ext cx="45020" cy="1187569"/>
          </a:xfrm>
          <a:prstGeom prst="line">
            <a:avLst/>
          </a:prstGeom>
          <a:noFill/>
          <a:ln w="19050">
            <a:solidFill>
              <a:srgbClr val="4D4D4D"/>
            </a:solidFill>
            <a:round/>
            <a:headEnd type="oval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gray">
          <a:xfrm>
            <a:off x="3076770" y="3062216"/>
            <a:ext cx="30460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ความร่วมมือระหว่างห้องสมุด</a:t>
            </a:r>
            <a:endParaRPr kumimoji="0" lang="en-US" altLang="th-TH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-209074" y="958059"/>
            <a:ext cx="31085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20650" marR="0" lvl="0" indent="-12065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</a:t>
            </a:r>
            <a:r>
              <a:rPr kumimoji="0" lang="en-US" alt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1.</a:t>
            </a:r>
            <a:r>
              <a:rPr kumimoji="0" lang="th-TH" alt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ช่วยเหลือแบ่งปันข้อมูลระหว่างสมาชิก</a:t>
            </a:r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6819522" y="1205051"/>
            <a:ext cx="205263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20650" marR="0" lvl="0" indent="-12065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</a:t>
            </a:r>
            <a:r>
              <a:rPr kumimoji="0" lang="en-US" alt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2.</a:t>
            </a:r>
            <a:r>
              <a:rPr kumimoji="0" lang="th-TH" alt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จัดซื้อ/จัดหาบริการในภาพรวม</a:t>
            </a:r>
            <a:endParaRPr kumimoji="0" lang="en-US" altLang="th-TH" sz="28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2627784" y="5445224"/>
            <a:ext cx="358911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20650" marR="0" lvl="0" indent="-12065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</a:t>
            </a:r>
            <a:r>
              <a:rPr kumimoji="0" lang="en-US" alt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3. </a:t>
            </a:r>
            <a:r>
              <a:rPr kumimoji="0" lang="th-TH" alt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แลกเปลี่ยนข้อมูลเพื่อใช้ประโยชน์ร่วมกัน</a:t>
            </a:r>
            <a:endParaRPr kumimoji="0" lang="en-US" altLang="th-TH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black">
          <a:xfrm>
            <a:off x="3580780" y="1470489"/>
            <a:ext cx="207133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รัฐสนับสนุนเพื่อเป็นพื้นฐานในการจัดการศึกษาและวิจัยระดับอุมศึกษา</a:t>
            </a:r>
            <a:endParaRPr kumimoji="0" lang="en-US" altLang="th-TH" sz="2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black">
          <a:xfrm>
            <a:off x="4932040" y="3815395"/>
            <a:ext cx="20512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แหล่งความรู้ภายในของสถาบันการศึกษา</a:t>
            </a:r>
            <a:endParaRPr kumimoji="0" lang="en-US" altLang="th-TH" sz="24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black">
          <a:xfrm>
            <a:off x="1907704" y="3710288"/>
            <a:ext cx="206533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แหล่งความรู้อื่นภายนอกที่สถาบันอุดมศึกษาจัดหาเอง</a:t>
            </a:r>
            <a:endParaRPr kumimoji="0" lang="en-US" altLang="th-TH" sz="22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19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74638"/>
            <a:ext cx="8507288" cy="1143000"/>
          </a:xfrm>
        </p:spPr>
        <p:txBody>
          <a:bodyPr>
            <a:noAutofit/>
          </a:bodyPr>
          <a:lstStyle/>
          <a:p>
            <a:r>
              <a:rPr lang="th-TH" altLang="th-TH" sz="4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แผนแม่บทระบบเครือข่ายห้องสมุดในประเทศไทย </a:t>
            </a:r>
            <a:r>
              <a:rPr lang="en-US" altLang="th-TH" sz="4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2543 </a:t>
            </a:r>
            <a:r>
              <a:rPr lang="th-TH" altLang="th-TH" sz="4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ตามมติ ครม. </a:t>
            </a:r>
            <a:endParaRPr lang="en-US" altLang="th-TH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5235" name="AutoShape 3"/>
          <p:cNvSpPr>
            <a:spLocks noChangeArrowheads="1"/>
          </p:cNvSpPr>
          <p:nvPr/>
        </p:nvSpPr>
        <p:spPr bwMode="gray">
          <a:xfrm>
            <a:off x="179512" y="1600200"/>
            <a:ext cx="3377308" cy="4419600"/>
          </a:xfrm>
          <a:prstGeom prst="rightArrow">
            <a:avLst>
              <a:gd name="adj1" fmla="val 62787"/>
              <a:gd name="adj2" fmla="val 41259"/>
            </a:avLst>
          </a:prstGeom>
          <a:solidFill>
            <a:schemeClr val="bg1">
              <a:lumMod val="95000"/>
            </a:schemeClr>
          </a:solidFill>
          <a:ln w="19050" cap="rnd" algn="ctr">
            <a:solidFill>
              <a:schemeClr val="bg2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black">
          <a:xfrm>
            <a:off x="251520" y="2735049"/>
            <a:ext cx="273826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20650" marR="0" lvl="0" indent="-1206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โครงการพัฒนาเครือข่ายห้องสมุดในประเทศไทย </a:t>
            </a:r>
            <a:endParaRPr kumimoji="0" lang="th-TH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120650" marR="0" lvl="0" indent="-1206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	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มี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กิจกรรมที่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ดำเนินการ ร่วมกัน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กิจกรรมใหญ่ </a:t>
            </a:r>
          </a:p>
          <a:p>
            <a:pPr marL="120650" marR="0" lvl="0" indent="-1206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th-TH" sz="1600" b="1" i="0" u="none" strike="noStrike" kern="1200" cap="none" spc="0" normalizeH="0" baseline="0" noProof="0" dirty="0">
              <a:ln>
                <a:noFill/>
              </a:ln>
              <a:solidFill>
                <a:srgbClr val="218321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95237" name="AutoShape 5"/>
          <p:cNvSpPr>
            <a:spLocks noChangeArrowheads="1"/>
          </p:cNvSpPr>
          <p:nvPr/>
        </p:nvSpPr>
        <p:spPr bwMode="auto">
          <a:xfrm>
            <a:off x="3505199" y="1676400"/>
            <a:ext cx="5472311" cy="4191000"/>
          </a:xfrm>
          <a:prstGeom prst="roundRect">
            <a:avLst>
              <a:gd name="adj" fmla="val 3481"/>
            </a:avLst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95238" name="Group 6"/>
          <p:cNvGrpSpPr>
            <a:grpSpLocks/>
          </p:cNvGrpSpPr>
          <p:nvPr/>
        </p:nvGrpSpPr>
        <p:grpSpPr bwMode="auto">
          <a:xfrm>
            <a:off x="3581400" y="1828800"/>
            <a:ext cx="5167064" cy="1228725"/>
            <a:chOff x="2304" y="1200"/>
            <a:chExt cx="3102" cy="774"/>
          </a:xfrm>
        </p:grpSpPr>
        <p:sp>
          <p:nvSpPr>
            <p:cNvPr id="95239" name="AutoShape 7"/>
            <p:cNvSpPr>
              <a:spLocks noChangeArrowheads="1"/>
            </p:cNvSpPr>
            <p:nvPr/>
          </p:nvSpPr>
          <p:spPr bwMode="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35003" dir="2928844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95240" name="AutoShape 8"/>
            <p:cNvSpPr>
              <a:spLocks noChangeArrowheads="1"/>
            </p:cNvSpPr>
            <p:nvPr/>
          </p:nvSpPr>
          <p:spPr bwMode="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95241" name="Group 9"/>
          <p:cNvGrpSpPr>
            <a:grpSpLocks/>
          </p:cNvGrpSpPr>
          <p:nvPr/>
        </p:nvGrpSpPr>
        <p:grpSpPr bwMode="auto">
          <a:xfrm>
            <a:off x="3581400" y="3190875"/>
            <a:ext cx="5167064" cy="1228725"/>
            <a:chOff x="2304" y="2058"/>
            <a:chExt cx="3102" cy="774"/>
          </a:xfrm>
        </p:grpSpPr>
        <p:sp>
          <p:nvSpPr>
            <p:cNvPr id="95242" name="AutoShape 10"/>
            <p:cNvSpPr>
              <a:spLocks noChangeArrowheads="1"/>
            </p:cNvSpPr>
            <p:nvPr/>
          </p:nvSpPr>
          <p:spPr bwMode="gray">
            <a:xfrm>
              <a:off x="2334" y="2058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35003" dir="2928844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95243" name="AutoShape 11"/>
            <p:cNvSpPr>
              <a:spLocks noChangeArrowheads="1"/>
            </p:cNvSpPr>
            <p:nvPr/>
          </p:nvSpPr>
          <p:spPr bwMode="gray">
            <a:xfrm>
              <a:off x="2304" y="2352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95244" name="Group 12"/>
          <p:cNvGrpSpPr>
            <a:grpSpLocks/>
          </p:cNvGrpSpPr>
          <p:nvPr/>
        </p:nvGrpSpPr>
        <p:grpSpPr bwMode="auto">
          <a:xfrm>
            <a:off x="3581400" y="4495800"/>
            <a:ext cx="5167064" cy="1228725"/>
            <a:chOff x="2304" y="2880"/>
            <a:chExt cx="3102" cy="774"/>
          </a:xfrm>
        </p:grpSpPr>
        <p:sp>
          <p:nvSpPr>
            <p:cNvPr id="95245" name="AutoShape 13"/>
            <p:cNvSpPr>
              <a:spLocks noChangeArrowheads="1"/>
            </p:cNvSpPr>
            <p:nvPr/>
          </p:nvSpPr>
          <p:spPr bwMode="gray">
            <a:xfrm>
              <a:off x="2334" y="288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35003" dir="2928844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95246" name="AutoShape 14"/>
            <p:cNvSpPr>
              <a:spLocks noChangeArrowheads="1"/>
            </p:cNvSpPr>
            <p:nvPr/>
          </p:nvSpPr>
          <p:spPr bwMode="gray"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95247" name="Text Box 15"/>
          <p:cNvSpPr txBox="1">
            <a:spLocks noChangeArrowheads="1"/>
          </p:cNvSpPr>
          <p:nvPr/>
        </p:nvSpPr>
        <p:spPr bwMode="gray">
          <a:xfrm>
            <a:off x="3995936" y="4563125"/>
            <a:ext cx="45900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การบริการฐานข้อมูลอิเล็กทรอนิกส์เพื่อ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การสืบค้น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Reference Database)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95248" name="Text Box 16"/>
          <p:cNvSpPr txBox="1">
            <a:spLocks noChangeArrowheads="1"/>
          </p:cNvSpPr>
          <p:nvPr/>
        </p:nvSpPr>
        <p:spPr bwMode="gray">
          <a:xfrm>
            <a:off x="4057784" y="3172212"/>
            <a:ext cx="491972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การสร้างฐานข้อมูลจัดเก็บเอกสารในรูปอิเล็กทรอนิกส์ </a:t>
            </a:r>
            <a:r>
              <a:rPr kumimoji="0" lang="th-TH" sz="3200" b="1" i="0" u="none" strike="noStrike" kern="1200" cap="none" spc="-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</a:t>
            </a:r>
            <a:r>
              <a:rPr kumimoji="0" lang="en-US" sz="3200" b="1" i="0" u="none" strike="noStrike" kern="1200" cap="none" spc="-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Thai Digital Collection</a:t>
            </a:r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 </a:t>
            </a:r>
            <a:endParaRPr kumimoji="0" lang="th-TH" sz="3200" b="1" i="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95249" name="Text Box 17"/>
          <p:cNvSpPr txBox="1">
            <a:spLocks noChangeArrowheads="1"/>
          </p:cNvSpPr>
          <p:nvPr/>
        </p:nvSpPr>
        <p:spPr bwMode="gray">
          <a:xfrm>
            <a:off x="4195192" y="1919734"/>
            <a:ext cx="412122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การสร้างฐานข้อมูลสหบรรณานุกรม 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Union Catalog)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467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375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th-TH" sz="3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พัฒนาโครงการต่อยอดเพื่อสนับสนุนงานโครงการหลัก </a:t>
            </a:r>
            <a:r>
              <a:rPr lang="en-US" sz="3600" b="1" dirty="0" err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ThaiLIS</a:t>
            </a:r>
            <a:endParaRPr lang="en-US" sz="3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2963" y="1423317"/>
          <a:ext cx="9025541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rved Up Arrow 5"/>
          <p:cNvSpPr/>
          <p:nvPr/>
        </p:nvSpPr>
        <p:spPr>
          <a:xfrm rot="5612911">
            <a:off x="-423355" y="4407931"/>
            <a:ext cx="2664296" cy="1296144"/>
          </a:xfrm>
          <a:prstGeom prst="curved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6021288"/>
            <a:ext cx="72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urved Up Arrow 7"/>
          <p:cNvSpPr/>
          <p:nvPr/>
        </p:nvSpPr>
        <p:spPr>
          <a:xfrm rot="5612911">
            <a:off x="4033986" y="4427722"/>
            <a:ext cx="2664296" cy="1296144"/>
          </a:xfrm>
          <a:prstGeom prst="curved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160" y="6018755"/>
            <a:ext cx="2893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TDC 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Expertdatabase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60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ภาพรวมงบประมาณโครงการ</a:t>
            </a:r>
            <a:r>
              <a:rPr lang="en-US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ThaiLIS</a:t>
            </a:r>
            <a:r>
              <a:rPr lang="en-US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2561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808990" y="1052736"/>
          <a:ext cx="7526019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841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674255"/>
            <a:ext cx="6019800" cy="433796"/>
          </a:xfrm>
        </p:spPr>
        <p:txBody>
          <a:bodyPr/>
          <a:lstStyle/>
          <a:p>
            <a:pPr>
              <a:lnSpc>
                <a:spcPts val="4100"/>
              </a:lnSpc>
            </a:pPr>
            <a:r>
              <a:rPr lang="th-TH" dirty="0" smtClean="0">
                <a:solidFill>
                  <a:schemeClr val="tx1"/>
                </a:solidFill>
              </a:rPr>
              <a:t>ภาพรวมงบประมาณ </a:t>
            </a:r>
            <a:r>
              <a:rPr lang="en-US" dirty="0" smtClean="0">
                <a:solidFill>
                  <a:schemeClr val="tx1"/>
                </a:solidFill>
              </a:rPr>
              <a:t>2561 (</a:t>
            </a:r>
            <a:r>
              <a:rPr lang="th-TH" dirty="0" smtClean="0">
                <a:solidFill>
                  <a:schemeClr val="tx1"/>
                </a:solidFill>
              </a:rPr>
              <a:t>ต่อ)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4139952" y="1564531"/>
            <a:ext cx="4896544" cy="568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rnd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ประมาณโครงการพัฒนาเครือข่ายห้องสมุดในประเทศไทย (</a:t>
            </a:r>
            <a:r>
              <a:rPr lang="en-US" sz="20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ThaiLIS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2561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ประมาณ 3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0,000,000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บาท </a:t>
            </a:r>
          </a:p>
        </p:txBody>
      </p:sp>
      <p:sp>
        <p:nvSpPr>
          <p:cNvPr id="6" name="Line Callout 1 (Accent Bar) 5"/>
          <p:cNvSpPr/>
          <p:nvPr/>
        </p:nvSpPr>
        <p:spPr bwMode="auto">
          <a:xfrm>
            <a:off x="5724128" y="2396292"/>
            <a:ext cx="1800200" cy="504056"/>
          </a:xfrm>
          <a:prstGeom prst="accentCallout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12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ฐานข้อมูล</a:t>
            </a:r>
            <a:endParaRPr kumimoji="0" lang="th-TH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01366" y="2062693"/>
            <a:ext cx="4634729" cy="3958595"/>
          </a:xfrm>
          <a:prstGeom prst="ellipse">
            <a:avLst/>
          </a:prstGeom>
          <a:solidFill>
            <a:srgbClr val="C0504D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คิดงบประมาณเฉลี่ยต่อแห่ง 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3,500,000-5,400,000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043380"/>
              </p:ext>
            </p:extLst>
          </p:nvPr>
        </p:nvGraphicFramePr>
        <p:xfrm>
          <a:off x="5724128" y="2924944"/>
          <a:ext cx="3024336" cy="2181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6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66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177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>
                          <a:effectLst/>
                          <a:cs typeface="+mn-cs"/>
                        </a:rPr>
                        <a:t>1</a:t>
                      </a:r>
                      <a:endParaRPr lang="th-TH" sz="1100" b="0" i="0" u="none" strike="noStrike" dirty="0"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cs typeface="+mn-cs"/>
                        </a:rPr>
                        <a:t>ABI/INFORM Complete</a:t>
                      </a:r>
                      <a:endParaRPr lang="en-US" sz="1100" b="0" i="0" u="none" strike="noStrike"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177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cs typeface="+mn-cs"/>
                        </a:rPr>
                        <a:t>2</a:t>
                      </a:r>
                      <a:endParaRPr lang="th-TH" sz="1100" b="0" i="0" u="none" strike="noStrike"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cs typeface="+mn-cs"/>
                        </a:rPr>
                        <a:t>ACM Digital Library</a:t>
                      </a:r>
                      <a:endParaRPr lang="en-US" sz="1100" b="0" i="0" u="none" strike="noStrike"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177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cs typeface="+mn-cs"/>
                        </a:rPr>
                        <a:t>3</a:t>
                      </a:r>
                      <a:endParaRPr lang="th-TH" sz="1100" b="0" i="0" u="none" strike="noStrike"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cs typeface="+mn-cs"/>
                        </a:rPr>
                        <a:t>IEEE/IET Electronic Library (IEL)</a:t>
                      </a:r>
                      <a:endParaRPr lang="en-US" sz="1100" b="0" i="0" u="none" strike="noStrike"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177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cs typeface="+mn-cs"/>
                        </a:rPr>
                        <a:t>4</a:t>
                      </a:r>
                      <a:endParaRPr lang="th-TH" sz="1100" b="0" i="0" u="none" strike="noStrike"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cs typeface="+mn-cs"/>
                        </a:rPr>
                        <a:t>ProQuest Dissertation &amp; Theses: Full Text</a:t>
                      </a:r>
                      <a:endParaRPr lang="en-US" sz="1100" b="0" i="0" u="none" strike="noStrike"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177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cs typeface="+mn-cs"/>
                        </a:rPr>
                        <a:t>5</a:t>
                      </a:r>
                      <a:endParaRPr lang="th-TH" sz="1100" b="0" i="0" u="none" strike="noStrike"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cs typeface="+mn-cs"/>
                        </a:rPr>
                        <a:t>SpringerLink – Journal</a:t>
                      </a:r>
                      <a:endParaRPr lang="en-US" sz="1100" b="0" i="0" u="none" strike="noStrike"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177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cs typeface="+mn-cs"/>
                        </a:rPr>
                        <a:t>6</a:t>
                      </a:r>
                      <a:endParaRPr lang="th-TH" sz="1100" b="0" i="0" u="none" strike="noStrike"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cs typeface="+mn-cs"/>
                        </a:rPr>
                        <a:t>Web of Science</a:t>
                      </a:r>
                      <a:endParaRPr lang="en-US" sz="1100" b="0" i="0" u="none" strike="noStrike"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177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cs typeface="+mn-cs"/>
                        </a:rPr>
                        <a:t>7</a:t>
                      </a:r>
                      <a:endParaRPr lang="th-TH" sz="1100" b="0" i="0" u="none" strike="noStrike"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cs typeface="+mn-cs"/>
                        </a:rPr>
                        <a:t>American Chemical Society Journal </a:t>
                      </a:r>
                      <a:endParaRPr lang="en-US" sz="1100" b="0" i="0" u="none" strike="noStrike"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177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cs typeface="+mn-cs"/>
                        </a:rPr>
                        <a:t>8</a:t>
                      </a:r>
                      <a:endParaRPr lang="th-TH" sz="1100" b="0" i="0" u="none" strike="noStrike"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cs typeface="+mn-cs"/>
                        </a:rPr>
                        <a:t>Academic Search Complete</a:t>
                      </a:r>
                      <a:endParaRPr lang="en-US" sz="1100" b="0" i="0" u="none" strike="noStrike" dirty="0"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177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>
                          <a:effectLst/>
                          <a:cs typeface="+mn-cs"/>
                        </a:rPr>
                        <a:t>9</a:t>
                      </a:r>
                      <a:endParaRPr lang="th-TH" sz="1100" b="0" i="0" u="none" strike="noStrike" dirty="0"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smtClean="0">
                          <a:effectLst/>
                          <a:cs typeface="+mn-cs"/>
                        </a:rPr>
                        <a:t>EBSCO Discovery Service Plus Full Text</a:t>
                      </a:r>
                      <a:endParaRPr lang="en-US" sz="1100" b="0" i="0" u="none" strike="noStrike" dirty="0"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177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cs typeface="+mn-cs"/>
                        </a:rPr>
                        <a:t>10</a:t>
                      </a:r>
                      <a:endParaRPr lang="th-TH" sz="1100" b="0" i="0" u="none" strike="noStrike"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  <a:cs typeface="+mn-cs"/>
                        </a:rPr>
                        <a:t>H.W. Wilson </a:t>
                      </a:r>
                      <a:endParaRPr lang="en-US" sz="1100" b="0" i="0" u="none" strike="noStrike" dirty="0"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177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cs typeface="+mn-cs"/>
                        </a:rPr>
                        <a:t>1</a:t>
                      </a:r>
                      <a:r>
                        <a:rPr lang="en-US" sz="1100" u="none" strike="noStrike" dirty="0" smtClean="0">
                          <a:effectLst/>
                          <a:cs typeface="+mn-cs"/>
                        </a:rPr>
                        <a:t>1</a:t>
                      </a:r>
                      <a:endParaRPr lang="th-TH" sz="1100" b="0" i="0" u="none" strike="noStrike" dirty="0"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cs typeface="+mn-cs"/>
                        </a:rPr>
                        <a:t>EMERALD MANAGEMENT 92</a:t>
                      </a:r>
                      <a:endParaRPr lang="en-US" sz="1100" b="0" i="0" u="none" strike="noStrike"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177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cs typeface="+mn-cs"/>
                        </a:rPr>
                        <a:t>1</a:t>
                      </a:r>
                      <a:r>
                        <a:rPr lang="en-US" sz="1100" u="none" strike="noStrike" dirty="0" smtClean="0">
                          <a:effectLst/>
                          <a:cs typeface="+mn-cs"/>
                        </a:rPr>
                        <a:t>2</a:t>
                      </a:r>
                      <a:endParaRPr lang="th-TH" sz="1100" b="0" i="0" u="none" strike="noStrike" dirty="0"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err="1">
                          <a:effectLst/>
                          <a:cs typeface="+mn-cs"/>
                        </a:rPr>
                        <a:t>ScienceDirect</a:t>
                      </a:r>
                      <a:endParaRPr lang="en-US" sz="1100" b="0" i="0" u="none" strike="noStrike" dirty="0"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7" name="Line Callout 1 (Accent Bar) 6"/>
          <p:cNvSpPr/>
          <p:nvPr/>
        </p:nvSpPr>
        <p:spPr bwMode="auto">
          <a:xfrm>
            <a:off x="6048164" y="5194472"/>
            <a:ext cx="2376264" cy="703824"/>
          </a:xfrm>
          <a:prstGeom prst="accentCallout1">
            <a:avLst>
              <a:gd name="adj1" fmla="val 18750"/>
              <a:gd name="adj2" fmla="val -8333"/>
              <a:gd name="adj3" fmla="val -35925"/>
              <a:gd name="adj4" fmla="val -37306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Union catalog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http://uc.thailis.or.th  </a:t>
            </a:r>
            <a:endParaRPr kumimoji="0" lang="th-TH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Line Callout 1 (Accent Bar) 7"/>
          <p:cNvSpPr/>
          <p:nvPr/>
        </p:nvSpPr>
        <p:spPr bwMode="auto">
          <a:xfrm>
            <a:off x="835793" y="5733256"/>
            <a:ext cx="2196244" cy="980728"/>
          </a:xfrm>
          <a:prstGeom prst="accentCallout1">
            <a:avLst>
              <a:gd name="adj1" fmla="val 426"/>
              <a:gd name="adj2" fmla="val -5255"/>
              <a:gd name="adj3" fmla="val -37932"/>
              <a:gd name="adj4" fmla="val 24338"/>
            </a:avLst>
          </a:prstGeom>
          <a:solidFill>
            <a:schemeClr val="accent4">
              <a:lumMod val="65000"/>
              <a:lumOff val="3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iThesis</a:t>
            </a:r>
            <a:r>
              <a:rPr lang="en-US" sz="20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UniCAD</a:t>
            </a:r>
            <a:endParaRPr lang="en-US" sz="2000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http://ithesis.uni.net.th</a:t>
            </a:r>
            <a:endParaRPr lang="en-US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http://unicad.uni.net.th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Line Callout 1 (Accent Bar) 9"/>
          <p:cNvSpPr/>
          <p:nvPr/>
        </p:nvSpPr>
        <p:spPr bwMode="auto">
          <a:xfrm>
            <a:off x="179512" y="1556188"/>
            <a:ext cx="2376264" cy="936708"/>
          </a:xfrm>
          <a:prstGeom prst="accentCallout1">
            <a:avLst>
              <a:gd name="adj1" fmla="val 90214"/>
              <a:gd name="adj2" fmla="val 105056"/>
              <a:gd name="adj3" fmla="val 128991"/>
              <a:gd name="adj4" fmla="val 117010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TDC (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คลังวิทยานิพนธ์)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http://tdc.thailis.or.th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http://newtdc.thailis.or.th</a:t>
            </a: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3779912" y="5194472"/>
            <a:ext cx="1944216" cy="125886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SW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AutoLib</a:t>
            </a:r>
            <a:endParaRPr kumimoji="0" lang="th-TH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354534" y="4217747"/>
            <a:ext cx="2880321" cy="1034727"/>
          </a:xfrm>
          <a:prstGeom prst="ellipse">
            <a:avLst/>
          </a:prstGeom>
          <a:solidFill>
            <a:srgbClr val="6BC4C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dirty="0" smtClean="0"/>
              <a:t>Proceeding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dirty="0" smtClean="0"/>
              <a:t>Database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dirty="0" smtClean="0"/>
              <a:t>http://tar.thailis.or.th </a:t>
            </a:r>
            <a:endParaRPr kumimoji="0" lang="th-T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950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15302" y="183093"/>
            <a:ext cx="5422108" cy="1143000"/>
          </a:xfrm>
        </p:spPr>
        <p:txBody>
          <a:bodyPr>
            <a:normAutofit fontScale="90000"/>
          </a:bodyPr>
          <a:lstStyle/>
          <a:p>
            <a:pPr>
              <a:tabLst>
                <a:tab pos="5384800" algn="l"/>
              </a:tabLst>
            </a:pPr>
            <a:r>
              <a:rPr lang="th-TH" sz="5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ความเป็นมาเครือข่าย </a:t>
            </a:r>
            <a:r>
              <a:rPr lang="en-US" sz="5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UniNet</a:t>
            </a:r>
            <a:endParaRPr lang="th-TH" sz="5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Isosceles Triangle 4"/>
          <p:cNvSpPr/>
          <p:nvPr/>
        </p:nvSpPr>
        <p:spPr bwMode="auto">
          <a:xfrm rot="5400000">
            <a:off x="7675370" y="3310376"/>
            <a:ext cx="648071" cy="397401"/>
          </a:xfrm>
          <a:prstGeom prst="triangle">
            <a:avLst/>
          </a:prstGeom>
          <a:solidFill>
            <a:srgbClr val="92D050"/>
          </a:solidFill>
          <a:ln w="8001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th-TH" sz="700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73075" y="3313725"/>
            <a:ext cx="2244515" cy="338554"/>
          </a:xfrm>
          <a:prstGeom prst="rect">
            <a:avLst/>
          </a:prstGeom>
          <a:solidFill>
            <a:srgbClr val="92D050"/>
          </a:solidFill>
          <a:ln w="8001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2539 - 2552</a:t>
            </a:r>
            <a:endParaRPr lang="th-TH" sz="16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41372" y="3313725"/>
            <a:ext cx="1553529" cy="338554"/>
          </a:xfrm>
          <a:prstGeom prst="rect">
            <a:avLst/>
          </a:prstGeom>
          <a:solidFill>
            <a:srgbClr val="92D050"/>
          </a:solidFill>
          <a:ln w="8001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2553 - 2555</a:t>
            </a:r>
            <a:endParaRPr lang="th-TH" sz="16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94902" y="3333084"/>
            <a:ext cx="1404156" cy="338554"/>
          </a:xfrm>
          <a:prstGeom prst="rect">
            <a:avLst/>
          </a:prstGeom>
          <a:solidFill>
            <a:srgbClr val="92D050"/>
          </a:solidFill>
          <a:ln w="8001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2555-2558</a:t>
            </a:r>
            <a:endParaRPr lang="th-TH" sz="16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999057" y="3338521"/>
            <a:ext cx="1786362" cy="338554"/>
          </a:xfrm>
          <a:prstGeom prst="rect">
            <a:avLst/>
          </a:prstGeom>
          <a:solidFill>
            <a:srgbClr val="92D050"/>
          </a:solidFill>
          <a:ln w="8001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2559 - Present</a:t>
            </a:r>
            <a:endParaRPr lang="th-TH" sz="16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2987824" y="1412776"/>
            <a:ext cx="2729066" cy="1404167"/>
          </a:xfrm>
          <a:prstGeom prst="wedgeRoundRectCallout">
            <a:avLst>
              <a:gd name="adj1" fmla="val -34988"/>
              <a:gd name="adj2" fmla="val 9035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8001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1F497D">
                    <a:lumMod val="75000"/>
                  </a:srgbClr>
                </a:solidFill>
                <a:latin typeface="TH SarabunPSK"/>
                <a:cs typeface="TH SarabunPSK"/>
              </a:rPr>
              <a:t>2. </a:t>
            </a:r>
            <a:r>
              <a:rPr lang="th-TH" sz="1600" b="1" dirty="0">
                <a:solidFill>
                  <a:srgbClr val="1F497D">
                    <a:lumMod val="75000"/>
                  </a:srgbClr>
                </a:solidFill>
                <a:latin typeface="TH SarabunPSK"/>
                <a:cs typeface="TH SarabunPSK"/>
              </a:rPr>
              <a:t>ครม.อนุมัติ เดินสายใยแก้วนำแสงทั่วประเทศ โครงการไทยเข้มแข็ง </a:t>
            </a:r>
            <a:r>
              <a:rPr lang="en-US" sz="1600" b="1" dirty="0">
                <a:solidFill>
                  <a:srgbClr val="1F497D">
                    <a:lumMod val="75000"/>
                  </a:srgbClr>
                </a:solidFill>
                <a:latin typeface="TH SarabunPSK"/>
                <a:cs typeface="TH SarabunPSK"/>
              </a:rPr>
              <a:t>SP2 </a:t>
            </a:r>
            <a:r>
              <a:rPr lang="th-TH" sz="1600" b="1" dirty="0">
                <a:solidFill>
                  <a:srgbClr val="1F497D">
                    <a:lumMod val="75000"/>
                  </a:srgbClr>
                </a:solidFill>
                <a:latin typeface="TH SarabunPSK"/>
                <a:cs typeface="TH SarabunPSK"/>
              </a:rPr>
              <a:t>ใช้เงินลงทุน </a:t>
            </a:r>
            <a:r>
              <a:rPr lang="en-US" sz="1600" b="1" dirty="0">
                <a:solidFill>
                  <a:srgbClr val="1F497D">
                    <a:lumMod val="75000"/>
                  </a:srgbClr>
                </a:solidFill>
                <a:latin typeface="TH SarabunPSK"/>
                <a:cs typeface="TH SarabunPSK"/>
              </a:rPr>
              <a:t>3,678 </a:t>
            </a:r>
            <a:r>
              <a:rPr lang="th-TH" sz="1600" b="1" dirty="0">
                <a:solidFill>
                  <a:srgbClr val="1F497D">
                    <a:lumMod val="75000"/>
                  </a:srgbClr>
                </a:solidFill>
                <a:latin typeface="TH SarabunPSK"/>
                <a:cs typeface="TH SarabunPSK"/>
              </a:rPr>
              <a:t>ล้านบาท </a:t>
            </a:r>
            <a:r>
              <a:rPr lang="th-TH" sz="1600" b="1" dirty="0">
                <a:solidFill>
                  <a:srgbClr val="1F497D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1600" b="1" dirty="0" err="1">
                <a:solidFill>
                  <a:srgbClr val="1F497D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Fiber+Router+DWDM</a:t>
            </a:r>
            <a:r>
              <a:rPr lang="en-US" sz="1600" b="1" dirty="0">
                <a:solidFill>
                  <a:srgbClr val="1F497D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1600" b="1" dirty="0">
              <a:solidFill>
                <a:srgbClr val="1F497D">
                  <a:lumMod val="75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3041373" y="4276341"/>
            <a:ext cx="2412710" cy="2462213"/>
          </a:xfrm>
          <a:prstGeom prst="wedgeRectCallout">
            <a:avLst>
              <a:gd name="adj1" fmla="val -1844"/>
              <a:gd name="adj2" fmla="val -68917"/>
            </a:avLst>
          </a:prstGeom>
          <a:solidFill>
            <a:schemeClr val="accent6">
              <a:lumMod val="40000"/>
              <a:lumOff val="60000"/>
            </a:schemeClr>
          </a:solidFill>
          <a:ln w="8001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(ต่อ) โดยดำเนินการ</a:t>
            </a:r>
            <a:r>
              <a:rPr lang="th-TH" sz="16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สร้างโครงข่ายใย</a:t>
            </a:r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แก้วนำแสง ไปยังสถาบันการศึกษา จำนวน </a:t>
            </a:r>
            <a:r>
              <a:rPr lang="en-US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3,096</a:t>
            </a:r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แห่ง ได้แก่</a:t>
            </a:r>
          </a:p>
          <a:p>
            <a:pPr marL="174625" indent="-174625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สถาบันอุดมศึกษา </a:t>
            </a:r>
            <a:r>
              <a:rPr lang="en-US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200 </a:t>
            </a:r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แห่ง</a:t>
            </a:r>
          </a:p>
          <a:p>
            <a:pPr marL="174625" indent="-174625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สถาบันอาชีวศึกษา </a:t>
            </a:r>
            <a:r>
              <a:rPr lang="en-US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415 </a:t>
            </a:r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แห่ง</a:t>
            </a:r>
          </a:p>
          <a:p>
            <a:pPr marL="174625" indent="-174625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สนง.เขตพื้นที่การศึกษา </a:t>
            </a:r>
            <a:r>
              <a:rPr lang="en-US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185 </a:t>
            </a:r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แห่ง</a:t>
            </a:r>
          </a:p>
          <a:p>
            <a:pPr marL="174625" indent="-174625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 สพฐ. </a:t>
            </a:r>
            <a:r>
              <a:rPr lang="en-US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2,002 </a:t>
            </a:r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แห่ง </a:t>
            </a:r>
          </a:p>
          <a:p>
            <a:pPr marL="174625" indent="-174625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 สช. </a:t>
            </a:r>
            <a:r>
              <a:rPr lang="en-US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143 </a:t>
            </a:r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แห่ง </a:t>
            </a:r>
          </a:p>
          <a:p>
            <a:pPr marL="174625" indent="-174625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ห้องสมุด กศน. </a:t>
            </a:r>
            <a:r>
              <a:rPr lang="en-US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151 </a:t>
            </a:r>
            <a:r>
              <a:rPr lang="th-TH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แห่ง</a:t>
            </a: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5582149" y="4485178"/>
            <a:ext cx="2636882" cy="1785104"/>
          </a:xfrm>
          <a:prstGeom prst="wedgeRectCallout">
            <a:avLst>
              <a:gd name="adj1" fmla="val -73458"/>
              <a:gd name="adj2" fmla="val -89642"/>
            </a:avLst>
          </a:prstGeom>
          <a:solidFill>
            <a:schemeClr val="tx2">
              <a:lumMod val="40000"/>
              <a:lumOff val="60000"/>
            </a:schemeClr>
          </a:solidFill>
          <a:ln w="8001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ดำเนินโครงการ </a:t>
            </a:r>
            <a:r>
              <a:rPr lang="en-US" b="1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NEdNet</a:t>
            </a: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</a:t>
            </a:r>
            <a:r>
              <a:rPr lang="th-TH" b="1" spc="-6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ขยายการเชื่อมต่อไปยังโรงเรียน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ในสังกัด สพฐ. เขตพื้นที่การศึกษาที่ขยายเพิ่มเติม และอื่นๆ ประมาณ </a:t>
            </a: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7,606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แห่ง ใช้เงินลงทุน </a:t>
            </a: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2,985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ล้านบาท (ดำเนินการเฉพาะ </a:t>
            </a: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Fiber)</a:t>
            </a:r>
            <a:endParaRPr 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987824" y="1465248"/>
            <a:ext cx="7499" cy="5806500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Left Brace 13"/>
          <p:cNvSpPr/>
          <p:nvPr/>
        </p:nvSpPr>
        <p:spPr>
          <a:xfrm rot="16200000">
            <a:off x="1528063" y="2823222"/>
            <a:ext cx="454384" cy="2164355"/>
          </a:xfrm>
          <a:prstGeom prst="leftBrac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sz="160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168" y="4132591"/>
            <a:ext cx="24291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จัดตั้งเครือข่ายตามมติ ครม. และดำเนินการเชื่อมโยงเครือข่ายสถาบันอุดมศึกษา</a:t>
            </a:r>
          </a:p>
          <a:p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และหน่วยงานวิจัยของประเทศ</a:t>
            </a:r>
          </a:p>
          <a:p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ด้วยวงจรสื่อสัญญาณเช่า 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5770438" y="1324425"/>
            <a:ext cx="2933945" cy="1678472"/>
          </a:xfrm>
          <a:prstGeom prst="wedgeRoundRectCallout">
            <a:avLst>
              <a:gd name="adj1" fmla="val -38467"/>
              <a:gd name="adj2" fmla="val 6568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TH SarabunPSK"/>
                <a:cs typeface="TH SarabunPSK"/>
              </a:rPr>
              <a:t>4. </a:t>
            </a:r>
            <a:r>
              <a:rPr lang="th-TH" b="1" dirty="0">
                <a:solidFill>
                  <a:srgbClr val="1F497D">
                    <a:lumMod val="75000"/>
                  </a:srgbClr>
                </a:solidFill>
                <a:latin typeface="TH SarabunPSK"/>
                <a:cs typeface="TH SarabunPSK"/>
              </a:rPr>
              <a:t>ให้บริการโครงข่ายความเร็วสูงด้วยสื่อใยแก้วนำแสง และทำหน้าที่บำรุงรักษาระบบเครือข่าย กับสมาชิกกว่า 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TH SarabunPSK"/>
                <a:cs typeface="TH SarabunPSK"/>
              </a:rPr>
              <a:t>10,000 </a:t>
            </a:r>
            <a:r>
              <a:rPr lang="th-TH" b="1" dirty="0">
                <a:solidFill>
                  <a:srgbClr val="1F497D">
                    <a:lumMod val="75000"/>
                  </a:srgbClr>
                </a:solidFill>
                <a:latin typeface="TH SarabunPSK"/>
                <a:cs typeface="TH SarabunPSK"/>
              </a:rPr>
              <a:t>แห่ง</a:t>
            </a:r>
          </a:p>
        </p:txBody>
      </p:sp>
    </p:spTree>
    <p:extLst>
      <p:ext uri="{BB962C8B-B14F-4D97-AF65-F5344CB8AC3E}">
        <p14:creationId xmlns:p14="http://schemas.microsoft.com/office/powerpoint/2010/main" val="169219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03839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การพัฒนาคลังวิทยานิพนธ์</a:t>
            </a:r>
            <a:endParaRPr lang="en-US" sz="4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4050" name="Group 18"/>
          <p:cNvGrpSpPr>
            <a:grpSpLocks/>
          </p:cNvGrpSpPr>
          <p:nvPr/>
        </p:nvGrpSpPr>
        <p:grpSpPr bwMode="auto">
          <a:xfrm>
            <a:off x="191319" y="1558274"/>
            <a:ext cx="8281990" cy="4938713"/>
            <a:chOff x="-181" y="681"/>
            <a:chExt cx="5217" cy="3111"/>
          </a:xfrm>
        </p:grpSpPr>
        <p:sp>
          <p:nvSpPr>
            <p:cNvPr id="44035" name="Freeform 3"/>
            <p:cNvSpPr>
              <a:spLocks noEditPoints="1"/>
            </p:cNvSpPr>
            <p:nvPr/>
          </p:nvSpPr>
          <p:spPr bwMode="gray">
            <a:xfrm rot="-1358056">
              <a:off x="679" y="1503"/>
              <a:ext cx="4317" cy="1766"/>
            </a:xfrm>
            <a:custGeom>
              <a:avLst/>
              <a:gdLst>
                <a:gd name="T0" fmla="*/ 1692 w 4040"/>
                <a:gd name="T1" fmla="*/ 12 h 1888"/>
                <a:gd name="T2" fmla="*/ 1234 w 4040"/>
                <a:gd name="T3" fmla="*/ 74 h 1888"/>
                <a:gd name="T4" fmla="*/ 828 w 4040"/>
                <a:gd name="T5" fmla="*/ 182 h 1888"/>
                <a:gd name="T6" fmla="*/ 486 w 4040"/>
                <a:gd name="T7" fmla="*/ 330 h 1888"/>
                <a:gd name="T8" fmla="*/ 226 w 4040"/>
                <a:gd name="T9" fmla="*/ 510 h 1888"/>
                <a:gd name="T10" fmla="*/ 58 w 4040"/>
                <a:gd name="T11" fmla="*/ 718 h 1888"/>
                <a:gd name="T12" fmla="*/ 0 w 4040"/>
                <a:gd name="T13" fmla="*/ 944 h 1888"/>
                <a:gd name="T14" fmla="*/ 58 w 4040"/>
                <a:gd name="T15" fmla="*/ 1170 h 1888"/>
                <a:gd name="T16" fmla="*/ 226 w 4040"/>
                <a:gd name="T17" fmla="*/ 1378 h 1888"/>
                <a:gd name="T18" fmla="*/ 486 w 4040"/>
                <a:gd name="T19" fmla="*/ 1558 h 1888"/>
                <a:gd name="T20" fmla="*/ 828 w 4040"/>
                <a:gd name="T21" fmla="*/ 1706 h 1888"/>
                <a:gd name="T22" fmla="*/ 1234 w 4040"/>
                <a:gd name="T23" fmla="*/ 1814 h 1888"/>
                <a:gd name="T24" fmla="*/ 1692 w 4040"/>
                <a:gd name="T25" fmla="*/ 1876 h 1888"/>
                <a:gd name="T26" fmla="*/ 2186 w 4040"/>
                <a:gd name="T27" fmla="*/ 1884 h 1888"/>
                <a:gd name="T28" fmla="*/ 2658 w 4040"/>
                <a:gd name="T29" fmla="*/ 1840 h 1888"/>
                <a:gd name="T30" fmla="*/ 3084 w 4040"/>
                <a:gd name="T31" fmla="*/ 1746 h 1888"/>
                <a:gd name="T32" fmla="*/ 3448 w 4040"/>
                <a:gd name="T33" fmla="*/ 1612 h 1888"/>
                <a:gd name="T34" fmla="*/ 3738 w 4040"/>
                <a:gd name="T35" fmla="*/ 1442 h 1888"/>
                <a:gd name="T36" fmla="*/ 3938 w 4040"/>
                <a:gd name="T37" fmla="*/ 1242 h 1888"/>
                <a:gd name="T38" fmla="*/ 4034 w 4040"/>
                <a:gd name="T39" fmla="*/ 1022 h 1888"/>
                <a:gd name="T40" fmla="*/ 4014 w 4040"/>
                <a:gd name="T41" fmla="*/ 790 h 1888"/>
                <a:gd name="T42" fmla="*/ 3882 w 4040"/>
                <a:gd name="T43" fmla="*/ 576 h 1888"/>
                <a:gd name="T44" fmla="*/ 3650 w 4040"/>
                <a:gd name="T45" fmla="*/ 386 h 1888"/>
                <a:gd name="T46" fmla="*/ 3334 w 4040"/>
                <a:gd name="T47" fmla="*/ 228 h 1888"/>
                <a:gd name="T48" fmla="*/ 2948 w 4040"/>
                <a:gd name="T49" fmla="*/ 106 h 1888"/>
                <a:gd name="T50" fmla="*/ 2506 w 4040"/>
                <a:gd name="T51" fmla="*/ 28 h 1888"/>
                <a:gd name="T52" fmla="*/ 2020 w 4040"/>
                <a:gd name="T53" fmla="*/ 0 h 1888"/>
                <a:gd name="T54" fmla="*/ 1606 w 4040"/>
                <a:gd name="T55" fmla="*/ 1736 h 1888"/>
                <a:gd name="T56" fmla="*/ 1164 w 4040"/>
                <a:gd name="T57" fmla="*/ 1678 h 1888"/>
                <a:gd name="T58" fmla="*/ 776 w 4040"/>
                <a:gd name="T59" fmla="*/ 1576 h 1888"/>
                <a:gd name="T60" fmla="*/ 458 w 4040"/>
                <a:gd name="T61" fmla="*/ 1436 h 1888"/>
                <a:gd name="T62" fmla="*/ 224 w 4040"/>
                <a:gd name="T63" fmla="*/ 1266 h 1888"/>
                <a:gd name="T64" fmla="*/ 88 w 4040"/>
                <a:gd name="T65" fmla="*/ 1074 h 1888"/>
                <a:gd name="T66" fmla="*/ 68 w 4040"/>
                <a:gd name="T67" fmla="*/ 864 h 1888"/>
                <a:gd name="T68" fmla="*/ 166 w 4040"/>
                <a:gd name="T69" fmla="*/ 664 h 1888"/>
                <a:gd name="T70" fmla="*/ 370 w 4040"/>
                <a:gd name="T71" fmla="*/ 486 h 1888"/>
                <a:gd name="T72" fmla="*/ 662 w 4040"/>
                <a:gd name="T73" fmla="*/ 336 h 1888"/>
                <a:gd name="T74" fmla="*/ 1028 w 4040"/>
                <a:gd name="T75" fmla="*/ 222 h 1888"/>
                <a:gd name="T76" fmla="*/ 1454 w 4040"/>
                <a:gd name="T77" fmla="*/ 148 h 1888"/>
                <a:gd name="T78" fmla="*/ 1922 w 4040"/>
                <a:gd name="T79" fmla="*/ 120 h 1888"/>
                <a:gd name="T80" fmla="*/ 2392 w 4040"/>
                <a:gd name="T81" fmla="*/ 148 h 1888"/>
                <a:gd name="T82" fmla="*/ 2818 w 4040"/>
                <a:gd name="T83" fmla="*/ 222 h 1888"/>
                <a:gd name="T84" fmla="*/ 3184 w 4040"/>
                <a:gd name="T85" fmla="*/ 336 h 1888"/>
                <a:gd name="T86" fmla="*/ 3476 w 4040"/>
                <a:gd name="T87" fmla="*/ 486 h 1888"/>
                <a:gd name="T88" fmla="*/ 3680 w 4040"/>
                <a:gd name="T89" fmla="*/ 664 h 1888"/>
                <a:gd name="T90" fmla="*/ 3778 w 4040"/>
                <a:gd name="T91" fmla="*/ 864 h 1888"/>
                <a:gd name="T92" fmla="*/ 3758 w 4040"/>
                <a:gd name="T93" fmla="*/ 1074 h 1888"/>
                <a:gd name="T94" fmla="*/ 3622 w 4040"/>
                <a:gd name="T95" fmla="*/ 1266 h 1888"/>
                <a:gd name="T96" fmla="*/ 3388 w 4040"/>
                <a:gd name="T97" fmla="*/ 1436 h 1888"/>
                <a:gd name="T98" fmla="*/ 3070 w 4040"/>
                <a:gd name="T99" fmla="*/ 1576 h 1888"/>
                <a:gd name="T100" fmla="*/ 2682 w 4040"/>
                <a:gd name="T101" fmla="*/ 1678 h 1888"/>
                <a:gd name="T102" fmla="*/ 2240 w 4040"/>
                <a:gd name="T103" fmla="*/ 1736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7C16B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4036" name="Oval 4"/>
            <p:cNvSpPr>
              <a:spLocks noChangeArrowheads="1"/>
            </p:cNvSpPr>
            <p:nvPr/>
          </p:nvSpPr>
          <p:spPr bwMode="gray">
            <a:xfrm>
              <a:off x="2400" y="960"/>
              <a:ext cx="809" cy="8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th-TH"/>
            </a:p>
          </p:txBody>
        </p:sp>
        <p:sp>
          <p:nvSpPr>
            <p:cNvPr id="44037" name="Oval 5"/>
            <p:cNvSpPr>
              <a:spLocks noChangeArrowheads="1"/>
            </p:cNvSpPr>
            <p:nvPr/>
          </p:nvSpPr>
          <p:spPr bwMode="gray">
            <a:xfrm>
              <a:off x="816" y="1920"/>
              <a:ext cx="809" cy="80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th-TH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หน่วยงาน</a:t>
              </a:r>
            </a:p>
            <a:p>
              <a:pPr algn="ctr"/>
              <a:r>
                <a:rPr lang="th-TH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อื่น</a:t>
              </a:r>
              <a:endPara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4038" name="Oval 6"/>
            <p:cNvSpPr>
              <a:spLocks noChangeArrowheads="1"/>
            </p:cNvSpPr>
            <p:nvPr/>
          </p:nvSpPr>
          <p:spPr bwMode="gray">
            <a:xfrm>
              <a:off x="1372" y="2989"/>
              <a:ext cx="808" cy="80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th-TH"/>
            </a:p>
          </p:txBody>
        </p:sp>
        <p:sp>
          <p:nvSpPr>
            <p:cNvPr id="44039" name="Oval 7"/>
            <p:cNvSpPr>
              <a:spLocks noChangeArrowheads="1"/>
            </p:cNvSpPr>
            <p:nvPr/>
          </p:nvSpPr>
          <p:spPr bwMode="gray">
            <a:xfrm>
              <a:off x="3120" y="2592"/>
              <a:ext cx="809" cy="803"/>
            </a:xfrm>
            <a:prstGeom prst="ellipse">
              <a:avLst/>
            </a:prstGeom>
            <a:gradFill rotWithShape="1">
              <a:gsLst>
                <a:gs pos="0">
                  <a:srgbClr val="692AA2"/>
                </a:gs>
                <a:gs pos="100000">
                  <a:srgbClr val="692AA2">
                    <a:gamma/>
                    <a:shade val="5764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th-TH"/>
            </a:p>
          </p:txBody>
        </p:sp>
        <p:sp>
          <p:nvSpPr>
            <p:cNvPr id="44040" name="Oval 8"/>
            <p:cNvSpPr>
              <a:spLocks noChangeArrowheads="1"/>
            </p:cNvSpPr>
            <p:nvPr/>
          </p:nvSpPr>
          <p:spPr bwMode="gray">
            <a:xfrm>
              <a:off x="4272" y="1104"/>
              <a:ext cx="764" cy="80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th-TH"/>
            </a:p>
          </p:txBody>
        </p:sp>
        <p:sp>
          <p:nvSpPr>
            <p:cNvPr id="44041" name="Text Box 9"/>
            <p:cNvSpPr txBox="1">
              <a:spLocks noChangeArrowheads="1"/>
            </p:cNvSpPr>
            <p:nvPr/>
          </p:nvSpPr>
          <p:spPr bwMode="white">
            <a:xfrm>
              <a:off x="975" y="2115"/>
              <a:ext cx="11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endParaRPr lang="en-US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44042" name="Text Box 10"/>
            <p:cNvSpPr txBox="1">
              <a:spLocks noChangeArrowheads="1"/>
            </p:cNvSpPr>
            <p:nvPr/>
          </p:nvSpPr>
          <p:spPr bwMode="white">
            <a:xfrm>
              <a:off x="2508" y="1109"/>
              <a:ext cx="665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ม/</a:t>
              </a:r>
              <a:r>
                <a:rPr lang="th-TH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ส </a:t>
              </a:r>
            </a:p>
            <a:p>
              <a:pPr algn="ctr" eaLnBrk="0" hangingPunct="0"/>
              <a:r>
                <a:rPr lang="th-TH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ในสังกัด </a:t>
              </a:r>
              <a:endPara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4043" name="Text Box 11"/>
            <p:cNvSpPr txBox="1">
              <a:spLocks noChangeArrowheads="1"/>
            </p:cNvSpPr>
            <p:nvPr/>
          </p:nvSpPr>
          <p:spPr bwMode="white">
            <a:xfrm>
              <a:off x="4430" y="1340"/>
              <a:ext cx="47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ม.เอกชน</a:t>
              </a:r>
              <a:endPara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4044" name="Text Box 12"/>
            <p:cNvSpPr txBox="1">
              <a:spLocks noChangeArrowheads="1"/>
            </p:cNvSpPr>
            <p:nvPr/>
          </p:nvSpPr>
          <p:spPr bwMode="white">
            <a:xfrm>
              <a:off x="3209" y="2729"/>
              <a:ext cx="649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ม/ส </a:t>
              </a:r>
            </a:p>
            <a:p>
              <a:pPr algn="ctr" eaLnBrk="0" hangingPunct="0"/>
              <a:r>
                <a:rPr lang="th-TH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สังกัดอื่น</a:t>
              </a:r>
              <a:endPara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4045" name="Text Box 13"/>
            <p:cNvSpPr txBox="1">
              <a:spLocks noChangeArrowheads="1"/>
            </p:cNvSpPr>
            <p:nvPr/>
          </p:nvSpPr>
          <p:spPr bwMode="white">
            <a:xfrm>
              <a:off x="1413" y="3191"/>
              <a:ext cx="726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หน่วยงาน</a:t>
              </a:r>
            </a:p>
            <a:p>
              <a:pPr algn="ctr" eaLnBrk="0" hangingPunct="0"/>
              <a:r>
                <a:rPr lang="th-TH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วิจัย</a:t>
              </a:r>
              <a:endPara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4046" name="Text Box 14"/>
            <p:cNvSpPr txBox="1">
              <a:spLocks noChangeArrowheads="1"/>
            </p:cNvSpPr>
            <p:nvPr/>
          </p:nvSpPr>
          <p:spPr bwMode="auto">
            <a:xfrm>
              <a:off x="1979" y="1986"/>
              <a:ext cx="1866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th-TH" sz="3200" b="1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ศูนย์กลางการเรียนรู้</a:t>
              </a:r>
            </a:p>
            <a:p>
              <a:pPr algn="ctr" eaLnBrk="0" hangingPunct="0"/>
              <a:r>
                <a:rPr lang="th-TH" sz="3200" b="1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ของประเทศ</a:t>
              </a:r>
              <a:endParaRPr lang="en-US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4047" name="Line 15"/>
            <p:cNvSpPr>
              <a:spLocks noChangeShapeType="1"/>
            </p:cNvSpPr>
            <p:nvPr/>
          </p:nvSpPr>
          <p:spPr bwMode="black">
            <a:xfrm>
              <a:off x="1558" y="1141"/>
              <a:ext cx="842" cy="7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cxnSp>
          <p:nvCxnSpPr>
            <p:cNvPr id="44048" name="AutoShape 16"/>
            <p:cNvCxnSpPr>
              <a:cxnSpLocks noChangeShapeType="1"/>
            </p:cNvCxnSpPr>
            <p:nvPr/>
          </p:nvCxnSpPr>
          <p:spPr bwMode="black">
            <a:xfrm flipH="1">
              <a:off x="288" y="1141"/>
              <a:ext cx="127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4049" name="Text Box 17"/>
            <p:cNvSpPr txBox="1">
              <a:spLocks noChangeArrowheads="1"/>
            </p:cNvSpPr>
            <p:nvPr/>
          </p:nvSpPr>
          <p:spPr bwMode="auto">
            <a:xfrm>
              <a:off x="-181" y="681"/>
              <a:ext cx="2487" cy="1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200" b="1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1. </a:t>
              </a:r>
              <a:r>
                <a:rPr lang="th-TH" sz="2200" b="1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พัฒนา</a:t>
              </a:r>
              <a:r>
                <a:rPr lang="th-TH" sz="22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ความร่วมมือ</a:t>
              </a:r>
              <a:r>
                <a:rPr lang="th-TH" sz="2200" b="1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ระหว่างสถาบันการศึกษา</a:t>
              </a:r>
            </a:p>
            <a:p>
              <a:pPr eaLnBrk="0" hangingPunct="0"/>
              <a:r>
                <a:rPr lang="en-US" sz="2200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2. </a:t>
              </a:r>
              <a:r>
                <a:rPr lang="th-TH" sz="2200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เผยแพร่เพื่อประโยชน์ต่อการเรียนรู้ร่วมกัน</a:t>
              </a:r>
            </a:p>
            <a:p>
              <a:pPr eaLnBrk="0" hangingPunct="0"/>
              <a:r>
                <a:rPr lang="en-US" sz="2200" b="1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3. </a:t>
              </a:r>
              <a:r>
                <a:rPr lang="th-TH" sz="2200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เป็นคลังข้อมูลสำหรับตรวจสอบการคัดลอกเอกสารวิชาการของไทย และเป็นเครื่องมือสนับสนุนอาจารย์</a:t>
              </a:r>
              <a:endParaRPr lang="en-US" sz="2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899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06896" y="53752"/>
            <a:ext cx="8229600" cy="1143000"/>
          </a:xfrm>
        </p:spPr>
        <p:txBody>
          <a:bodyPr>
            <a:normAutofit/>
          </a:bodyPr>
          <a:lstStyle/>
          <a:p>
            <a:pPr defTabSz="804863"/>
            <a:r>
              <a:rPr lang="th-TH" altLang="ko-KR" sz="6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ประเภทข้อมูลที่จัดเก็บ</a:t>
            </a:r>
            <a:endParaRPr lang="en-US" altLang="ko-KR" sz="6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2467" name="Oval 3"/>
          <p:cNvSpPr>
            <a:spLocks noChangeArrowheads="1"/>
          </p:cNvSpPr>
          <p:nvPr/>
        </p:nvSpPr>
        <p:spPr bwMode="gray">
          <a:xfrm>
            <a:off x="2896469" y="1427212"/>
            <a:ext cx="4051300" cy="396875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3" tIns="44450" rIns="87313" bIns="444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gray">
          <a:xfrm flipH="1">
            <a:off x="5974631" y="4436963"/>
            <a:ext cx="2360613" cy="10223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3F25F">
                  <a:gamma/>
                  <a:tint val="50196"/>
                  <a:invGamma/>
                </a:srgbClr>
              </a:gs>
              <a:gs pos="100000">
                <a:srgbClr val="A3F25F"/>
              </a:gs>
            </a:gsLst>
            <a:lin ang="5400000" scaled="1"/>
          </a:gradFill>
          <a:ln>
            <a:noFill/>
          </a:ln>
          <a:effectLst/>
          <a:scene3d>
            <a:camera prst="legacyPerspectiveTopLef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A3F25F"/>
            </a:extrusionClr>
          </a:sp3d>
          <a:extLst>
            <a:ext uri="{91240B29-F687-4F45-9708-019B960494DF}">
              <a14:hiddenLine xmlns:a14="http://schemas.microsoft.com/office/drawing/2010/main" w="12700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111125" tIns="55563" rIns="111125" bIns="55563" anchor="ctr">
            <a:flatTx/>
          </a:bodyPr>
          <a:lstStyle/>
          <a:p>
            <a:pPr marL="0" marR="0" lvl="0" indent="0" algn="ctr" defTabSz="1316038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itchFamily="34" charset="-34"/>
                <a:ea typeface="맑은 고딕" panose="020B0503020000020004" pitchFamily="34" charset="-127"/>
                <a:cs typeface="TH SarabunPSK" pitchFamily="34" charset="-34"/>
              </a:rPr>
              <a:t>หนังสือหายาก</a:t>
            </a:r>
            <a:endParaRPr kumimoji="0" lang="en-US" altLang="ko-KR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itchFamily="34" charset="-34"/>
              <a:ea typeface="맑은 고딕" panose="020B0503020000020004" pitchFamily="34" charset="-127"/>
              <a:cs typeface="TH SarabunPSK" pitchFamily="34" charset="-34"/>
            </a:endParaRPr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gray">
          <a:xfrm>
            <a:off x="1475656" y="4436963"/>
            <a:ext cx="2360613" cy="1022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>
                  <a:gamma/>
                  <a:tint val="73725"/>
                  <a:invGamma/>
                </a:srgbClr>
              </a:gs>
              <a:gs pos="100000">
                <a:srgbClr val="FFCC00"/>
              </a:gs>
            </a:gsLst>
            <a:lin ang="5400000" scaled="1"/>
          </a:gradFill>
          <a:ln>
            <a:noFill/>
          </a:ln>
          <a:effectLst/>
          <a:scene3d>
            <a:camera prst="legacyPerspectiveTopRigh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1240B29-F687-4F45-9708-019B960494DF}">
              <a14:hiddenLine xmlns:a14="http://schemas.microsoft.com/office/drawing/2010/main" w="12700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111125" tIns="55563" rIns="111125" bIns="55563" anchor="ctr">
            <a:flatTx/>
          </a:bodyPr>
          <a:lstStyle/>
          <a:p>
            <a:pPr marL="0" marR="0" lvl="0" indent="0" algn="ctr" defTabSz="1316038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itchFamily="34" charset="-34"/>
                <a:ea typeface="맑은 고딕" panose="020B0503020000020004" pitchFamily="34" charset="-127"/>
                <a:cs typeface="TH SarabunPSK" pitchFamily="34" charset="-34"/>
              </a:rPr>
              <a:t>งานวิจัย/บทความวิชาการ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itchFamily="34" charset="-34"/>
              <a:ea typeface="맑은 고딕" panose="020B0503020000020004" pitchFamily="34" charset="-127"/>
              <a:cs typeface="TH SarabunPSK" pitchFamily="34" charset="-34"/>
            </a:endParaRPr>
          </a:p>
        </p:txBody>
      </p:sp>
      <p:sp>
        <p:nvSpPr>
          <p:cNvPr id="62468" name="AutoShape 4"/>
          <p:cNvSpPr>
            <a:spLocks noChangeArrowheads="1"/>
          </p:cNvSpPr>
          <p:nvPr/>
        </p:nvSpPr>
        <p:spPr bwMode="gray">
          <a:xfrm>
            <a:off x="3744194" y="1412776"/>
            <a:ext cx="2359025" cy="1022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FF">
                  <a:gamma/>
                  <a:tint val="73725"/>
                  <a:invGamma/>
                </a:srgbClr>
              </a:gs>
              <a:gs pos="100000">
                <a:srgbClr val="FF99FF"/>
              </a:gs>
            </a:gsLst>
            <a:lin ang="5400000" scaled="1"/>
          </a:gradFill>
          <a:ln>
            <a:noFill/>
          </a:ln>
          <a:effectLst/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99FF"/>
            </a:extrusionClr>
          </a:sp3d>
          <a:extLst>
            <a:ext uri="{91240B29-F687-4F45-9708-019B960494DF}">
              <a14:hiddenLine xmlns:a14="http://schemas.microsoft.com/office/drawing/2010/main" w="12700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111125" tIns="55563" rIns="111125" bIns="55563" anchor="ctr">
            <a:flatTx/>
          </a:bodyPr>
          <a:lstStyle/>
          <a:p>
            <a:pPr marL="0" marR="0" lvl="0" indent="0" algn="ctr" defTabSz="1316038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itchFamily="34" charset="-34"/>
                <a:ea typeface="맑은 고딕" panose="020B0503020000020004" pitchFamily="34" charset="-127"/>
                <a:cs typeface="TH SarabunPSK" pitchFamily="34" charset="-34"/>
              </a:rPr>
              <a:t>วิทยานิพนธ์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itchFamily="34" charset="-34"/>
              <a:ea typeface="맑은 고딕" panose="020B0503020000020004" pitchFamily="34" charset="-127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5720025"/>
            <a:ext cx="6458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ปัจจุบันมีข้อมูลฉบับเต็มอยู่ จำนวน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467,625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เรื่อง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black">
          <a:xfrm>
            <a:off x="2655962" y="2030512"/>
            <a:ext cx="1088232" cy="10029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2737" y="1598314"/>
            <a:ext cx="238398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แผนพัฒนาต่อ (จัดทำ)</a:t>
            </a:r>
          </a:p>
          <a:p>
            <a:pPr marL="261938" marR="0" lvl="0" indent="-2619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เอกสารมรดกไทย</a:t>
            </a:r>
          </a:p>
          <a:p>
            <a:pPr marL="261938" marR="0" lvl="0" indent="-2619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ระบบการอ้างอิง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(citation)</a:t>
            </a:r>
            <a:endParaRPr kumimoji="0" lang="th-TH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34519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ระบบสืบค้นคลังวิทยานิพนธ์ </a:t>
            </a:r>
            <a:r>
              <a:rPr lang="en-US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TDC</a:t>
            </a: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63" y="1124744"/>
            <a:ext cx="8887273" cy="37374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933056"/>
            <a:ext cx="5090013" cy="275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 smtClean="0"/>
              <a:t>แหล่งค้นหาทรัพยากรกลางของประเทศ</a:t>
            </a:r>
            <a:br>
              <a:rPr lang="th-TH" sz="3600" dirty="0" smtClean="0"/>
            </a:br>
            <a:r>
              <a:rPr lang="en-US" sz="3600" dirty="0" smtClean="0"/>
              <a:t>Union Catalog</a:t>
            </a:r>
            <a:endParaRPr lang="th-TH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66" y="3848358"/>
            <a:ext cx="7889982" cy="2950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28" y="1484784"/>
            <a:ext cx="7879320" cy="238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35041" y="260648"/>
            <a:ext cx="8229600" cy="1143000"/>
          </a:xfrm>
        </p:spPr>
        <p:txBody>
          <a:bodyPr>
            <a:noAutofit/>
          </a:bodyPr>
          <a:lstStyle/>
          <a:p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โปรแกรมห้องสมุดอัตโนมัติ</a:t>
            </a:r>
            <a:endParaRPr lang="th-TH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39977" y="1596119"/>
            <a:ext cx="822960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หน่วยงานที่ใช้บริการ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รวมทั้งสิ้น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134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หน่วยงาน </a:t>
            </a:r>
          </a:p>
          <a:p>
            <a:pPr marL="0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จำแนก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เป็น 3 กลุ่ม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ü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กลุ่ม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ห้องสมุดสถาบันอุดมศึกษา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ü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กลุ่ม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ห้องสมุดและศูนย์สารสนเทศเฉพาะทาง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ü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กลุ่ม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ห้องสมุดหน่วยงานราชการ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4581128"/>
            <a:ext cx="59591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พัฒนาโดย</a:t>
            </a:r>
          </a:p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มหาวิทยาลัย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วลัยลักษณ์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dirty="0" err="1">
                <a:latin typeface="TH SarabunPSK" pitchFamily="34" charset="-34"/>
                <a:cs typeface="TH SarabunPSK" pitchFamily="34" charset="-34"/>
              </a:rPr>
              <a:t>Walai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dirty="0" err="1">
                <a:latin typeface="TH SarabunPSK" pitchFamily="34" charset="-34"/>
                <a:cs typeface="TH SarabunPSK" pitchFamily="34" charset="-34"/>
              </a:rPr>
              <a:t>AutoLib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มหาวิทยาลัยสงขลานครินทร์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(ALIST)</a:t>
            </a:r>
          </a:p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มหาวิทยาลัยเทคโนโลยีพระจอมเกล้าธนบุรี (ส้ม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สุ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ก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426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32"/>
    </mc:Choice>
    <mc:Fallback xmlns="">
      <p:transition spd="slow" advTm="11232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ทิศทางการพัฒนาระบบกำกับ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คุณภาพมาตรฐานการจัดทำและบริหารจัดการ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วิทยานิพนธ์ งานวิจัยอุดมศึกษา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132656" y="1772816"/>
            <a:ext cx="7543800" cy="3864397"/>
            <a:chOff x="550" y="1434"/>
            <a:chExt cx="4752" cy="2117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 flipH="1">
              <a:off x="550" y="3541"/>
              <a:ext cx="1044" cy="1"/>
            </a:xfrm>
            <a:prstGeom prst="line">
              <a:avLst/>
            </a:prstGeom>
            <a:noFill/>
            <a:ln w="9525">
              <a:solidFill>
                <a:srgbClr val="1D49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rgbClr val="1D49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gray">
            <a:xfrm flipH="1">
              <a:off x="550" y="3013"/>
              <a:ext cx="1536" cy="0"/>
            </a:xfrm>
            <a:prstGeom prst="line">
              <a:avLst/>
            </a:prstGeom>
            <a:noFill/>
            <a:ln w="9525">
              <a:solidFill>
                <a:srgbClr val="1D49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rgbClr val="1D49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gray">
            <a:xfrm flipH="1">
              <a:off x="550" y="2490"/>
              <a:ext cx="2112" cy="0"/>
            </a:xfrm>
            <a:prstGeom prst="line">
              <a:avLst/>
            </a:prstGeom>
            <a:noFill/>
            <a:ln w="9525">
              <a:solidFill>
                <a:srgbClr val="1D49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rgbClr val="1D49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gray">
            <a:xfrm flipH="1">
              <a:off x="550" y="1968"/>
              <a:ext cx="2624" cy="0"/>
            </a:xfrm>
            <a:prstGeom prst="line">
              <a:avLst/>
            </a:prstGeom>
            <a:noFill/>
            <a:ln w="9525">
              <a:solidFill>
                <a:srgbClr val="1D49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rgbClr val="1D49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gray">
            <a:xfrm flipH="1" flipV="1">
              <a:off x="550" y="1438"/>
              <a:ext cx="3171" cy="0"/>
            </a:xfrm>
            <a:prstGeom prst="line">
              <a:avLst/>
            </a:prstGeom>
            <a:noFill/>
            <a:ln w="9525">
              <a:solidFill>
                <a:srgbClr val="1D49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rgbClr val="1D49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646" y="1434"/>
              <a:ext cx="0" cy="549"/>
            </a:xfrm>
            <a:prstGeom prst="line">
              <a:avLst/>
            </a:prstGeom>
            <a:noFill/>
            <a:ln w="9525">
              <a:solidFill>
                <a:srgbClr val="1D494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rgbClr val="1D49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gray">
            <a:xfrm>
              <a:off x="646" y="1983"/>
              <a:ext cx="0" cy="515"/>
            </a:xfrm>
            <a:prstGeom prst="line">
              <a:avLst/>
            </a:prstGeom>
            <a:noFill/>
            <a:ln w="9525">
              <a:solidFill>
                <a:srgbClr val="1D494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rgbClr val="1D49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gray">
            <a:xfrm>
              <a:off x="646" y="2498"/>
              <a:ext cx="0" cy="514"/>
            </a:xfrm>
            <a:prstGeom prst="line">
              <a:avLst/>
            </a:prstGeom>
            <a:noFill/>
            <a:ln w="9525">
              <a:solidFill>
                <a:srgbClr val="1D494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rgbClr val="1D49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gray">
            <a:xfrm>
              <a:off x="646" y="3013"/>
              <a:ext cx="0" cy="514"/>
            </a:xfrm>
            <a:prstGeom prst="line">
              <a:avLst/>
            </a:prstGeom>
            <a:noFill/>
            <a:ln w="9525">
              <a:solidFill>
                <a:srgbClr val="1D494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rgbClr val="1D49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742" y="1638"/>
              <a:ext cx="1573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h-T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494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Cordia New" panose="020B0304020202020204" pitchFamily="34" charset="-34"/>
                </a:rPr>
                <a:t>Report for DSS for OHEC,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h-T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494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Cordia New" panose="020B0304020202020204" pitchFamily="34" charset="-34"/>
                </a:rPr>
                <a:t>Universities/</a:t>
              </a:r>
              <a:r>
                <a:rPr kumimoji="0" lang="en-US" altLang="th-TH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D494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Cordia New" panose="020B0304020202020204" pitchFamily="34" charset="-34"/>
                </a:rPr>
                <a:t>Instutition</a:t>
              </a:r>
              <a:r>
                <a:rPr kumimoji="0" lang="en-US" altLang="th-T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494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Cordia New" panose="020B0304020202020204" pitchFamily="34" charset="-34"/>
                </a:rPr>
                <a:t> 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gray">
            <a:xfrm>
              <a:off x="742" y="2159"/>
              <a:ext cx="882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h-T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494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Cordia New" panose="020B0304020202020204" pitchFamily="34" charset="-34"/>
                </a:rPr>
                <a:t>Impact factor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gray">
            <a:xfrm>
              <a:off x="733" y="2627"/>
              <a:ext cx="1231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h-T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494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Cordia New" panose="020B0304020202020204" pitchFamily="34" charset="-34"/>
                </a:rPr>
                <a:t>Data Interchange &amp;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h-TH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D494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Cordia New" panose="020B0304020202020204" pitchFamily="34" charset="-34"/>
                </a:rPr>
                <a:t>Data </a:t>
              </a:r>
              <a:r>
                <a:rPr kumimoji="0" lang="en-US" altLang="th-T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494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Cordia New" panose="020B0304020202020204" pitchFamily="34" charset="-34"/>
                </a:rPr>
                <a:t>Validation</a:t>
              </a:r>
              <a:endParaRPr kumimoji="0" lang="en-US" altLang="th-TH" sz="1400" b="0" i="0" u="none" strike="noStrike" kern="0" cap="none" spc="0" normalizeH="0" baseline="0" noProof="0" dirty="0">
                <a:ln>
                  <a:noFill/>
                </a:ln>
                <a:solidFill>
                  <a:srgbClr val="1D494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722" y="3086"/>
              <a:ext cx="702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h-T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494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Cordia New" panose="020B0304020202020204" pitchFamily="34" charset="-34"/>
                </a:rPr>
                <a:t>Plagiarism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h-T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494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Cordia New" panose="020B0304020202020204" pitchFamily="34" charset="-34"/>
                </a:rPr>
                <a:t>Software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h-T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494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Cordia New" panose="020B0304020202020204" pitchFamily="34" charset="-34"/>
                </a:rPr>
                <a:t>Detection</a:t>
              </a:r>
            </a:p>
          </p:txBody>
        </p:sp>
        <p:grpSp>
          <p:nvGrpSpPr>
            <p:cNvPr id="18" name="Group 16"/>
            <p:cNvGrpSpPr>
              <a:grpSpLocks/>
            </p:cNvGrpSpPr>
            <p:nvPr/>
          </p:nvGrpSpPr>
          <p:grpSpPr bwMode="auto">
            <a:xfrm>
              <a:off x="1632" y="1440"/>
              <a:ext cx="3670" cy="2106"/>
              <a:chOff x="1514" y="1446"/>
              <a:chExt cx="3670" cy="2106"/>
            </a:xfrm>
          </p:grpSpPr>
          <p:sp>
            <p:nvSpPr>
              <p:cNvPr id="19" name="Freeform 17"/>
              <p:cNvSpPr>
                <a:spLocks/>
              </p:cNvSpPr>
              <p:nvPr/>
            </p:nvSpPr>
            <p:spPr bwMode="gray">
              <a:xfrm>
                <a:off x="4817" y="1446"/>
                <a:ext cx="363" cy="533"/>
              </a:xfrm>
              <a:custGeom>
                <a:avLst/>
                <a:gdLst>
                  <a:gd name="T0" fmla="*/ 308 w 308"/>
                  <a:gd name="T1" fmla="*/ 120 h 444"/>
                  <a:gd name="T2" fmla="*/ 0 w 308"/>
                  <a:gd name="T3" fmla="*/ 444 h 444"/>
                  <a:gd name="T4" fmla="*/ 0 w 308"/>
                  <a:gd name="T5" fmla="*/ 286 h 444"/>
                  <a:gd name="T6" fmla="*/ 308 w 308"/>
                  <a:gd name="T7" fmla="*/ 0 h 444"/>
                  <a:gd name="T8" fmla="*/ 308 w 308"/>
                  <a:gd name="T9" fmla="*/ 12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" h="444">
                    <a:moveTo>
                      <a:pt x="308" y="120"/>
                    </a:moveTo>
                    <a:lnTo>
                      <a:pt x="0" y="444"/>
                    </a:lnTo>
                    <a:lnTo>
                      <a:pt x="0" y="286"/>
                    </a:lnTo>
                    <a:lnTo>
                      <a:pt x="308" y="0"/>
                    </a:lnTo>
                    <a:lnTo>
                      <a:pt x="308" y="1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2CAB4">
                      <a:gamma/>
                      <a:shade val="46275"/>
                      <a:invGamma/>
                    </a:srgbClr>
                  </a:gs>
                  <a:gs pos="50000">
                    <a:srgbClr val="A2CAB4"/>
                  </a:gs>
                  <a:gs pos="100000">
                    <a:srgbClr val="A2CAB4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1D1D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1D494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gray">
              <a:xfrm>
                <a:off x="3078" y="1446"/>
                <a:ext cx="2106" cy="341"/>
              </a:xfrm>
              <a:custGeom>
                <a:avLst/>
                <a:gdLst>
                  <a:gd name="T0" fmla="*/ 1478 w 1786"/>
                  <a:gd name="T1" fmla="*/ 284 h 284"/>
                  <a:gd name="T2" fmla="*/ 0 w 1786"/>
                  <a:gd name="T3" fmla="*/ 284 h 284"/>
                  <a:gd name="T4" fmla="*/ 446 w 1786"/>
                  <a:gd name="T5" fmla="*/ 0 h 284"/>
                  <a:gd name="T6" fmla="*/ 1786 w 1786"/>
                  <a:gd name="T7" fmla="*/ 0 h 284"/>
                  <a:gd name="T8" fmla="*/ 1478 w 1786"/>
                  <a:gd name="T9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6" h="284">
                    <a:moveTo>
                      <a:pt x="1478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1786" y="0"/>
                    </a:lnTo>
                    <a:lnTo>
                      <a:pt x="1478" y="284"/>
                    </a:lnTo>
                    <a:close/>
                  </a:path>
                </a:pathLst>
              </a:custGeom>
              <a:solidFill>
                <a:srgbClr val="A2C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1D494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gray">
              <a:xfrm>
                <a:off x="4452" y="1970"/>
                <a:ext cx="363" cy="530"/>
              </a:xfrm>
              <a:custGeom>
                <a:avLst/>
                <a:gdLst>
                  <a:gd name="T0" fmla="*/ 308 w 308"/>
                  <a:gd name="T1" fmla="*/ 120 h 442"/>
                  <a:gd name="T2" fmla="*/ 0 w 308"/>
                  <a:gd name="T3" fmla="*/ 442 h 442"/>
                  <a:gd name="T4" fmla="*/ 0 w 308"/>
                  <a:gd name="T5" fmla="*/ 286 h 442"/>
                  <a:gd name="T6" fmla="*/ 308 w 308"/>
                  <a:gd name="T7" fmla="*/ 0 h 442"/>
                  <a:gd name="T8" fmla="*/ 308 w 308"/>
                  <a:gd name="T9" fmla="*/ 12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" h="442">
                    <a:moveTo>
                      <a:pt x="308" y="120"/>
                    </a:moveTo>
                    <a:lnTo>
                      <a:pt x="0" y="442"/>
                    </a:lnTo>
                    <a:lnTo>
                      <a:pt x="0" y="286"/>
                    </a:lnTo>
                    <a:lnTo>
                      <a:pt x="308" y="0"/>
                    </a:lnTo>
                    <a:lnTo>
                      <a:pt x="308" y="1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CA35F">
                      <a:gamma/>
                      <a:shade val="46275"/>
                      <a:invGamma/>
                    </a:srgbClr>
                  </a:gs>
                  <a:gs pos="50000">
                    <a:srgbClr val="8CA35F"/>
                  </a:gs>
                  <a:gs pos="100000">
                    <a:srgbClr val="8CA35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1D1D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1D494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gray">
              <a:xfrm>
                <a:off x="2555" y="1970"/>
                <a:ext cx="2264" cy="340"/>
              </a:xfrm>
              <a:custGeom>
                <a:avLst/>
                <a:gdLst>
                  <a:gd name="T0" fmla="*/ 1612 w 1920"/>
                  <a:gd name="T1" fmla="*/ 284 h 284"/>
                  <a:gd name="T2" fmla="*/ 0 w 1920"/>
                  <a:gd name="T3" fmla="*/ 284 h 284"/>
                  <a:gd name="T4" fmla="*/ 446 w 1920"/>
                  <a:gd name="T5" fmla="*/ 0 h 284"/>
                  <a:gd name="T6" fmla="*/ 1920 w 1920"/>
                  <a:gd name="T7" fmla="*/ 0 h 284"/>
                  <a:gd name="T8" fmla="*/ 1612 w 1920"/>
                  <a:gd name="T9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0" h="284">
                    <a:moveTo>
                      <a:pt x="1612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1920" y="0"/>
                    </a:lnTo>
                    <a:lnTo>
                      <a:pt x="1612" y="284"/>
                    </a:lnTo>
                    <a:close/>
                  </a:path>
                </a:pathLst>
              </a:custGeom>
              <a:solidFill>
                <a:srgbClr val="8CA3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1D494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gray">
              <a:xfrm>
                <a:off x="4086" y="2494"/>
                <a:ext cx="361" cy="532"/>
              </a:xfrm>
              <a:custGeom>
                <a:avLst/>
                <a:gdLst>
                  <a:gd name="T0" fmla="*/ 306 w 306"/>
                  <a:gd name="T1" fmla="*/ 122 h 444"/>
                  <a:gd name="T2" fmla="*/ 0 w 306"/>
                  <a:gd name="T3" fmla="*/ 444 h 444"/>
                  <a:gd name="T4" fmla="*/ 0 w 306"/>
                  <a:gd name="T5" fmla="*/ 286 h 444"/>
                  <a:gd name="T6" fmla="*/ 306 w 306"/>
                  <a:gd name="T7" fmla="*/ 0 h 444"/>
                  <a:gd name="T8" fmla="*/ 306 w 306"/>
                  <a:gd name="T9" fmla="*/ 122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6" h="444">
                    <a:moveTo>
                      <a:pt x="306" y="122"/>
                    </a:moveTo>
                    <a:lnTo>
                      <a:pt x="0" y="444"/>
                    </a:lnTo>
                    <a:lnTo>
                      <a:pt x="0" y="286"/>
                    </a:lnTo>
                    <a:lnTo>
                      <a:pt x="306" y="0"/>
                    </a:lnTo>
                    <a:lnTo>
                      <a:pt x="306" y="1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C9362">
                      <a:gamma/>
                      <a:shade val="46275"/>
                      <a:invGamma/>
                    </a:srgbClr>
                  </a:gs>
                  <a:gs pos="50000">
                    <a:srgbClr val="BC9362"/>
                  </a:gs>
                  <a:gs pos="100000">
                    <a:srgbClr val="BC9362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1D1D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1D494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gray">
              <a:xfrm>
                <a:off x="3722" y="3019"/>
                <a:ext cx="364" cy="533"/>
              </a:xfrm>
              <a:custGeom>
                <a:avLst/>
                <a:gdLst>
                  <a:gd name="T0" fmla="*/ 308 w 308"/>
                  <a:gd name="T1" fmla="*/ 122 h 444"/>
                  <a:gd name="T2" fmla="*/ 0 w 308"/>
                  <a:gd name="T3" fmla="*/ 444 h 444"/>
                  <a:gd name="T4" fmla="*/ 0 w 308"/>
                  <a:gd name="T5" fmla="*/ 286 h 444"/>
                  <a:gd name="T6" fmla="*/ 308 w 308"/>
                  <a:gd name="T7" fmla="*/ 0 h 444"/>
                  <a:gd name="T8" fmla="*/ 308 w 308"/>
                  <a:gd name="T9" fmla="*/ 122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" h="444">
                    <a:moveTo>
                      <a:pt x="308" y="122"/>
                    </a:moveTo>
                    <a:lnTo>
                      <a:pt x="0" y="444"/>
                    </a:lnTo>
                    <a:lnTo>
                      <a:pt x="0" y="286"/>
                    </a:lnTo>
                    <a:lnTo>
                      <a:pt x="308" y="0"/>
                    </a:lnTo>
                    <a:lnTo>
                      <a:pt x="308" y="1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>
                      <a:gamma/>
                      <a:shade val="46275"/>
                      <a:invGamma/>
                    </a:srgbClr>
                  </a:gs>
                  <a:gs pos="5000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1D1D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1D494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gray">
              <a:xfrm>
                <a:off x="1515" y="3022"/>
                <a:ext cx="2571" cy="340"/>
              </a:xfrm>
              <a:custGeom>
                <a:avLst/>
                <a:gdLst>
                  <a:gd name="T0" fmla="*/ 1872 w 2180"/>
                  <a:gd name="T1" fmla="*/ 284 h 284"/>
                  <a:gd name="T2" fmla="*/ 0 w 2180"/>
                  <a:gd name="T3" fmla="*/ 284 h 284"/>
                  <a:gd name="T4" fmla="*/ 446 w 2180"/>
                  <a:gd name="T5" fmla="*/ 0 h 284"/>
                  <a:gd name="T6" fmla="*/ 2180 w 2180"/>
                  <a:gd name="T7" fmla="*/ 0 h 284"/>
                  <a:gd name="T8" fmla="*/ 1872 w 2180"/>
                  <a:gd name="T9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0" h="284">
                    <a:moveTo>
                      <a:pt x="1872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2180" y="0"/>
                    </a:lnTo>
                    <a:lnTo>
                      <a:pt x="1872" y="284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494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gray">
              <a:xfrm>
                <a:off x="1888" y="1543"/>
                <a:ext cx="1158" cy="1715"/>
              </a:xfrm>
              <a:custGeom>
                <a:avLst/>
                <a:gdLst>
                  <a:gd name="T0" fmla="*/ 12 w 1824"/>
                  <a:gd name="T1" fmla="*/ 2464 h 2648"/>
                  <a:gd name="T2" fmla="*/ 56 w 1824"/>
                  <a:gd name="T3" fmla="*/ 2120 h 2648"/>
                  <a:gd name="T4" fmla="*/ 124 w 1824"/>
                  <a:gd name="T5" fmla="*/ 1808 h 2648"/>
                  <a:gd name="T6" fmla="*/ 212 w 1824"/>
                  <a:gd name="T7" fmla="*/ 1524 h 2648"/>
                  <a:gd name="T8" fmla="*/ 316 w 1824"/>
                  <a:gd name="T9" fmla="*/ 1270 h 2648"/>
                  <a:gd name="T10" fmla="*/ 430 w 1824"/>
                  <a:gd name="T11" fmla="*/ 1044 h 2648"/>
                  <a:gd name="T12" fmla="*/ 550 w 1824"/>
                  <a:gd name="T13" fmla="*/ 846 h 2648"/>
                  <a:gd name="T14" fmla="*/ 672 w 1824"/>
                  <a:gd name="T15" fmla="*/ 674 h 2648"/>
                  <a:gd name="T16" fmla="*/ 792 w 1824"/>
                  <a:gd name="T17" fmla="*/ 528 h 2648"/>
                  <a:gd name="T18" fmla="*/ 906 w 1824"/>
                  <a:gd name="T19" fmla="*/ 408 h 2648"/>
                  <a:gd name="T20" fmla="*/ 1010 w 1824"/>
                  <a:gd name="T21" fmla="*/ 310 h 2648"/>
                  <a:gd name="T22" fmla="*/ 1096 w 1824"/>
                  <a:gd name="T23" fmla="*/ 236 h 2648"/>
                  <a:gd name="T24" fmla="*/ 1164 w 1824"/>
                  <a:gd name="T25" fmla="*/ 184 h 2648"/>
                  <a:gd name="T26" fmla="*/ 1208 w 1824"/>
                  <a:gd name="T27" fmla="*/ 154 h 2648"/>
                  <a:gd name="T28" fmla="*/ 1224 w 1824"/>
                  <a:gd name="T29" fmla="*/ 144 h 2648"/>
                  <a:gd name="T30" fmla="*/ 1728 w 1824"/>
                  <a:gd name="T31" fmla="*/ 56 h 2648"/>
                  <a:gd name="T32" fmla="*/ 1568 w 1824"/>
                  <a:gd name="T33" fmla="*/ 328 h 2648"/>
                  <a:gd name="T34" fmla="*/ 1554 w 1824"/>
                  <a:gd name="T35" fmla="*/ 332 h 2648"/>
                  <a:gd name="T36" fmla="*/ 1514 w 1824"/>
                  <a:gd name="T37" fmla="*/ 346 h 2648"/>
                  <a:gd name="T38" fmla="*/ 1452 w 1824"/>
                  <a:gd name="T39" fmla="*/ 370 h 2648"/>
                  <a:gd name="T40" fmla="*/ 1370 w 1824"/>
                  <a:gd name="T41" fmla="*/ 410 h 2648"/>
                  <a:gd name="T42" fmla="*/ 1270 w 1824"/>
                  <a:gd name="T43" fmla="*/ 466 h 2648"/>
                  <a:gd name="T44" fmla="*/ 1158 w 1824"/>
                  <a:gd name="T45" fmla="*/ 540 h 2648"/>
                  <a:gd name="T46" fmla="*/ 1034 w 1824"/>
                  <a:gd name="T47" fmla="*/ 636 h 2648"/>
                  <a:gd name="T48" fmla="*/ 904 w 1824"/>
                  <a:gd name="T49" fmla="*/ 756 h 2648"/>
                  <a:gd name="T50" fmla="*/ 770 w 1824"/>
                  <a:gd name="T51" fmla="*/ 900 h 2648"/>
                  <a:gd name="T52" fmla="*/ 632 w 1824"/>
                  <a:gd name="T53" fmla="*/ 1076 h 2648"/>
                  <a:gd name="T54" fmla="*/ 498 w 1824"/>
                  <a:gd name="T55" fmla="*/ 1280 h 2648"/>
                  <a:gd name="T56" fmla="*/ 370 w 1824"/>
                  <a:gd name="T57" fmla="*/ 1518 h 2648"/>
                  <a:gd name="T58" fmla="*/ 248 w 1824"/>
                  <a:gd name="T59" fmla="*/ 1792 h 2648"/>
                  <a:gd name="T60" fmla="*/ 138 w 1824"/>
                  <a:gd name="T61" fmla="*/ 2104 h 2648"/>
                  <a:gd name="T62" fmla="*/ 42 w 1824"/>
                  <a:gd name="T63" fmla="*/ 2456 h 2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24" h="2648">
                    <a:moveTo>
                      <a:pt x="0" y="2648"/>
                    </a:moveTo>
                    <a:lnTo>
                      <a:pt x="12" y="2464"/>
                    </a:lnTo>
                    <a:lnTo>
                      <a:pt x="32" y="2288"/>
                    </a:lnTo>
                    <a:lnTo>
                      <a:pt x="56" y="2120"/>
                    </a:lnTo>
                    <a:lnTo>
                      <a:pt x="88" y="1960"/>
                    </a:lnTo>
                    <a:lnTo>
                      <a:pt x="124" y="1808"/>
                    </a:lnTo>
                    <a:lnTo>
                      <a:pt x="166" y="1662"/>
                    </a:lnTo>
                    <a:lnTo>
                      <a:pt x="212" y="1524"/>
                    </a:lnTo>
                    <a:lnTo>
                      <a:pt x="262" y="1394"/>
                    </a:lnTo>
                    <a:lnTo>
                      <a:pt x="316" y="1270"/>
                    </a:lnTo>
                    <a:lnTo>
                      <a:pt x="372" y="1154"/>
                    </a:lnTo>
                    <a:lnTo>
                      <a:pt x="430" y="1044"/>
                    </a:lnTo>
                    <a:lnTo>
                      <a:pt x="490" y="942"/>
                    </a:lnTo>
                    <a:lnTo>
                      <a:pt x="550" y="846"/>
                    </a:lnTo>
                    <a:lnTo>
                      <a:pt x="612" y="758"/>
                    </a:lnTo>
                    <a:lnTo>
                      <a:pt x="672" y="674"/>
                    </a:lnTo>
                    <a:lnTo>
                      <a:pt x="734" y="598"/>
                    </a:lnTo>
                    <a:lnTo>
                      <a:pt x="792" y="528"/>
                    </a:lnTo>
                    <a:lnTo>
                      <a:pt x="850" y="464"/>
                    </a:lnTo>
                    <a:lnTo>
                      <a:pt x="906" y="408"/>
                    </a:lnTo>
                    <a:lnTo>
                      <a:pt x="960" y="356"/>
                    </a:lnTo>
                    <a:lnTo>
                      <a:pt x="1010" y="310"/>
                    </a:lnTo>
                    <a:lnTo>
                      <a:pt x="1056" y="270"/>
                    </a:lnTo>
                    <a:lnTo>
                      <a:pt x="1096" y="236"/>
                    </a:lnTo>
                    <a:lnTo>
                      <a:pt x="1134" y="208"/>
                    </a:lnTo>
                    <a:lnTo>
                      <a:pt x="1164" y="184"/>
                    </a:lnTo>
                    <a:lnTo>
                      <a:pt x="1190" y="166"/>
                    </a:lnTo>
                    <a:lnTo>
                      <a:pt x="1208" y="154"/>
                    </a:lnTo>
                    <a:lnTo>
                      <a:pt x="1220" y="146"/>
                    </a:lnTo>
                    <a:lnTo>
                      <a:pt x="1224" y="144"/>
                    </a:lnTo>
                    <a:lnTo>
                      <a:pt x="848" y="0"/>
                    </a:lnTo>
                    <a:lnTo>
                      <a:pt x="1728" y="56"/>
                    </a:lnTo>
                    <a:lnTo>
                      <a:pt x="1824" y="480"/>
                    </a:lnTo>
                    <a:lnTo>
                      <a:pt x="1568" y="328"/>
                    </a:lnTo>
                    <a:lnTo>
                      <a:pt x="1564" y="328"/>
                    </a:lnTo>
                    <a:lnTo>
                      <a:pt x="1554" y="332"/>
                    </a:lnTo>
                    <a:lnTo>
                      <a:pt x="1538" y="338"/>
                    </a:lnTo>
                    <a:lnTo>
                      <a:pt x="1514" y="346"/>
                    </a:lnTo>
                    <a:lnTo>
                      <a:pt x="1486" y="356"/>
                    </a:lnTo>
                    <a:lnTo>
                      <a:pt x="1452" y="370"/>
                    </a:lnTo>
                    <a:lnTo>
                      <a:pt x="1412" y="388"/>
                    </a:lnTo>
                    <a:lnTo>
                      <a:pt x="1370" y="410"/>
                    </a:lnTo>
                    <a:lnTo>
                      <a:pt x="1322" y="436"/>
                    </a:lnTo>
                    <a:lnTo>
                      <a:pt x="1270" y="466"/>
                    </a:lnTo>
                    <a:lnTo>
                      <a:pt x="1216" y="500"/>
                    </a:lnTo>
                    <a:lnTo>
                      <a:pt x="1158" y="540"/>
                    </a:lnTo>
                    <a:lnTo>
                      <a:pt x="1098" y="584"/>
                    </a:lnTo>
                    <a:lnTo>
                      <a:pt x="1034" y="636"/>
                    </a:lnTo>
                    <a:lnTo>
                      <a:pt x="970" y="692"/>
                    </a:lnTo>
                    <a:lnTo>
                      <a:pt x="904" y="756"/>
                    </a:lnTo>
                    <a:lnTo>
                      <a:pt x="836" y="824"/>
                    </a:lnTo>
                    <a:lnTo>
                      <a:pt x="770" y="900"/>
                    </a:lnTo>
                    <a:lnTo>
                      <a:pt x="700" y="984"/>
                    </a:lnTo>
                    <a:lnTo>
                      <a:pt x="632" y="1076"/>
                    </a:lnTo>
                    <a:lnTo>
                      <a:pt x="566" y="1174"/>
                    </a:lnTo>
                    <a:lnTo>
                      <a:pt x="498" y="1280"/>
                    </a:lnTo>
                    <a:lnTo>
                      <a:pt x="434" y="1394"/>
                    </a:lnTo>
                    <a:lnTo>
                      <a:pt x="370" y="1518"/>
                    </a:lnTo>
                    <a:lnTo>
                      <a:pt x="308" y="1650"/>
                    </a:lnTo>
                    <a:lnTo>
                      <a:pt x="248" y="1792"/>
                    </a:lnTo>
                    <a:lnTo>
                      <a:pt x="192" y="1944"/>
                    </a:lnTo>
                    <a:lnTo>
                      <a:pt x="138" y="2104"/>
                    </a:lnTo>
                    <a:lnTo>
                      <a:pt x="88" y="2274"/>
                    </a:lnTo>
                    <a:lnTo>
                      <a:pt x="42" y="2456"/>
                    </a:lnTo>
                    <a:lnTo>
                      <a:pt x="0" y="264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11364"/>
                  </a:gs>
                  <a:gs pos="100000">
                    <a:srgbClr val="D11364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ACD69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1D494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gray">
              <a:xfrm>
                <a:off x="3082" y="1787"/>
                <a:ext cx="1743" cy="192"/>
              </a:xfrm>
              <a:prstGeom prst="rect">
                <a:avLst/>
              </a:prstGeom>
              <a:gradFill rotWithShape="1">
                <a:gsLst>
                  <a:gs pos="0">
                    <a:srgbClr val="A2CAB4">
                      <a:gamma/>
                      <a:shade val="72549"/>
                      <a:invGamma/>
                    </a:srgbClr>
                  </a:gs>
                  <a:gs pos="50000">
                    <a:srgbClr val="A2CAB4"/>
                  </a:gs>
                  <a:gs pos="100000">
                    <a:srgbClr val="A2CAB4">
                      <a:gamma/>
                      <a:shade val="72549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th-TH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+mn-ea"/>
                    <a:cs typeface="Cordia New" panose="020B0304020202020204" pitchFamily="34" charset="-34"/>
                  </a:rPr>
                  <a:t>Analytic tool</a:t>
                </a: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gray">
              <a:xfrm>
                <a:off x="2556" y="2310"/>
                <a:ext cx="1900" cy="188"/>
              </a:xfrm>
              <a:prstGeom prst="rect">
                <a:avLst/>
              </a:prstGeom>
              <a:gradFill rotWithShape="1">
                <a:gsLst>
                  <a:gs pos="0">
                    <a:srgbClr val="8CA35F">
                      <a:gamma/>
                      <a:shade val="72549"/>
                      <a:invGamma/>
                    </a:srgbClr>
                  </a:gs>
                  <a:gs pos="50000">
                    <a:srgbClr val="8CA35F"/>
                  </a:gs>
                  <a:gs pos="100000">
                    <a:srgbClr val="8CA35F">
                      <a:gamma/>
                      <a:shade val="72549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th-TH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+mn-ea"/>
                    <a:cs typeface="Cordia New" panose="020B0304020202020204" pitchFamily="34" charset="-34"/>
                  </a:rPr>
                  <a:t>Citation database</a:t>
                </a: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gray">
              <a:xfrm>
                <a:off x="2036" y="2494"/>
                <a:ext cx="2415" cy="343"/>
              </a:xfrm>
              <a:custGeom>
                <a:avLst/>
                <a:gdLst>
                  <a:gd name="T0" fmla="*/ 1742 w 2048"/>
                  <a:gd name="T1" fmla="*/ 286 h 286"/>
                  <a:gd name="T2" fmla="*/ 0 w 2048"/>
                  <a:gd name="T3" fmla="*/ 286 h 286"/>
                  <a:gd name="T4" fmla="*/ 446 w 2048"/>
                  <a:gd name="T5" fmla="*/ 0 h 286"/>
                  <a:gd name="T6" fmla="*/ 2048 w 2048"/>
                  <a:gd name="T7" fmla="*/ 0 h 286"/>
                  <a:gd name="T8" fmla="*/ 1742 w 2048"/>
                  <a:gd name="T9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8" h="286">
                    <a:moveTo>
                      <a:pt x="1742" y="286"/>
                    </a:moveTo>
                    <a:lnTo>
                      <a:pt x="0" y="286"/>
                    </a:lnTo>
                    <a:lnTo>
                      <a:pt x="446" y="0"/>
                    </a:lnTo>
                    <a:lnTo>
                      <a:pt x="2048" y="0"/>
                    </a:lnTo>
                    <a:lnTo>
                      <a:pt x="1742" y="286"/>
                    </a:lnTo>
                    <a:close/>
                  </a:path>
                </a:pathLst>
              </a:custGeom>
              <a:solidFill>
                <a:srgbClr val="BC9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1D494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gray">
              <a:xfrm>
                <a:off x="2038" y="2836"/>
                <a:ext cx="2056" cy="188"/>
              </a:xfrm>
              <a:prstGeom prst="rect">
                <a:avLst/>
              </a:prstGeom>
              <a:gradFill rotWithShape="1">
                <a:gsLst>
                  <a:gs pos="0">
                    <a:srgbClr val="BC9362">
                      <a:gamma/>
                      <a:shade val="72549"/>
                      <a:invGamma/>
                    </a:srgbClr>
                  </a:gs>
                  <a:gs pos="50000">
                    <a:srgbClr val="BC9362"/>
                  </a:gs>
                  <a:gs pos="100000">
                    <a:srgbClr val="BC9362">
                      <a:gamma/>
                      <a:shade val="72549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th-TH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+mn-ea"/>
                    <a:cs typeface="Cordia New" panose="020B0304020202020204" pitchFamily="34" charset="-34"/>
                  </a:rPr>
                  <a:t>Thesis Complete to TDC</a:t>
                </a: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gray">
              <a:xfrm>
                <a:off x="1514" y="3363"/>
                <a:ext cx="2213" cy="187"/>
              </a:xfrm>
              <a:prstGeom prst="rect">
                <a:avLst/>
              </a:prstGeom>
              <a:gradFill rotWithShape="1">
                <a:gsLst>
                  <a:gs pos="0">
                    <a:srgbClr val="DDDDDD">
                      <a:gamma/>
                      <a:shade val="72549"/>
                      <a:invGamma/>
                    </a:srgbClr>
                  </a:gs>
                  <a:gs pos="50000">
                    <a:srgbClr val="DDDDDD"/>
                  </a:gs>
                  <a:gs pos="100000">
                    <a:srgbClr val="DDDDDD">
                      <a:gamma/>
                      <a:shade val="72549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th-TH" sz="16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+mn-ea"/>
                    <a:cs typeface="Cordia New" panose="020B0304020202020204" pitchFamily="34" charset="-34"/>
                  </a:rPr>
                  <a:t>iThesis</a:t>
                </a:r>
                <a:endParaRPr kumimoji="0" lang="en-US" altLang="th-TH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732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sldNum" sz="quarter" idx="4294967295"/>
          </p:nvPr>
        </p:nvSpPr>
        <p:spPr>
          <a:xfrm>
            <a:off x="8527491" y="6400228"/>
            <a:ext cx="159310" cy="27736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fld id="{86CB4B4D-7CA3-9044-876B-883B54F8677D}" type="slidenum">
              <a:t>26</a:t>
            </a:fld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3671EB2-C436-4AEF-9656-02CA8C640F5B}"/>
              </a:ext>
            </a:extLst>
          </p:cNvPr>
          <p:cNvSpPr txBox="1"/>
          <p:nvPr/>
        </p:nvSpPr>
        <p:spPr>
          <a:xfrm>
            <a:off x="0" y="468137"/>
            <a:ext cx="9144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th-TH" sz="3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ด้านการขยายผลโครงการและระบบ </a:t>
            </a:r>
            <a:r>
              <a:rPr lang="en-US" sz="3600" b="1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UniCAD</a:t>
            </a:r>
            <a:endParaRPr lang="en-US" sz="36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D8C55A4-FB3A-45E6-8D37-A6E16AE9ADAB}"/>
              </a:ext>
            </a:extLst>
          </p:cNvPr>
          <p:cNvSpPr txBox="1"/>
          <p:nvPr/>
        </p:nvSpPr>
        <p:spPr>
          <a:xfrm>
            <a:off x="4427984" y="1456804"/>
            <a:ext cx="4389106" cy="507831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โครงการพัฒนาระบบกำกับคุณภาพมาตรฐานการจัดทำและบริหารจัดการวิทยานิพนธ์สำหรับสถาบันอุดมศึกษาระยะที่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ก่อให้เกิดกลไกการเชื่อมโยงข้อมูลที่เป็นมาตรฐาน ระหว่างสำนักงานคณะกรรมการการอุดมศึกษาและสถาบันการศึกษาในปัจจุบันที่เรียกว่า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UniCAD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(University Common-Access Dataset system)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923BC8E5-8ABF-4065-95D3-6C79C3ACC5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4738075"/>
              </p:ext>
            </p:extLst>
          </p:nvPr>
        </p:nvGraphicFramePr>
        <p:xfrm>
          <a:off x="-612576" y="1700808"/>
          <a:ext cx="5644328" cy="3714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641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Expert Database 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73" y="901570"/>
            <a:ext cx="8814253" cy="505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5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1760" y="188640"/>
            <a:ext cx="4059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Expert Database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44" y="1124744"/>
            <a:ext cx="8872852" cy="533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th-TH" sz="3000" u="sng" dirty="0" smtClean="0">
                <a:latin typeface="TH SarabunPSK"/>
                <a:cs typeface="TH SarabunPSK"/>
              </a:rPr>
              <a:t>เป็น</a:t>
            </a:r>
            <a:r>
              <a:rPr lang="th-TH" sz="3000" b="1" u="sng" dirty="0" smtClean="0">
                <a:latin typeface="TH SarabunPSK"/>
                <a:cs typeface="TH SarabunPSK"/>
              </a:rPr>
              <a:t>เครือข่ายการศึกษาและวิจัย</a:t>
            </a:r>
            <a:r>
              <a:rPr lang="th-TH" sz="3000" u="sng" dirty="0" smtClean="0">
                <a:latin typeface="TH SarabunPSK"/>
                <a:cs typeface="TH SarabunPSK"/>
              </a:rPr>
              <a:t>ของประเทศ</a:t>
            </a:r>
          </a:p>
          <a:p>
            <a:pPr>
              <a:buFont typeface="Wingdings" charset="2"/>
              <a:buChar char="§"/>
            </a:pPr>
            <a:r>
              <a:rPr lang="th-TH" sz="3000" dirty="0" smtClean="0">
                <a:latin typeface="TH SarabunPSK"/>
                <a:cs typeface="TH SarabunPSK"/>
              </a:rPr>
              <a:t>เชื่อมโยงสถาบันการศึกษาและหน่วยงานด้านการวิจัยด้วย </a:t>
            </a:r>
            <a:r>
              <a:rPr lang="th-TH" sz="3000" b="1" u="sng" dirty="0" smtClean="0">
                <a:latin typeface="TH SarabunPSK"/>
                <a:cs typeface="TH SarabunPSK"/>
              </a:rPr>
              <a:t>เครือข่ายเฉพาะกิจ </a:t>
            </a:r>
            <a:r>
              <a:rPr lang="th-TH" sz="3000" dirty="0" smtClean="0">
                <a:latin typeface="TH SarabunPSK"/>
                <a:cs typeface="TH SarabunPSK"/>
              </a:rPr>
              <a:t>ซึ่งเป็นเครือข่ายเดียวที่สามารถเชื่อมโยงไปยังเครือข่ายการศึกษาและวิจัยทั่วโลก</a:t>
            </a:r>
          </a:p>
          <a:p>
            <a:pPr>
              <a:buFont typeface="Wingdings" charset="2"/>
              <a:buChar char="§"/>
            </a:pPr>
            <a:r>
              <a:rPr lang="th-TH" sz="3000" dirty="0" smtClean="0">
                <a:latin typeface="TH SarabunPSK"/>
                <a:cs typeface="TH SarabunPSK"/>
              </a:rPr>
              <a:t>เชื่อมต่อเครือข่ายอินเทอร์เน็ตทั่วไปเพื่อเพิ่มโอกาสการเข้าถึงสารสนเทศและแหล่งข้อมูลที่หลากหลาย</a:t>
            </a:r>
          </a:p>
          <a:p>
            <a:pPr>
              <a:buFont typeface="Wingdings" charset="2"/>
              <a:buChar char="§"/>
            </a:pPr>
            <a:r>
              <a:rPr lang="th-TH" sz="3000" b="1" u="sng" dirty="0" smtClean="0">
                <a:latin typeface="TH SarabunPSK"/>
                <a:cs typeface="TH SarabunPSK"/>
              </a:rPr>
              <a:t>เครือข่ายบุคลากรทางด้านเทคโนโลยีสารเทศ และการจัดการเครือข่าย</a:t>
            </a:r>
            <a:endParaRPr lang="en-US" sz="3000" b="1" u="sng" dirty="0" smtClean="0">
              <a:latin typeface="TH SarabunPSK"/>
              <a:cs typeface="TH SarabunPSK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th-TH" dirty="0" smtClean="0">
                <a:solidFill>
                  <a:schemeClr val="tx1"/>
                </a:solidFill>
                <a:latin typeface="TH SarabunPSK"/>
                <a:cs typeface="TH SarabunPSK"/>
              </a:rPr>
              <a:t>ลักษณะเครือข่าย </a:t>
            </a:r>
            <a:r>
              <a:rPr lang="en-US" dirty="0" smtClean="0">
                <a:solidFill>
                  <a:schemeClr val="tx1"/>
                </a:solidFill>
                <a:latin typeface="TH SarabunPSK"/>
                <a:cs typeface="TH SarabunPSK"/>
              </a:rPr>
              <a:t>UniNet</a:t>
            </a:r>
            <a:endParaRPr lang="en-US" dirty="0">
              <a:solidFill>
                <a:schemeClr val="tx1"/>
              </a:solidFill>
              <a:latin typeface="TH SarabunPSK"/>
              <a:cs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196349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501223"/>
              </p:ext>
            </p:extLst>
          </p:nvPr>
        </p:nvGraphicFramePr>
        <p:xfrm>
          <a:off x="250825" y="1557340"/>
          <a:ext cx="8758238" cy="513605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7432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149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3420">
                <a:tc>
                  <a:txBody>
                    <a:bodyPr/>
                    <a:lstStyle/>
                    <a:p>
                      <a:pPr algn="thaiDist"/>
                      <a:r>
                        <a:rPr lang="th-TH" sz="2900" dirty="0" smtClean="0">
                          <a:latin typeface="TH SarabunPSK" pitchFamily="34" charset="-34"/>
                          <a:cs typeface="TH SarabunPSK" pitchFamily="34" charset="-34"/>
                        </a:rPr>
                        <a:t>เครือข่ายอินเทอร์เน็ตเพื่อการศึกษาวิจัย</a:t>
                      </a:r>
                      <a:endParaRPr lang="th-TH" sz="29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51" marR="9145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900" dirty="0" smtClean="0">
                          <a:latin typeface="TH SarabunPSK" pitchFamily="34" charset="-34"/>
                          <a:cs typeface="TH SarabunPSK" pitchFamily="34" charset="-34"/>
                        </a:rPr>
                        <a:t>เครือข่ายอินเทอร์เน็ตทั่วไป</a:t>
                      </a:r>
                      <a:endParaRPr lang="th-TH" sz="29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51" marR="9145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01407">
                <a:tc>
                  <a:txBody>
                    <a:bodyPr/>
                    <a:lstStyle/>
                    <a:p>
                      <a:pPr algn="thaiDist"/>
                      <a:r>
                        <a:rPr lang="th-TH" sz="2900" kern="12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สามารถใช้บริการอินเทอร์เน็ตด้านการศึกษาวิจัย โดยเชื่อมโยงกับเครือข่ายเพื่อการศึกษาวิจัยทั่วโลก โดยผ่านช่องสัญญาณเฉพาะของกลุ่มผู้ดูแลเครือข่ายต่างๆ</a:t>
                      </a:r>
                      <a:r>
                        <a:rPr lang="th-TH" sz="2900" kern="1200" baseline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อาทิ </a:t>
                      </a:r>
                      <a:r>
                        <a:rPr lang="en-US" sz="2900" kern="1200" baseline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Internet2, TEIN4, GEANT, JGN, APAN </a:t>
                      </a:r>
                      <a:r>
                        <a:rPr lang="th-TH" sz="2900" kern="1200" baseline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เป็นต้น</a:t>
                      </a:r>
                      <a:endParaRPr lang="th-TH" sz="29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51" marR="9145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900" dirty="0" smtClean="0">
                          <a:latin typeface="TH SarabunPSK" pitchFamily="34" charset="-34"/>
                          <a:cs typeface="TH SarabunPSK" pitchFamily="34" charset="-34"/>
                        </a:rPr>
                        <a:t>ไม่สามารถเชื่อมต่อเข้ากับกับเครือข่ายการศึกษาวิจัยประเทศอื่นได้</a:t>
                      </a:r>
                      <a:endParaRPr lang="th-TH" sz="29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51" marR="9145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9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900" dirty="0" smtClean="0">
                          <a:latin typeface="TH SarabunPSK" pitchFamily="34" charset="-34"/>
                          <a:cs typeface="TH SarabunPSK" pitchFamily="34" charset="-34"/>
                        </a:rPr>
                        <a:t>ปัจจุบันทุกประเทศทั่วโลกมีเครือข่ายเพื่อการศึกษาวิจัยของแต่ละประเทศ และ</a:t>
                      </a:r>
                      <a:r>
                        <a:rPr lang="th-TH" sz="2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900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UniNet</a:t>
                      </a:r>
                      <a:r>
                        <a:rPr lang="en-US" sz="2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ได้รับมอบหมายให้ทำหน้าที่ดูแลเครือข่ายด้านการศึกษาวิจัยของประเทศไทย โดยใช้ชื่อเรียกว่า </a:t>
                      </a:r>
                      <a:r>
                        <a:rPr lang="en-US" sz="2900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ThaiREN</a:t>
                      </a:r>
                      <a:endParaRPr lang="th-TH" sz="29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51" marR="9145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90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9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51" marR="9145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8229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เครือข่ายอินเทอร์เน็ตเพื่อการศึกษาวิจัย</a:t>
            </a:r>
            <a:r>
              <a:rPr lang="th-TH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แตกต่างกับ</a:t>
            </a:r>
            <a:br>
              <a:rPr lang="th-TH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เครือข่ายอินเทอร์เน็ตทั่วไปอย่างไร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  <a:endParaRPr lang="th-TH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8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786172"/>
              </p:ext>
            </p:extLst>
          </p:nvPr>
        </p:nvGraphicFramePr>
        <p:xfrm>
          <a:off x="207963" y="1600200"/>
          <a:ext cx="8756650" cy="46632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7424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142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3289">
                <a:tc>
                  <a:txBody>
                    <a:bodyPr/>
                    <a:lstStyle/>
                    <a:p>
                      <a:pPr algn="thaiDist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เครือข่ายอินเทอร์เน็ตเพื่อการศึกษาวิจัย</a:t>
                      </a:r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4" marR="91434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เครือข่ายอินเทอร์เน็ตทั่วไป</a:t>
                      </a:r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4" marR="91434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3532">
                <a:tc>
                  <a:txBody>
                    <a:bodyPr/>
                    <a:lstStyle/>
                    <a:p>
                      <a:pPr algn="thaiDist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ให้บริการเครือข่ายเพื่อการศึกษาวิจัยโดยเฉพาะ</a:t>
                      </a:r>
                      <a:r>
                        <a:rPr lang="th-TH" sz="32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เนื่องจากมีการแยกช่องสัญญาณอินเทอร์เน็ตเพื่อการศึกษาวิจัย ออกจากช่องสัญญาณอินเทอร์เน็ตทั่วไป</a:t>
                      </a:r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4" marR="91434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ไม่มีการแยกสัญญาณการใช้บริการ</a:t>
                      </a:r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4" marR="91434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17108">
                <a:tc>
                  <a:txBody>
                    <a:bodyPr/>
                    <a:lstStyle/>
                    <a:p>
                      <a:pPr algn="l"/>
                      <a:r>
                        <a:rPr lang="th-TH" sz="3200" dirty="0" smtClean="0">
                          <a:latin typeface="TH SarabunPSK"/>
                          <a:cs typeface="TH SarabunPSK"/>
                        </a:rPr>
                        <a:t>การดำเนินกิจกรรมระหว่างสมาชิก</a:t>
                      </a:r>
                      <a:r>
                        <a:rPr lang="th-TH" sz="3200" baseline="0" dirty="0" smtClean="0">
                          <a:latin typeface="TH SarabunPSK"/>
                          <a:cs typeface="TH SarabunPSK"/>
                        </a:rPr>
                        <a:t> </a:t>
                      </a:r>
                      <a:r>
                        <a:rPr lang="en-US" sz="3200" baseline="0" dirty="0" smtClean="0">
                          <a:latin typeface="TH SarabunPSK"/>
                          <a:cs typeface="TH SarabunPSK"/>
                        </a:rPr>
                        <a:t>UniNet </a:t>
                      </a:r>
                      <a:r>
                        <a:rPr lang="th-TH" sz="3200" baseline="0" dirty="0" smtClean="0">
                          <a:latin typeface="TH SarabunPSK"/>
                          <a:cs typeface="TH SarabunPSK"/>
                        </a:rPr>
                        <a:t>สามารถทำได้สะดวกและรวดเร็ว เนื่องจากสมาชิกใช้บริการอยู่บนเครือข่ายเดียวกันแม้ว่าอยู่ต่างที่</a:t>
                      </a:r>
                      <a:endParaRPr lang="th-TH" sz="3200" dirty="0">
                        <a:latin typeface="TH SarabunPSK"/>
                        <a:cs typeface="TH SarabunPSK"/>
                      </a:endParaRPr>
                    </a:p>
                  </a:txBody>
                  <a:tcPr marL="91434" marR="91434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การให้บริการต้องเชื่อมสัญญาณออกผ่านผู้ให้บริการต่างๆ</a:t>
                      </a:r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4" marR="91434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8229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เครือข่ายอินเทอร์เน็ตเพื่อการศึกษาวิจัย</a:t>
            </a:r>
            <a:r>
              <a:rPr lang="th-TH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แตกต่างกับ</a:t>
            </a:r>
            <a:br>
              <a:rPr lang="th-TH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เครือข่ายอินเทอร์เน็ตทั่วไปอย่างไร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  <a:endParaRPr lang="th-TH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16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chemeClr val="tx1"/>
                </a:solidFill>
              </a:rPr>
              <a:t>โครงข่าย </a:t>
            </a:r>
            <a:r>
              <a:rPr lang="en-US" dirty="0">
                <a:solidFill>
                  <a:schemeClr val="tx1"/>
                </a:solidFill>
              </a:rPr>
              <a:t>UniNet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Rectangle 3"/>
          <p:cNvSpPr/>
          <p:nvPr/>
        </p:nvSpPr>
        <p:spPr bwMode="auto">
          <a:xfrm>
            <a:off x="0" y="1484784"/>
            <a:ext cx="9144000" cy="53732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26" y="1676400"/>
            <a:ext cx="8458547" cy="47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7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3136543" cy="4941781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851920" y="2204864"/>
          <a:ext cx="4896544" cy="3481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xmlns="" val="6525023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425349336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35116166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36132655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Node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Size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Bandwidth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จำนวนโหนด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7047956"/>
                  </a:ext>
                </a:extLst>
              </a:tr>
              <a:tr h="3721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Super Node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กรุงเทพและปริมณฑล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Gbps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โหนด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60661134"/>
                  </a:ext>
                </a:extLst>
              </a:tr>
              <a:tr h="3721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ต่างจังหวัด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โหนด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99245000"/>
                  </a:ext>
                </a:extLst>
              </a:tr>
              <a:tr h="3721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Province Node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Size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XL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N*1</a:t>
                      </a:r>
                      <a:r>
                        <a:rPr lang="en-US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</a:t>
                      </a:r>
                      <a:r>
                        <a:rPr lang="en-US" sz="16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Gbps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 โหนด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20182927"/>
                  </a:ext>
                </a:extLst>
              </a:tr>
              <a:tr h="3721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Size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L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</a:t>
                      </a:r>
                      <a:r>
                        <a:rPr lang="en-US" sz="16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Gbps</a:t>
                      </a: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6749970"/>
                  </a:ext>
                </a:extLst>
              </a:tr>
              <a:tr h="3721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Distribution Node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Size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XL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</a:t>
                      </a:r>
                      <a:r>
                        <a:rPr lang="en-US" sz="16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Gbps</a:t>
                      </a: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1,500 โหนด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5159260"/>
                  </a:ext>
                </a:extLst>
              </a:tr>
              <a:tr h="3721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Size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L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N*1</a:t>
                      </a:r>
                      <a:r>
                        <a:rPr lang="en-US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6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Gbps</a:t>
                      </a: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49404308"/>
                  </a:ext>
                </a:extLst>
              </a:tr>
              <a:tr h="3721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Last mile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Size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XL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6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Gbps</a:t>
                      </a: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10,000 โหนด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1498807"/>
                  </a:ext>
                </a:extLst>
              </a:tr>
              <a:tr h="3721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Size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L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r>
                        <a:rPr lang="en-US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</a:t>
                      </a:r>
                      <a:r>
                        <a:rPr lang="en-US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bps</a:t>
                      </a: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53549169"/>
                  </a:ext>
                </a:extLst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03648" y="548680"/>
            <a:ext cx="6048672" cy="75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ordia New" panose="020B0304020202020204" pitchFamily="34" charset="-34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h-TH" altLang="th-TH" sz="36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สถานะโครงข่ายใยแก้วนำแสง </a:t>
            </a:r>
            <a:r>
              <a:rPr lang="en-US" altLang="th-TH" sz="36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UniNet </a:t>
            </a:r>
            <a:r>
              <a:rPr lang="th-TH" altLang="th-TH" sz="36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ปัจจุบัน</a:t>
            </a:r>
            <a:endParaRPr lang="en-US" altLang="th-TH" sz="3600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1787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565373"/>
            <a:ext cx="6019800" cy="487363"/>
          </a:xfrm>
        </p:spPr>
        <p:txBody>
          <a:bodyPr/>
          <a:lstStyle/>
          <a:p>
            <a:r>
              <a:rPr lang="th-TH" sz="4800" dirty="0" smtClean="0">
                <a:solidFill>
                  <a:schemeClr val="tx1"/>
                </a:solidFill>
              </a:rPr>
              <a:t>สมาชิกเครือข่าย </a:t>
            </a:r>
            <a:r>
              <a:rPr lang="en-US" sz="4800" dirty="0" smtClean="0">
                <a:solidFill>
                  <a:schemeClr val="tx1"/>
                </a:solidFill>
              </a:rPr>
              <a:t>10,797 </a:t>
            </a:r>
            <a:r>
              <a:rPr lang="th-TH" sz="4800" dirty="0" smtClean="0">
                <a:solidFill>
                  <a:schemeClr val="tx1"/>
                </a:solidFill>
              </a:rPr>
              <a:t>แห่ง</a:t>
            </a:r>
            <a:endParaRPr lang="th-TH" sz="48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6480" y="1483800"/>
          <a:ext cx="9072008" cy="5350619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7424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7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2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755" marR="35755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 </a:t>
                      </a:r>
                      <a:r>
                        <a:rPr lang="en-US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แห่ง)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755" marR="35755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0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th-TH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</a:t>
                      </a:r>
                      <a:r>
                        <a:rPr lang="th-TH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ในสังกัดสำนักงานคณะกรรมการการอุดมศึกษา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755" marR="35755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223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755" marR="35755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6026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</a:t>
                      </a:r>
                      <a:r>
                        <a:rPr lang="th-TH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ในสำนักงานคณะกรรมการการศึกษาขั้นพื้นฐาน จำแนกได้ดังนี้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พื้นที่เขตการศึกษา จำนวน </a:t>
                      </a:r>
                      <a:r>
                        <a:rPr 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227 </a:t>
                      </a:r>
                      <a:r>
                        <a:rPr lang="th-TH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แห่ง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โรงเรียน จำนวน </a:t>
                      </a:r>
                      <a:r>
                        <a:rPr 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9,598 </a:t>
                      </a:r>
                      <a:r>
                        <a:rPr lang="th-TH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แห่ง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755" marR="35755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r>
                        <a:rPr lang="en-US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825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755" marR="35755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7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</a:t>
                      </a:r>
                      <a:r>
                        <a:rPr lang="th-TH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ในสังกัดสำนักงานคณะกรรมการการอาชีวะศึกษา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755" marR="35755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426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755" marR="35755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7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</a:t>
                      </a:r>
                      <a:r>
                        <a:rPr lang="th-TH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ในสังกัดสำนักงานคณะกรรมการส่งเสริมการศึกษาเอกชน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755" marR="35755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143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755" marR="35755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20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</a:t>
                      </a:r>
                      <a:r>
                        <a:rPr lang="th-TH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ประเภทห้องสมุดประชาชน สังกัดสำนักงานส่งเสิรมการศึกษานอกระบบและการศึกษาตามอัธยาศัย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755" marR="35755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151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755" marR="35755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20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</a:t>
                      </a:r>
                      <a:r>
                        <a:rPr lang="th-TH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ในสังกัดกระทรวงศึกษาธิการ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755" marR="35755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755" marR="35755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7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  <a:r>
                        <a:rPr lang="th-TH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งานวิจัยในสังกัดกระทรวงวิทยาศาสตร์และเทคโนโลยี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755" marR="35755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755" marR="35755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7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สถาบันการศึกษา</a:t>
                      </a:r>
                      <a:r>
                        <a:rPr lang="th-TH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ในสังกัดกระทรวงสาธารณสุข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755" marR="35755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755" marR="35755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7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สถาบันการศึกษา</a:t>
                      </a:r>
                      <a:r>
                        <a:rPr lang="th-TH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ในสังกัดกรุงเทพมหานคร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755" marR="35755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755" marR="35755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7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สถาบันการศึกษา</a:t>
                      </a:r>
                      <a:r>
                        <a:rPr lang="th-TH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ในสังกัดกระทรวงกลาโหม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755" marR="35755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755" marR="35755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7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สถาบันการศึกษา</a:t>
                      </a:r>
                      <a:r>
                        <a:rPr lang="th-TH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ในสังกัดสำนักงานตำรวจแห่งชาติ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755" marR="35755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755" marR="35755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7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</a:t>
                      </a:r>
                      <a:r>
                        <a:rPr lang="th-TH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คณะกรรมการวิจัยแห่งชาติ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755" marR="35755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755" marR="35755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7576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สถาบันพระปกเกล้า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5755" marR="35755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r>
                        <a:rPr lang="en-US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5755" marR="35755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653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31640" y="588220"/>
            <a:ext cx="6019800" cy="487363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UniNet</a:t>
            </a:r>
            <a:r>
              <a:rPr lang="th-TH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Internet Map</a:t>
            </a:r>
            <a:endParaRPr lang="th-TH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7295468" cy="505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8|1.5|2.6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A"/>
      </a:accent5>
      <a:accent6>
        <a:srgbClr val="85AE49"/>
      </a:accent6>
      <a:hlink>
        <a:srgbClr val="FF9933"/>
      </a:hlink>
      <a:folHlink>
        <a:srgbClr val="855AD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h-TH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h-TH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98C13D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CADDAF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213TGp_natural_light_v2</Template>
  <TotalTime>4637</TotalTime>
  <Words>1368</Words>
  <Application>Microsoft Office PowerPoint</Application>
  <PresentationFormat>On-screen Show (4:3)</PresentationFormat>
  <Paragraphs>249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Default Design</vt:lpstr>
      <vt:lpstr>Office Theme</vt:lpstr>
      <vt:lpstr>เครือข่ายสารสนเทศเพื่อพัฒนาการศึกษา (UniNet)</vt:lpstr>
      <vt:lpstr>ความเป็นมาเครือข่าย UniNet</vt:lpstr>
      <vt:lpstr>ลักษณะเครือข่าย UniNet</vt:lpstr>
      <vt:lpstr>เครือข่ายอินเทอร์เน็ตเพื่อการศึกษาวิจัยแตกต่างกับ เครือข่ายอินเทอร์เน็ตทั่วไปอย่างไร?</vt:lpstr>
      <vt:lpstr>เครือข่ายอินเทอร์เน็ตเพื่อการศึกษาวิจัยแตกต่างกับ เครือข่ายอินเทอร์เน็ตทั่วไปอย่างไร?</vt:lpstr>
      <vt:lpstr>โครงข่าย UniNet</vt:lpstr>
      <vt:lpstr>PowerPoint Presentation</vt:lpstr>
      <vt:lpstr>สมาชิกเครือข่าย 10,797 แห่ง</vt:lpstr>
      <vt:lpstr>UniNet Internet Map</vt:lpstr>
      <vt:lpstr>Weather map of UniNet</vt:lpstr>
      <vt:lpstr>Current Traffic for NEdNet</vt:lpstr>
      <vt:lpstr>PowerPoint Presentation</vt:lpstr>
      <vt:lpstr>UniNet Service</vt:lpstr>
      <vt:lpstr>แหล่งเรียนรู้บนเครือข่าย  (Knowledge Network)</vt:lpstr>
      <vt:lpstr>กรอบนโยบายในการพัฒนาความร่วมมือ เพื่อพัฒนาแหล่งเรียนรู้ของประเทศ</vt:lpstr>
      <vt:lpstr>แผนแม่บทระบบเครือข่ายห้องสมุดในประเทศไทย 2543 ตามมติ ครม. </vt:lpstr>
      <vt:lpstr>พัฒนาโครงการต่อยอดเพื่อสนับสนุนงานโครงการหลัก ThaiLIS</vt:lpstr>
      <vt:lpstr>ภาพรวมงบประมาณโครงการ ThaiLIS 2561</vt:lpstr>
      <vt:lpstr>ภาพรวมงบประมาณ 2561 (ต่อ)</vt:lpstr>
      <vt:lpstr> การพัฒนาคลังวิทยานิพนธ์</vt:lpstr>
      <vt:lpstr>ประเภทข้อมูลที่จัดเก็บ</vt:lpstr>
      <vt:lpstr>ระบบสืบค้นคลังวิทยานิพนธ์ TDC</vt:lpstr>
      <vt:lpstr>แหล่งค้นหาทรัพยากรกลางของประเทศ Union Catalog</vt:lpstr>
      <vt:lpstr>โปรแกรมห้องสมุดอัตโนมัติ</vt:lpstr>
      <vt:lpstr>ทิศทางการพัฒนาระบบกำกับคุณภาพมาตรฐานการจัดทำและบริหารจัดการวิทยานิพนธ์ งานวิจัยอุดมศึกษา</vt:lpstr>
      <vt:lpstr>PowerPoint Presentation</vt:lpstr>
      <vt:lpstr>Expert Database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lifebook</dc:creator>
  <cp:lastModifiedBy>PC1801</cp:lastModifiedBy>
  <cp:revision>269</cp:revision>
  <cp:lastPrinted>2016-01-13T03:24:21Z</cp:lastPrinted>
  <dcterms:created xsi:type="dcterms:W3CDTF">2016-01-04T08:55:53Z</dcterms:created>
  <dcterms:modified xsi:type="dcterms:W3CDTF">2018-03-23T12:20:23Z</dcterms:modified>
</cp:coreProperties>
</file>