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74" r:id="rId4"/>
    <p:sldId id="278" r:id="rId5"/>
    <p:sldId id="280" r:id="rId6"/>
    <p:sldId id="283" r:id="rId7"/>
    <p:sldId id="302" r:id="rId8"/>
    <p:sldId id="276" r:id="rId9"/>
    <p:sldId id="281" r:id="rId10"/>
    <p:sldId id="282" r:id="rId11"/>
    <p:sldId id="284" r:id="rId12"/>
    <p:sldId id="285" r:id="rId13"/>
    <p:sldId id="286" r:id="rId14"/>
    <p:sldId id="288" r:id="rId15"/>
    <p:sldId id="287" r:id="rId16"/>
    <p:sldId id="298" r:id="rId17"/>
    <p:sldId id="292" r:id="rId18"/>
    <p:sldId id="290" r:id="rId19"/>
    <p:sldId id="301" r:id="rId20"/>
  </p:sldIdLst>
  <p:sldSz cx="12192000" cy="6858000"/>
  <p:notesSz cx="6858000" cy="9144000"/>
  <p:embeddedFontLst>
    <p:embeddedFont>
      <p:font typeface="Angsana New" pitchFamily="18" charset="-34"/>
      <p:regular r:id="rId22"/>
      <p:bold r:id="rId23"/>
      <p:italic r:id="rId24"/>
      <p:boldItalic r:id="rId25"/>
    </p:embeddedFont>
    <p:embeddedFont>
      <p:font typeface="Gill Sans MT" pitchFamily="34" charset="0"/>
      <p:regular r:id="rId26"/>
      <p:bold r:id="rId27"/>
      <p:italic r:id="rId28"/>
      <p:boldItalic r:id="rId29"/>
    </p:embeddedFont>
    <p:embeddedFont>
      <p:font typeface="Cordia New" pitchFamily="34" charset="-34"/>
      <p:regular r:id="rId30"/>
      <p:bold r:id="rId31"/>
      <p:italic r:id="rId32"/>
      <p:boldItalic r:id="rId33"/>
    </p:embeddedFont>
    <p:embeddedFont>
      <p:font typeface="Wingdings 2" pitchFamily="18" charset="2"/>
      <p:regular r:id="rId34"/>
    </p:embeddedFont>
    <p:embeddedFont>
      <p:font typeface="TH SarabunPSK" pitchFamily="34" charset="-34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Gill Sans Nova" charset="0"/>
      <p:bold r:id="rId43"/>
    </p:embeddedFont>
    <p:embeddedFont>
      <p:font typeface="MS PGothic" pitchFamily="34" charset="-128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4AF"/>
    <a:srgbClr val="259B3E"/>
    <a:srgbClr val="FFCC00"/>
    <a:srgbClr val="DCFCFC"/>
    <a:srgbClr val="FF6600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24T08:59:35.9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DCF1A-03D3-4CF6-93C9-78E4E031A815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97292-6F17-47AE-878C-9F51D3E68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639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242FB-C156-A14A-9F52-74F252AE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886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242FB-C156-A14A-9F52-74F252AEF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92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201887"/>
            <a:ext cx="12192000" cy="2374861"/>
          </a:xfrm>
          <a:prstGeom prst="rect">
            <a:avLst/>
          </a:prstGeom>
        </p:spPr>
      </p:pic>
      <p:sp>
        <p:nvSpPr>
          <p:cNvPr id="3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03618" y="3087376"/>
            <a:ext cx="10420349" cy="1869017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333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of presentation goes here and it can be two lines long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603251" y="4998789"/>
            <a:ext cx="10420349" cy="83608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133" b="1" cap="all" spc="27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JANE SMITH, NAME OF ORGANIZATION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1696"/>
            <a:ext cx="12192000" cy="141125"/>
            <a:chOff x="0" y="5071353"/>
            <a:chExt cx="9144000" cy="72958"/>
          </a:xfrm>
        </p:grpSpPr>
        <p:sp>
          <p:nvSpPr>
            <p:cNvPr id="43" name="Rectangle 42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92709" y="459704"/>
            <a:ext cx="3847831" cy="1873043"/>
          </a:xfrm>
          <a:prstGeom prst="rect">
            <a:avLst/>
          </a:prstGeom>
        </p:spPr>
      </p:pic>
      <p:pic>
        <p:nvPicPr>
          <p:cNvPr id="12" name="Picture 26" descr="OCLC_H_PMS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4537" y="6220926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3252" y="527468"/>
            <a:ext cx="3386605" cy="170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91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485930" y="1849022"/>
            <a:ext cx="2348109" cy="2442597"/>
          </a:xfrm>
          <a:prstGeom prst="ellipse">
            <a:avLst/>
          </a:prstGeom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121125" y="3103438"/>
            <a:ext cx="6707025" cy="852172"/>
          </a:xfrm>
          <a:prstGeom prst="rect">
            <a:avLst/>
          </a:prstGeom>
        </p:spPr>
        <p:txBody>
          <a:bodyPr vert="horz" lIns="0" tIns="0" rIns="18288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21114" y="2388449"/>
            <a:ext cx="6707036" cy="650875"/>
          </a:xfrm>
          <a:prstGeom prst="rect">
            <a:avLst/>
          </a:prstGeom>
        </p:spPr>
        <p:txBody>
          <a:bodyPr vert="horz" lIns="0" rIns="182880" bIns="0" anchor="b" anchorCtr="0"/>
          <a:lstStyle>
            <a:lvl1pPr marL="0" indent="0">
              <a:buNone/>
              <a:defRPr sz="4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696"/>
            <a:ext cx="12192000" cy="141125"/>
            <a:chOff x="0" y="5071353"/>
            <a:chExt cx="9144000" cy="729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</p:grpSp>
      <p:pic>
        <p:nvPicPr>
          <p:cNvPr id="15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4537" y="6255761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648" y="6254496"/>
            <a:ext cx="3655597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486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84149"/>
            <a:ext cx="12192000" cy="66738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33220" y="1043948"/>
            <a:ext cx="9836257" cy="4184147"/>
          </a:xfrm>
          <a:prstGeom prst="rect">
            <a:avLst/>
          </a:prstGeom>
        </p:spPr>
        <p:txBody>
          <a:bodyPr bIns="365760" anchor="ctr" anchorCtr="0"/>
          <a:lstStyle>
            <a:lvl1pPr marL="0" indent="0">
              <a:buNone/>
              <a:defRPr sz="7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696"/>
            <a:ext cx="12192000" cy="141125"/>
            <a:chOff x="0" y="5071353"/>
            <a:chExt cx="9144000" cy="729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4538" y="6262211"/>
            <a:ext cx="1135380" cy="370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649" y="6254496"/>
            <a:ext cx="3655595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486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54382" y="457739"/>
            <a:ext cx="11252197" cy="9152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8A1B61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382" y="1372996"/>
            <a:ext cx="11252197" cy="4188879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Arial"/>
              <a:buChar char="•"/>
              <a:defRPr sz="3200" baseline="0"/>
            </a:lvl1pPr>
            <a:lvl2pPr>
              <a:defRPr sz="2667"/>
            </a:lvl2pPr>
            <a:lvl3pPr>
              <a:defRPr sz="2400"/>
            </a:lvl3pPr>
            <a:lvl4pPr>
              <a:buFont typeface="Arial" charset="0"/>
              <a:buChar char="•"/>
              <a:defRPr sz="2133"/>
            </a:lvl4pPr>
            <a:lvl5pPr>
              <a:buFont typeface="Arial" charset="0"/>
              <a:buChar char="•"/>
              <a:defRPr sz="1867"/>
            </a:lvl5pPr>
            <a:lvl6pPr>
              <a:defRPr sz="1867"/>
            </a:lvl6pPr>
            <a:lvl7pPr>
              <a:defRPr sz="1600"/>
            </a:lvl7pPr>
            <a:lvl8pPr>
              <a:defRPr sz="1467"/>
            </a:lvl8pPr>
            <a:lvl9pPr>
              <a:defRPr sz="1467"/>
            </a:lvl9pPr>
          </a:lstStyle>
          <a:p>
            <a:pPr marL="457189" marR="0" lvl="0" indent="-457189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1696"/>
            <a:ext cx="12192000" cy="141125"/>
            <a:chOff x="0" y="5071353"/>
            <a:chExt cx="9144000" cy="7295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</p:grpSp>
      <p:pic>
        <p:nvPicPr>
          <p:cNvPr id="11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4537" y="6255761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648" y="6254496"/>
            <a:ext cx="3655597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69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4537" y="6255761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648" y="6254496"/>
            <a:ext cx="3655597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247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201887"/>
            <a:ext cx="12192000" cy="2374861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95842" y="3349683"/>
            <a:ext cx="4701116" cy="61788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733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Jane Smith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595842" y="3988233"/>
            <a:ext cx="4701116" cy="537275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867" b="1" cap="all" spc="27" baseline="0"/>
            </a:lvl1pPr>
          </a:lstStyle>
          <a:p>
            <a:pPr lvl="0"/>
            <a:r>
              <a:rPr lang="en-US"/>
              <a:t>NAME OF ORGANIZATION</a:t>
            </a:r>
            <a:endParaRPr lang="en-US" dirty="0"/>
          </a:p>
        </p:txBody>
      </p:sp>
      <p:sp>
        <p:nvSpPr>
          <p:cNvPr id="14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595841" y="4546172"/>
            <a:ext cx="4701116" cy="108161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email@address.org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twitteraccount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192453" y="3349683"/>
            <a:ext cx="4701116" cy="617884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733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Jane Smith</a:t>
            </a:r>
          </a:p>
        </p:txBody>
      </p:sp>
      <p:sp>
        <p:nvSpPr>
          <p:cNvPr id="16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6192453" y="3988233"/>
            <a:ext cx="4701116" cy="537275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867" b="1" cap="all" spc="27" baseline="0"/>
            </a:lvl1pPr>
          </a:lstStyle>
          <a:p>
            <a:pPr lvl="0"/>
            <a:r>
              <a:rPr lang="en-US"/>
              <a:t>NAME OF ORGANIZATION</a:t>
            </a:r>
            <a:endParaRPr lang="en-US" dirty="0"/>
          </a:p>
        </p:txBody>
      </p:sp>
      <p:sp>
        <p:nvSpPr>
          <p:cNvPr id="17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6192451" y="4546172"/>
            <a:ext cx="4701116" cy="108161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email@address.org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twitteraccount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0" y="1696"/>
            <a:ext cx="12192000" cy="141125"/>
            <a:chOff x="0" y="5071353"/>
            <a:chExt cx="9144000" cy="72958"/>
          </a:xfrm>
        </p:grpSpPr>
        <p:sp>
          <p:nvSpPr>
            <p:cNvPr id="25" name="Rectangle 24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srgbClr val="3D527F"/>
                </a:solidFill>
              </a:endParaRPr>
            </a:p>
          </p:txBody>
        </p:sp>
      </p:grpSp>
      <p:pic>
        <p:nvPicPr>
          <p:cNvPr id="19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4537" y="6255761"/>
            <a:ext cx="1144832" cy="38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 userDrawn="1"/>
        </p:nvSpPr>
        <p:spPr>
          <a:xfrm>
            <a:off x="595841" y="627014"/>
            <a:ext cx="8766628" cy="14465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1648" y="6254496"/>
            <a:ext cx="3655597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442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9257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8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A938D-D367-41EA-A28F-57C66C5F7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5" y="697582"/>
            <a:ext cx="10993549" cy="855181"/>
          </a:xfrm>
        </p:spPr>
        <p:txBody>
          <a:bodyPr>
            <a:noAutofit/>
          </a:bodyPr>
          <a:lstStyle/>
          <a:p>
            <a:r>
              <a:rPr lang="th-TH" sz="6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ข่ายงานห้องสมุดมหาวิทยาลัยส่วนภูมิภาค</a:t>
            </a: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E376EE-AC44-40CD-909F-F0E53A765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69" y="1545946"/>
            <a:ext cx="10993546" cy="590321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5100" b="1" cap="none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Provincial University Library Network - PULINET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0F1EBF-2039-4408-8846-AD8397D7C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98" y="3444245"/>
            <a:ext cx="4114177" cy="2554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72D8E3-6DC1-4A75-B1BD-32BD3E48DF55}"/>
              </a:ext>
            </a:extLst>
          </p:cNvPr>
          <p:cNvSpPr txBox="1"/>
          <p:nvPr/>
        </p:nvSpPr>
        <p:spPr>
          <a:xfrm>
            <a:off x="4788816" y="3802948"/>
            <a:ext cx="68039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วรารักษ์ พัฒนเกียรติพงศ์</a:t>
            </a:r>
          </a:p>
          <a:p>
            <a:pPr algn="r"/>
            <a:r>
              <a:rPr lang="th-TH" sz="2600" b="1" dirty="0">
                <a:solidFill>
                  <a:schemeClr val="accent1">
                    <a:lumMod val="10000"/>
                    <a:lumOff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รักษาการแทนผู้อำนวยการสำนักหอสมุด มหาวิทยาลัยเชียงใหม่</a:t>
            </a:r>
          </a:p>
          <a:p>
            <a:pPr algn="r"/>
            <a:r>
              <a:rPr lang="th-TH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ประธานคณะกรรมการอำนวยการข่ายงานห้องสมุดมหาวิทยาลัยส่วนภูมิภาค</a:t>
            </a:r>
            <a:endParaRPr 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r"/>
            <a:r>
              <a:rPr lang="en-US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wararak.p@cmu.ac.th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4F56784-B6F7-4724-AF17-ADFA3710F3DF}"/>
                  </a:ext>
                </a:extLst>
              </p14:cNvPr>
              <p14:cNvContentPartPr/>
              <p14:nvPr/>
            </p14:nvContentPartPr>
            <p14:xfrm>
              <a:off x="4326632" y="-9575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4F56784-B6F7-4724-AF17-ADFA3710F3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08992" y="-117575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8BB52F2-82A8-44DC-90E5-739A68FC6CD5}"/>
              </a:ext>
            </a:extLst>
          </p:cNvPr>
          <p:cNvSpPr/>
          <p:nvPr/>
        </p:nvSpPr>
        <p:spPr>
          <a:xfrm>
            <a:off x="610698" y="2345914"/>
            <a:ext cx="10518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การประชุมวิชาการระดับชาติ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ร่วมมือสรรค์สร้างสังคมแห่งการเรียนรู้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Together we create Learning Society) 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และประชุมใหญ่สามัญประจำปี สมาคมห้องสมุดแห่งประเทศไทย พุทธศักราช 2560 วันที่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26-28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มีนาคม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A67D7B4-5B44-4E20-A558-120F2250C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963" y="3444245"/>
            <a:ext cx="931381" cy="9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61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2A02DE-278B-4307-8A60-27671F15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830299"/>
            <a:ext cx="11029616" cy="10138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32 </a:t>
            </a: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PULINET :</a:t>
            </a:r>
            <a:r>
              <a:rPr 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มองย้อนตั้งแต่ปี 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2529 - 2560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F80629-B5D0-4D04-A000-C37FD23E6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388" y="1734066"/>
            <a:ext cx="9279245" cy="1013801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ทศวรรษที่ </a:t>
            </a: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 (2529-2538) :</a:t>
            </a:r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ก่อร่างสร้างฝัน</a:t>
            </a:r>
            <a:endParaRPr lang="en-US" sz="4000" b="1" dirty="0">
              <a:solidFill>
                <a:srgbClr val="112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F1153C93-E93D-4433-98CE-58F8E676087D}"/>
              </a:ext>
            </a:extLst>
          </p:cNvPr>
          <p:cNvSpPr txBox="1">
            <a:spLocks/>
          </p:cNvSpPr>
          <p:nvPr/>
        </p:nvSpPr>
        <p:spPr>
          <a:xfrm>
            <a:off x="5542961" y="5007760"/>
            <a:ext cx="4961769" cy="1013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AB3048-B85D-458F-9637-2119E3238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587" y="4745522"/>
            <a:ext cx="3938357" cy="2441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45FB50-0ABE-4654-95EB-0AA5A79C0AEF}"/>
              </a:ext>
            </a:extLst>
          </p:cNvPr>
          <p:cNvSpPr txBox="1"/>
          <p:nvPr/>
        </p:nvSpPr>
        <p:spPr>
          <a:xfrm>
            <a:off x="431151" y="2550675"/>
            <a:ext cx="1162876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</a:t>
            </a:r>
            <a:r>
              <a:rPr lang="th-TH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ฐานข้อมูลสหบรรณานุกรม </a:t>
            </a:r>
            <a:r>
              <a:rPr lang="en-US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(Union catalogue)</a:t>
            </a:r>
            <a:r>
              <a:rPr lang="th-TH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พร้อมจัดทำ</a:t>
            </a:r>
            <a:r>
              <a:rPr lang="th-TH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คู่มือบริการยืม – คืนระหว่างห้องสมุดร่วมกัน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(reciprocal borrowing)</a:t>
            </a:r>
          </a:p>
          <a:p>
            <a:pPr marL="285750" indent="-285750">
              <a:buFontTx/>
              <a:buChar char="-"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การผลักดันให้รัฐบาลสนับสนุน</a:t>
            </a:r>
            <a:r>
              <a:rPr lang="th-TH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งบประมาณโครงการพัฒนาเครือข่ายคอมพิวเตอร์ห้องสมุดมหาวิทยาลัยส่วนภูมิภาค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PULINET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ประสบความสำเร็จ ในปี 2536  ทำให้ห้องสมุดสมาชิกได้รับงบประมาณในการจัดซื้อคอมพิวเตอร์และระบบห้องสมุดอัตโนมัติ (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library automation system)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F5E50C-014B-436A-9FAC-5F5C7A69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985" y="4845884"/>
            <a:ext cx="2821756" cy="2351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C6FA93-E2B7-4F43-874E-52FDC3C2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070" y="830299"/>
            <a:ext cx="28575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7096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BFF766-DA31-41C4-A68E-43604F211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15278"/>
            <a:ext cx="11029616" cy="1013800"/>
          </a:xfrm>
          <a:solidFill>
            <a:srgbClr val="92D050"/>
          </a:solidFill>
        </p:spPr>
        <p:txBody>
          <a:bodyPr/>
          <a:lstStyle/>
          <a:p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32 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PULINET :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มองย้อนตั้งแต่ปี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2529 - 2560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DD0874-62FF-438E-B6E4-39BB2F90E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7"/>
            <a:ext cx="11029615" cy="704106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ทศวรรษที่ 2 </a:t>
            </a: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(2539</a:t>
            </a:r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-</a:t>
            </a: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2548)</a:t>
            </a:r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มุ่งมั่นอัตลักษณ์</a:t>
            </a:r>
            <a:endParaRPr lang="en-US" sz="4000" b="1" dirty="0">
              <a:solidFill>
                <a:srgbClr val="112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3BA3EB-CB85-4069-A56B-AB8A9041F94E}"/>
              </a:ext>
            </a:extLst>
          </p:cNvPr>
          <p:cNvSpPr txBox="1"/>
          <p:nvPr/>
        </p:nvSpPr>
        <p:spPr>
          <a:xfrm>
            <a:off x="859409" y="2758968"/>
            <a:ext cx="111786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บริการยืม – คืนระหว่างห้องสมุดร่วมกัน (</a:t>
            </a:r>
            <a:r>
              <a:rPr lang="en-US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reciprocal borrowing)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ผู้ใช้สามารถไปยืมหนังสือที่ห้องสมุดอื่นในข่ายงานได้ ด้วยบัตร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PULINET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การผลักดัน</a:t>
            </a:r>
            <a:r>
              <a:rPr lang="th-TH" sz="3200" b="1" dirty="0">
                <a:solidFill>
                  <a:srgbClr val="259B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บริการข้อมูลท้องถิ่นและพัฒนาฐานข้อมูลท้องถิ่น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ให้เป็นอัตลักษณ์ที่โดดเด่นของห้องสมุดมหาวิทยาลัยในส่วนภูมิภาค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6C13CE-16EC-4912-8350-448169FA2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038750" y="4645250"/>
            <a:ext cx="1846217" cy="185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15EDB6-C9A3-4C77-B38E-869C9E8964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32666" y="4632493"/>
            <a:ext cx="1680698" cy="185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3DC362-6555-4801-A6DC-ABC808425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36" y="4847028"/>
            <a:ext cx="4724400" cy="145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3830CE-E45E-42C1-8195-C4D7BD973F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570348" y="4528683"/>
            <a:ext cx="2253490" cy="209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71848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37B88D-7831-4EE1-9FCC-D5258D32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852259"/>
            <a:ext cx="11029616" cy="1013800"/>
          </a:xfrm>
          <a:solidFill>
            <a:srgbClr val="92D050"/>
          </a:solidFill>
        </p:spPr>
        <p:txBody>
          <a:bodyPr/>
          <a:lstStyle/>
          <a:p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32 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PULINET :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มองย้อนตั้งแต่ปี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2529 - 2560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DA98CA-14E1-4E39-A3BB-C02E86A1A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14" y="1948226"/>
            <a:ext cx="11029615" cy="600411"/>
          </a:xfrm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ทศวรรษที่ 3 </a:t>
            </a:r>
            <a:r>
              <a:rPr lang="en-US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(2549-</a:t>
            </a:r>
            <a:r>
              <a:rPr lang="th-TH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558) :</a:t>
            </a:r>
            <a:r>
              <a:rPr lang="th-TH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ก้าวสู่มาตรฐานเดียวกันและการแลกเปลี่ยนเรียนรู้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757B35-62D4-426D-AA5D-AFF5D5EA0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285" y="2651938"/>
            <a:ext cx="2805018" cy="2314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pulinet2017.cmu.ac.th/sites/default/files/logo-pulinet-2017-transparency.png">
            <a:extLst>
              <a:ext uri="{FF2B5EF4-FFF2-40B4-BE49-F238E27FC236}">
                <a16:creationId xmlns:a16="http://schemas.microsoft.com/office/drawing/2014/main" xmlns="" id="{ED87C169-F4CF-4A47-981C-6F2EB8738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32899" y="5621819"/>
            <a:ext cx="2832450" cy="1016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may contain: 5 people, indoor">
            <a:extLst>
              <a:ext uri="{FF2B5EF4-FFF2-40B4-BE49-F238E27FC236}">
                <a16:creationId xmlns:a16="http://schemas.microsoft.com/office/drawing/2014/main" xmlns="" id="{C9680C31-48F7-4B77-A392-C4BF344D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94587" y="4628401"/>
            <a:ext cx="4354882" cy="222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657937-5E60-450D-9756-95B7F2D68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1" y="2630804"/>
            <a:ext cx="2289933" cy="2420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://pulinet2016.psu.ac.th/download/docs/banner/CONFERENCElogo.png">
            <a:extLst>
              <a:ext uri="{FF2B5EF4-FFF2-40B4-BE49-F238E27FC236}">
                <a16:creationId xmlns:a16="http://schemas.microsoft.com/office/drawing/2014/main" xmlns="" id="{8F5B8562-F071-441A-BB98-C0DE23952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98" y="5223604"/>
            <a:ext cx="2996685" cy="145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E9E269-B600-4630-87F0-8E7CE74838A5}"/>
              </a:ext>
            </a:extLst>
          </p:cNvPr>
          <p:cNvSpPr txBox="1"/>
          <p:nvPr/>
        </p:nvSpPr>
        <p:spPr>
          <a:xfrm>
            <a:off x="1428601" y="2721114"/>
            <a:ext cx="1987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การพัฒนาบุคลากร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ของข่ายงาน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CE81548-200E-4D89-A37D-D6F6C81B3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934" y="2436753"/>
            <a:ext cx="2832450" cy="3185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55829CB-016D-4E7F-8D65-1303DA2B1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6397" y="2335220"/>
            <a:ext cx="2831754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8537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37B88D-7831-4EE1-9FCC-D5258D32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852259"/>
            <a:ext cx="11029616" cy="1013800"/>
          </a:xfrm>
          <a:solidFill>
            <a:srgbClr val="92D050"/>
          </a:solidFill>
        </p:spPr>
        <p:txBody>
          <a:bodyPr/>
          <a:lstStyle/>
          <a:p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32 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PULINET :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มองย้อนตั้งแต่ปี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2529 - 2560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DA98CA-14E1-4E39-A3BB-C02E86A1A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14" y="1948226"/>
            <a:ext cx="11029615" cy="600411"/>
          </a:xfrm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ทศวรรษที่ 3 </a:t>
            </a:r>
            <a:r>
              <a:rPr lang="en-US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(2549-</a:t>
            </a:r>
            <a:r>
              <a:rPr lang="th-TH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558) :</a:t>
            </a:r>
            <a:r>
              <a:rPr lang="th-TH" sz="3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ก้าวสู่มาตรฐานเดียวกันและการแลกเปลี่ยนเรียนรู้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C93C308-6D7D-4A78-A610-146BCE9DDCF8}"/>
              </a:ext>
            </a:extLst>
          </p:cNvPr>
          <p:cNvSpPr txBox="1">
            <a:spLocks/>
          </p:cNvSpPr>
          <p:nvPr/>
        </p:nvSpPr>
        <p:spPr>
          <a:xfrm>
            <a:off x="581191" y="2945241"/>
            <a:ext cx="11029615" cy="600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h-T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DA01413-E113-4DBE-AB8B-E52A32DECA34}"/>
              </a:ext>
            </a:extLst>
          </p:cNvPr>
          <p:cNvSpPr/>
          <p:nvPr/>
        </p:nvSpPr>
        <p:spPr>
          <a:xfrm>
            <a:off x="942680" y="2630804"/>
            <a:ext cx="10199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8BBEF1-A836-4772-9A8F-4EE4B80FDE79}"/>
              </a:ext>
            </a:extLst>
          </p:cNvPr>
          <p:cNvSpPr/>
          <p:nvPr/>
        </p:nvSpPr>
        <p:spPr>
          <a:xfrm>
            <a:off x="1027521" y="3942254"/>
            <a:ext cx="8125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2C98EC-33AA-46B0-8C43-243AD6E067DB}"/>
              </a:ext>
            </a:extLst>
          </p:cNvPr>
          <p:cNvSpPr/>
          <p:nvPr/>
        </p:nvSpPr>
        <p:spPr>
          <a:xfrm>
            <a:off x="581191" y="2575017"/>
            <a:ext cx="11167749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จัดซื้อหนังสืออิเล็กทรอนิกส์ในรูปภาคี และการบอกรับแพลตฟอร์มพรีเมี่ยม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discovery services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เพื่อประหยัดงบประมาณ  ขยายแหล่งทรัพยากรสารสนเทศ และใช้ทรัพยากรร่วมกัน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การยืมระหว่างห้องสมุดผ่าน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discovery services)</a:t>
            </a:r>
            <a:endParaRPr lang="th-TH" sz="3200" b="1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จัดทำวารสาร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PULINET Journal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ฉบับอิเล็กทรอนิกส์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1938D7-6C61-4F7E-9D86-6438B5C10583}"/>
              </a:ext>
            </a:extLst>
          </p:cNvPr>
          <p:cNvSpPr txBox="1"/>
          <p:nvPr/>
        </p:nvSpPr>
        <p:spPr>
          <a:xfrm>
            <a:off x="581191" y="4830893"/>
            <a:ext cx="410066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highlight>
                  <a:srgbClr val="FFFF00"/>
                </a:highlight>
              </a:rPr>
              <a:t>e-Books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4075C4-9B9E-4766-9D40-5C376CFC5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111" y="4862076"/>
            <a:ext cx="3467100" cy="1314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D07B37-5643-444C-8201-11FF0A3F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151" y="3709937"/>
            <a:ext cx="3857625" cy="2976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40340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C75D5A-1DD7-4CA2-97CD-1EF871A1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999201"/>
            <a:ext cx="11029616" cy="1013800"/>
          </a:xfrm>
          <a:solidFill>
            <a:srgbClr val="00B0F0"/>
          </a:solidFill>
        </p:spPr>
        <p:txBody>
          <a:bodyPr/>
          <a:lstStyle/>
          <a:p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32 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PULINET :</a:t>
            </a:r>
            <a:r>
              <a:rPr lang="th-TH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มองย้อนตั้งแต่ปี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2529 - 2560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A7FD9D-DAAA-4C9B-B0B4-91131C6C2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01" y="2051424"/>
            <a:ext cx="11471581" cy="826655"/>
          </a:xfrm>
        </p:spPr>
        <p:txBody>
          <a:bodyPr>
            <a:normAutofit fontScale="77500" lnSpcReduction="20000"/>
          </a:bodyPr>
          <a:lstStyle/>
          <a:p>
            <a:r>
              <a:rPr lang="th-TH" sz="4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ก้าวแรกสู่ทศวรรษที่ </a:t>
            </a:r>
            <a:r>
              <a:rPr lang="en-US" sz="4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 (2559-2568) </a:t>
            </a: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H SarabunPSK" panose="020B0500040200020003" pitchFamily="34" charset="-34"/>
                <a:cs typeface="TH SarabunPSK" panose="020B0500040200020003" pitchFamily="34" charset="-34"/>
              </a:rPr>
              <a:t> ใช้งบประมาณอย่างมีประสิทธิภาพและแบ่งปันทรัพยากร</a:t>
            </a:r>
            <a:endParaRPr lang="en-US" sz="4000" b="1" dirty="0">
              <a:solidFill>
                <a:srgbClr val="112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D718C96B-DB37-45A7-BA57-47146624221C}"/>
              </a:ext>
            </a:extLst>
          </p:cNvPr>
          <p:cNvSpPr txBox="1">
            <a:spLocks/>
          </p:cNvSpPr>
          <p:nvPr/>
        </p:nvSpPr>
        <p:spPr>
          <a:xfrm>
            <a:off x="713167" y="2878079"/>
            <a:ext cx="11029615" cy="826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056592-217E-4009-B9DC-33461516BC24}"/>
              </a:ext>
            </a:extLst>
          </p:cNvPr>
          <p:cNvSpPr/>
          <p:nvPr/>
        </p:nvSpPr>
        <p:spPr>
          <a:xfrm>
            <a:off x="581191" y="2742284"/>
            <a:ext cx="10386416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จัดซื้อหนังสืออิเล็กทรอนิกส์และบอกรับฐานข้อมูลกับมหาวิทยาลัยทั่วประเทศในรูปภาคี  </a:t>
            </a:r>
          </a:p>
          <a:p>
            <a:pPr lvl="0">
              <a:lnSpc>
                <a:spcPct val="107000"/>
              </a:lnSpc>
            </a:pP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-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ภาคีการบอกรับ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EndNote </a:t>
            </a:r>
          </a:p>
          <a:p>
            <a:pPr lvl="0">
              <a:lnSpc>
                <a:spcPct val="107000"/>
              </a:lnSpc>
            </a:pP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- 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ภาคีการจัดซื้อหนังสืออิเล็กทรอนิกส์จากสำนักพิมพ์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GALE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lvl="0">
              <a:lnSpc>
                <a:spcPct val="107000"/>
              </a:lnSpc>
            </a:pP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จัดให้รางวัล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PULINET AWARD </a:t>
            </a:r>
            <a:r>
              <a:rPr lang="th-TH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EC4461-413B-400F-9CA7-2C86847E3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420" y="3450939"/>
            <a:ext cx="3588300" cy="29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987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BE67F-E993-4A00-A7CB-09A7C81E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31" y="749290"/>
            <a:ext cx="11184026" cy="1013800"/>
          </a:xfrm>
        </p:spPr>
        <p:txBody>
          <a:bodyPr>
            <a:no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+mn-cs"/>
              </a:rPr>
              <a:t>PULINET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+mn-cs"/>
              </a:rPr>
              <a:t>Plus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+mn-cs"/>
              </a:rPr>
              <a:t> 4 (CU KU MU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+mn-cs"/>
              </a:rPr>
              <a:t>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+mn-cs"/>
              </a:rPr>
              <a:t>TU)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+mn-cs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cs typeface="+mn-cs"/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(2559-2561)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เพื่อผลักดันการเปลี่ยนแปลง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Model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การบอกรับ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ScienceDirect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3C3C194-6DA8-4B0F-B1B7-2C343E30E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8507" y="1979629"/>
            <a:ext cx="5637229" cy="2734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37885B-AAB5-43B3-AE4F-EBE0475BD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903" y="2092749"/>
            <a:ext cx="5773617" cy="4399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D82F41-D89F-4698-8664-74AE4AB3D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482" y="4575258"/>
            <a:ext cx="2750690" cy="191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591425-F6CB-4DAD-8D9E-19633F8D3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9131" y="4582593"/>
            <a:ext cx="2306949" cy="190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3479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0C81B-AC96-4C17-8C1D-F5AA7DB4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Success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AE09BF-C799-445D-95CD-40E978ABA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19828"/>
            <a:ext cx="11221167" cy="1439620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sz="3200" b="1" dirty="0"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4020202020204" pitchFamily="34" charset="0"/>
                <a:cs typeface="TH SarabunPSK" panose="020B0500040200020003" pitchFamily="34" charset="-34"/>
              </a:rPr>
              <a:t>Empathy of members' budget scarcity problem</a:t>
            </a:r>
            <a:endParaRPr lang="th-TH" sz="3200" b="1" dirty="0">
              <a:solidFill>
                <a:srgbClr val="1D0A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402020202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4020202020204" pitchFamily="34" charset="0"/>
                <a:cs typeface="TH SarabunPSK" panose="020B0500040200020003" pitchFamily="34" charset="-34"/>
              </a:rPr>
              <a:t>Support each others continuously from generation to generation by boards of directors, working groups, and all libraries' members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D99F0D-2D30-483D-8881-1395C75C4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2835" y="3968684"/>
            <a:ext cx="3748810" cy="246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DFED8A-D06E-4B23-90A5-5AAF7A845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70784" y="4025245"/>
            <a:ext cx="4440024" cy="240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ผลการค้นหารูปภาพสำหรับ heart to heart symbol">
            <a:extLst>
              <a:ext uri="{FF2B5EF4-FFF2-40B4-BE49-F238E27FC236}">
                <a16:creationId xmlns:a16="http://schemas.microsoft.com/office/drawing/2014/main" xmlns="" id="{3EBB7A8E-04F2-47FD-B370-5F84ED4F3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31645" y="4567937"/>
            <a:ext cx="2539139" cy="12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0626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B8649-93D2-4FAE-A148-E2CBEB4E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935836"/>
            <a:ext cx="11029616" cy="10138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ก้าวต่อไปในทศวรรษที่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(2561-2568)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ก้าวให้ทันต่อความเปลี่ยนแปลง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70B898-2525-4E05-AD25-808A8ADFC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02459"/>
            <a:ext cx="11324862" cy="36783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ขยายความร่วมมือไปยังห้องสมุดสถาบันอุดมศึกษา โดยเพิ่มโครงการ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/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กิจกรรมที่มีผลกระทบสูงต่อการบริการและการใช้งบประมาณ 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(PULINET Plus)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รวมถึงขยายความร่วมมือไปยังผู้แทนจำหน่าย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/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สำนักพิมพ์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เพื่อพัฒนา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digital contents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และบริการ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พัฒนาฐานข้อมูลท้องถิ่น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ร่วมกันพัฒนาโปรแกรม</a:t>
            </a:r>
            <a:r>
              <a:rPr lang="en-US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/apps </a:t>
            </a: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และแลกเปลี่ยนนวัตกรรม เพื่อการบริการและสนับสนุนการปฏัติงาน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เน้นการบอกรับฐานข้อมูลอิเล็กทรอนิกส์ในรูปภาคี และการใช้ทรัพยากรร่วมกัน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พัฒนาบุคลากรของห้องสมุดสมาชิกให้ทันต่อความเปลี่ยนแปลง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32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พัฒนามาตรฐานการดำเนินงานห้องสมุดสถาบันอุดมศึกษา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743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DB9138-1303-4EF4-96F2-17FCFD21CF16}"/>
              </a:ext>
            </a:extLst>
          </p:cNvPr>
          <p:cNvSpPr txBox="1"/>
          <p:nvPr/>
        </p:nvSpPr>
        <p:spPr>
          <a:xfrm>
            <a:off x="2947807" y="3830993"/>
            <a:ext cx="6740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753" y="944380"/>
            <a:ext cx="1145248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PULINET 2019 –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9</a:t>
            </a:r>
            <a:r>
              <a:rPr lang="en-US" sz="32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PULINET National Conference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4241" y="1888760"/>
            <a:ext cx="9788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9-11 January 2019, The Tide Resort,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Chonburi</a:t>
            </a: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4476" y="2713219"/>
            <a:ext cx="9788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ส่งผลงานได้ตั้งแต่ สิงหาคม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กันยายน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2561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  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44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467A5D-AA12-4701-BFA6-5791D186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13" y="492301"/>
            <a:ext cx="11029616" cy="1013800"/>
          </a:xfrm>
        </p:spPr>
        <p:txBody>
          <a:bodyPr>
            <a:normAutofit/>
          </a:bodyPr>
          <a:lstStyle/>
          <a:p>
            <a:r>
              <a:rPr lang="th-TH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เริ่มก่อตั้ง มีสมาชิก </a:t>
            </a:r>
            <a:r>
              <a:rPr lang="en-US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 </a:t>
            </a:r>
            <a:r>
              <a:rPr lang="th-TH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แห่งจาก  </a:t>
            </a:r>
            <a:r>
              <a:rPr lang="en-US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th-TH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en-US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 พ</a:t>
            </a:r>
            <a:r>
              <a:rPr lang="en-US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</a:t>
            </a:r>
            <a:r>
              <a:rPr lang="en-US" sz="4000" b="1" cap="none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2529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6063BB6-EBB2-4157-9037-7ABCF6CB5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8008" y="233725"/>
            <a:ext cx="3133616" cy="3133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C4B5D1-B008-47F4-986F-36016069408C}"/>
              </a:ext>
            </a:extLst>
          </p:cNvPr>
          <p:cNvSpPr txBox="1"/>
          <p:nvPr/>
        </p:nvSpPr>
        <p:spPr>
          <a:xfrm>
            <a:off x="9453964" y="3000501"/>
            <a:ext cx="27380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ศาสตราจารย์เกียรติคุณ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นายแพทย์ อาวุธ ศรีศุกรี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357BF9-D0CB-4FBA-AABE-77D9559C98A4}"/>
              </a:ext>
            </a:extLst>
          </p:cNvPr>
          <p:cNvSpPr txBox="1"/>
          <p:nvPr/>
        </p:nvSpPr>
        <p:spPr>
          <a:xfrm>
            <a:off x="9453964" y="3721180"/>
            <a:ext cx="24345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อดีตผู้อำนวยการสำนักหอสมุด มหาวิทยาลัยเชียงใหม่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อดีตอธิการบดีมหาวิทยาลัยเชียงใหม่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รักษาการแทนอธิการบดี มหาวิทยาลัยเชียงใหม่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63EDCF-6C9B-4AE1-8956-66F029722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465" y="1947541"/>
            <a:ext cx="2378430" cy="36282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64395C-24E4-43BF-A5F8-E933AD3571EF}"/>
              </a:ext>
            </a:extLst>
          </p:cNvPr>
          <p:cNvSpPr/>
          <p:nvPr/>
        </p:nvSpPr>
        <p:spPr>
          <a:xfrm>
            <a:off x="3895827" y="2097579"/>
            <a:ext cx="462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ln>
                  <a:solidFill>
                    <a:srgbClr val="660066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Chiang Mai University Library (CMU)</a:t>
            </a:r>
            <a:endParaRPr lang="en-US" sz="2000" b="1" dirty="0">
              <a:ln>
                <a:solidFill>
                  <a:srgbClr val="660066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E84F6AC-3716-4B45-8CB7-656201BB243E}"/>
              </a:ext>
            </a:extLst>
          </p:cNvPr>
          <p:cNvSpPr/>
          <p:nvPr/>
        </p:nvSpPr>
        <p:spPr>
          <a:xfrm>
            <a:off x="4878332" y="2889112"/>
            <a:ext cx="4690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Khon</a:t>
            </a:r>
            <a:r>
              <a:rPr lang="en-US" sz="20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Kaen</a:t>
            </a:r>
            <a:r>
              <a:rPr lang="en-US" sz="20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 University Library</a:t>
            </a:r>
            <a:r>
              <a:rPr lang="th-TH" sz="20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 </a:t>
            </a:r>
            <a:r>
              <a:rPr lang="en-US" sz="2000" b="1" dirty="0">
                <a:ln>
                  <a:solidFill>
                    <a:srgbClr val="EEECE1">
                      <a:lumMod val="75000"/>
                    </a:srgbClr>
                  </a:solidFill>
                </a:ln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(KKU)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E614D65-CF88-453E-B8C7-5D64F6BE4D64}"/>
              </a:ext>
            </a:extLst>
          </p:cNvPr>
          <p:cNvSpPr/>
          <p:nvPr/>
        </p:nvSpPr>
        <p:spPr>
          <a:xfrm>
            <a:off x="4878332" y="3307394"/>
            <a:ext cx="4507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n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Office of Academic Resources, </a:t>
            </a:r>
            <a:endParaRPr lang="th-TH" sz="2000" b="1" dirty="0">
              <a:ln>
                <a:solidFill>
                  <a:srgbClr val="000000">
                    <a:lumMod val="50000"/>
                    <a:lumOff val="50000"/>
                  </a:srgb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Cordia New" panose="020B0304020202020204" pitchFamily="34" charset="-34"/>
            </a:endParaRPr>
          </a:p>
          <a:p>
            <a:pPr lvl="0"/>
            <a:r>
              <a:rPr lang="en-US" sz="2000" b="1" dirty="0" err="1">
                <a:ln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Mahasarakham</a:t>
            </a:r>
            <a:r>
              <a:rPr lang="en-US" sz="2000" b="1" dirty="0">
                <a:ln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 University</a:t>
            </a:r>
            <a:r>
              <a:rPr lang="th-TH" sz="2000" b="1" dirty="0">
                <a:ln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th-TH" sz="2000" b="1" dirty="0">
                <a:ln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 </a:t>
            </a:r>
            <a:r>
              <a:rPr lang="en-US" sz="2000" b="1" dirty="0">
                <a:ln>
                  <a:solidFill>
                    <a:srgbClr val="000000">
                      <a:lumMod val="50000"/>
                      <a:lumOff val="50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(MSU)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908E9A5-0D2F-499D-841B-CA7B09A45AA5}"/>
              </a:ext>
            </a:extLst>
          </p:cNvPr>
          <p:cNvSpPr/>
          <p:nvPr/>
        </p:nvSpPr>
        <p:spPr>
          <a:xfrm>
            <a:off x="3778158" y="489073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b="1" dirty="0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Prince of </a:t>
            </a:r>
            <a:r>
              <a:rPr lang="en-US" sz="2000" b="1" dirty="0" err="1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Songkla</a:t>
            </a:r>
            <a:r>
              <a:rPr lang="en-US" sz="2000" b="1" dirty="0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 University</a:t>
            </a:r>
            <a:r>
              <a:rPr lang="th-TH" sz="2000" b="1" dirty="0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000" b="1" dirty="0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(PSU Library, </a:t>
            </a:r>
            <a:endParaRPr lang="th-TH" sz="2000" b="1" dirty="0">
              <a:ln>
                <a:solidFill>
                  <a:srgbClr val="0000CC"/>
                </a:solidFill>
              </a:ln>
              <a:solidFill>
                <a:srgbClr val="1D0A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Cordia New" panose="020B0304020202020204" pitchFamily="34" charset="-34"/>
            </a:endParaRPr>
          </a:p>
          <a:p>
            <a:pPr lvl="0"/>
            <a:r>
              <a:rPr lang="en-US" sz="2000" b="1" dirty="0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Hat </a:t>
            </a:r>
            <a:r>
              <a:rPr lang="en-US" sz="2000" b="1" dirty="0" err="1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Yai</a:t>
            </a:r>
            <a:r>
              <a:rPr lang="en-US" sz="2000" b="1" dirty="0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 and </a:t>
            </a:r>
            <a:r>
              <a:rPr lang="en-US" sz="2000" b="1" dirty="0" err="1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Pattani</a:t>
            </a:r>
            <a:r>
              <a:rPr lang="en-US" sz="2000" b="1" dirty="0">
                <a:ln>
                  <a:solidFill>
                    <a:srgbClr val="0000CC"/>
                  </a:solidFill>
                </a:ln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 campus)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E0E671-6EA5-40D5-AD25-B1CAB50CAA68}"/>
              </a:ext>
            </a:extLst>
          </p:cNvPr>
          <p:cNvSpPr/>
          <p:nvPr/>
        </p:nvSpPr>
        <p:spPr>
          <a:xfrm>
            <a:off x="483259" y="3250422"/>
            <a:ext cx="35281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err="1">
                <a:ln>
                  <a:solidFill>
                    <a:srgbClr val="006600"/>
                  </a:solidFill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Sanamchandra</a:t>
            </a:r>
            <a:r>
              <a:rPr lang="en-US" sz="2000" b="1" dirty="0">
                <a:ln>
                  <a:solidFill>
                    <a:srgbClr val="006600"/>
                  </a:solidFill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 </a:t>
            </a:r>
          </a:p>
          <a:p>
            <a:pPr lvl="0"/>
            <a:r>
              <a:rPr lang="en-US" sz="2000" b="1" dirty="0">
                <a:ln>
                  <a:solidFill>
                    <a:srgbClr val="006600"/>
                  </a:solidFill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Palace Library, </a:t>
            </a:r>
          </a:p>
          <a:p>
            <a:pPr lvl="0"/>
            <a:r>
              <a:rPr lang="en-US" sz="2000" b="1" dirty="0" err="1">
                <a:ln>
                  <a:solidFill>
                    <a:srgbClr val="006600"/>
                  </a:solidFill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Silpakorn</a:t>
            </a:r>
            <a:r>
              <a:rPr lang="en-US" sz="2000" b="1" dirty="0">
                <a:ln>
                  <a:solidFill>
                    <a:srgbClr val="006600"/>
                  </a:solidFill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 Universit</a:t>
            </a:r>
            <a:r>
              <a:rPr lang="en-US" sz="20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Cordia New" panose="020B0304020202020204" pitchFamily="34" charset="-34"/>
              </a:rPr>
              <a:t>y (SU)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095F41-0CA5-4C53-BCCA-21A15F056935}"/>
              </a:ext>
            </a:extLst>
          </p:cNvPr>
          <p:cNvSpPr/>
          <p:nvPr/>
        </p:nvSpPr>
        <p:spPr>
          <a:xfrm>
            <a:off x="1036159" y="231537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000" b="1" dirty="0" err="1">
                <a:ln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Maejo</a:t>
            </a:r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 University </a:t>
            </a:r>
          </a:p>
          <a:p>
            <a:pPr lvl="0"/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Library (MJU)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FE13CA-802C-4A66-B77F-8C5582AD5CD8}"/>
              </a:ext>
            </a:extLst>
          </p:cNvPr>
          <p:cNvSpPr txBox="1"/>
          <p:nvPr/>
        </p:nvSpPr>
        <p:spPr>
          <a:xfrm>
            <a:off x="623704" y="5767686"/>
            <a:ext cx="8558348" cy="1077218"/>
          </a:xfrm>
          <a:prstGeom prst="rect">
            <a:avLst/>
          </a:prstGeom>
          <a:solidFill>
            <a:srgbClr val="DCFCF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ปัญหาความขาดแคลนทรัพยากรของห้องสมุดมหาวิทยาลัยในส่วนภูมิภาค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เจตนารมณ์สร้างประสิทธิภาพในการทำงานและประหยัดงบประมาณ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11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หอสมุดพระราชวังสนามจันทร์ สำนักหอสมุดกลาง มหาวิทยาลัยศิลปากร">
            <a:extLst>
              <a:ext uri="{FF2B5EF4-FFF2-40B4-BE49-F238E27FC236}">
                <a16:creationId xmlns:a16="http://schemas.microsoft.com/office/drawing/2014/main" xmlns="" id="{C49DB664-9E03-4D94-8984-B5EBC20B7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04971" y="716281"/>
            <a:ext cx="215646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F7C780-248A-46E0-83E0-31A426B6CA53}"/>
              </a:ext>
            </a:extLst>
          </p:cNvPr>
          <p:cNvSpPr txBox="1"/>
          <p:nvPr/>
        </p:nvSpPr>
        <p:spPr>
          <a:xfrm>
            <a:off x="1229399" y="182777"/>
            <a:ext cx="900176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th-TH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ห้องสมุดสมาชิก </a:t>
            </a:r>
            <a:r>
              <a:rPr lang="en-US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lang="th-TH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แห่ง</a:t>
            </a:r>
            <a:endParaRPr lang="en-US" sz="4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8" name="Picture 4" descr="http://iatour.net/wp-content/uploads/2016/06/Chiang-Mai-University_logo.jpg">
            <a:extLst>
              <a:ext uri="{FF2B5EF4-FFF2-40B4-BE49-F238E27FC236}">
                <a16:creationId xmlns:a16="http://schemas.microsoft.com/office/drawing/2014/main" xmlns="" id="{39C40811-3B66-4491-900D-E43D07AC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101" y="1402079"/>
            <a:ext cx="2710180" cy="93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ผลการค้นหารูปภาพสำหรับ khon kaen university logo">
            <a:extLst>
              <a:ext uri="{FF2B5EF4-FFF2-40B4-BE49-F238E27FC236}">
                <a16:creationId xmlns:a16="http://schemas.microsoft.com/office/drawing/2014/main" xmlns="" id="{67F3552F-582A-46F2-AD1B-818A3B48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4902" y="1062437"/>
            <a:ext cx="1013460" cy="143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ผลการค้นหารูปภาพสำหรับ psu  logo">
            <a:extLst>
              <a:ext uri="{FF2B5EF4-FFF2-40B4-BE49-F238E27FC236}">
                <a16:creationId xmlns:a16="http://schemas.microsoft.com/office/drawing/2014/main" xmlns="" id="{135432F7-2C9E-41D4-8E4D-05796C5AE4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AutoShape 10" descr="ผลการค้นหารูปภาพสำหรับ psu  logo">
            <a:extLst>
              <a:ext uri="{FF2B5EF4-FFF2-40B4-BE49-F238E27FC236}">
                <a16:creationId xmlns:a16="http://schemas.microsoft.com/office/drawing/2014/main" xmlns="" id="{A4196D7C-99E5-4C6E-82DD-3F00BD2F9C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38" name="Picture 14" descr="รูปภาพที่เกี่ยวข้อง">
            <a:extLst>
              <a:ext uri="{FF2B5EF4-FFF2-40B4-BE49-F238E27FC236}">
                <a16:creationId xmlns:a16="http://schemas.microsoft.com/office/drawing/2014/main" xmlns="" id="{064ABF9F-4439-4CF9-BD1C-5C46A7082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57509" y="887440"/>
            <a:ext cx="1368425" cy="16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ผลการค้นหารูปภาพสำหรับ naresuan university">
            <a:extLst>
              <a:ext uri="{FF2B5EF4-FFF2-40B4-BE49-F238E27FC236}">
                <a16:creationId xmlns:a16="http://schemas.microsoft.com/office/drawing/2014/main" xmlns="" id="{AAAD8124-7178-41B1-B97B-004B6163BA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6322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2" name="Picture 18" descr="Naresuan University">
            <a:extLst>
              <a:ext uri="{FF2B5EF4-FFF2-40B4-BE49-F238E27FC236}">
                <a16:creationId xmlns:a16="http://schemas.microsoft.com/office/drawing/2014/main" xmlns="" id="{C51EBE49-97E2-4FF3-8169-B09370FF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30279" y="1469517"/>
            <a:ext cx="32131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B4CEC0-9D0B-400E-915A-4521F0ADD3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49" y="2317929"/>
            <a:ext cx="2156460" cy="2153924"/>
          </a:xfrm>
          <a:prstGeom prst="rect">
            <a:avLst/>
          </a:prstGeom>
        </p:spPr>
      </p:pic>
      <p:pic>
        <p:nvPicPr>
          <p:cNvPr id="1044" name="Picture 20" descr="ศูนย์บรรณสารและสื่อการศึกษา มหาวิทยาลัยพะเยา">
            <a:extLst>
              <a:ext uri="{FF2B5EF4-FFF2-40B4-BE49-F238E27FC236}">
                <a16:creationId xmlns:a16="http://schemas.microsoft.com/office/drawing/2014/main" xmlns="" id="{4C9E08FC-8669-4E23-B0DD-5AA3D3D8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904729" y="2522678"/>
            <a:ext cx="2156460" cy="168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สำนักวิทยบริการ มหาวิทยาลัยมหาสารคาม">
            <a:extLst>
              <a:ext uri="{FF2B5EF4-FFF2-40B4-BE49-F238E27FC236}">
                <a16:creationId xmlns:a16="http://schemas.microsoft.com/office/drawing/2014/main" xmlns="" id="{06345475-0B5A-469E-A844-E8C49196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25207" y="2514571"/>
            <a:ext cx="2091691" cy="168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สำนักวิทยบริการ มหาวิทยาลัยอุบลราชธานี">
            <a:extLst>
              <a:ext uri="{FF2B5EF4-FFF2-40B4-BE49-F238E27FC236}">
                <a16:creationId xmlns:a16="http://schemas.microsoft.com/office/drawing/2014/main" xmlns="" id="{AFA2DE5D-39CA-4E75-8122-7FF52D543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035540" y="4113751"/>
            <a:ext cx="2024221" cy="193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สำนักหอสมุด มหาวิทยาลัยบูรพา">
            <a:extLst>
              <a:ext uri="{FF2B5EF4-FFF2-40B4-BE49-F238E27FC236}">
                <a16:creationId xmlns:a16="http://schemas.microsoft.com/office/drawing/2014/main" xmlns="" id="{2C58FFBC-0736-405A-A32E-F6CB02DA4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256465" y="934074"/>
            <a:ext cx="1873883" cy="17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สำนักหอสมุด มหาวิทยาลัยทักษิณ">
            <a:extLst>
              <a:ext uri="{FF2B5EF4-FFF2-40B4-BE49-F238E27FC236}">
                <a16:creationId xmlns:a16="http://schemas.microsoft.com/office/drawing/2014/main" xmlns="" id="{CEB21ADC-54E2-4441-AFA4-EB8162703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44445" y="2455328"/>
            <a:ext cx="1873883" cy="170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ผลการค้นหารูปภาพสำหรับ mae fah luang university logo">
            <a:extLst>
              <a:ext uri="{FF2B5EF4-FFF2-40B4-BE49-F238E27FC236}">
                <a16:creationId xmlns:a16="http://schemas.microsoft.com/office/drawing/2014/main" xmlns="" id="{5E15DAB1-B58F-40D1-8A5E-3D230004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97028" y="2543085"/>
            <a:ext cx="2851149" cy="149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ผลการค้นหารูปภาพสำหรับ suranaree university logo">
            <a:extLst>
              <a:ext uri="{FF2B5EF4-FFF2-40B4-BE49-F238E27FC236}">
                <a16:creationId xmlns:a16="http://schemas.microsoft.com/office/drawing/2014/main" xmlns="" id="{DC703CDB-104A-4C16-BEF7-022821D2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37679" y="2445172"/>
            <a:ext cx="1792607" cy="173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สำนักวิทยบริการ มหาวิทยาลัยอุบลราชธานี">
            <a:extLst>
              <a:ext uri="{FF2B5EF4-FFF2-40B4-BE49-F238E27FC236}">
                <a16:creationId xmlns:a16="http://schemas.microsoft.com/office/drawing/2014/main" xmlns="" id="{F5558E7F-EEE6-4C23-A00C-7BF35E28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27314" y="3848827"/>
            <a:ext cx="2154863" cy="229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ผลการค้นหารูปภาพสำหรับ kasetsart university logo">
            <a:extLst>
              <a:ext uri="{FF2B5EF4-FFF2-40B4-BE49-F238E27FC236}">
                <a16:creationId xmlns:a16="http://schemas.microsoft.com/office/drawing/2014/main" xmlns="" id="{83A8354D-1AB8-43DE-B90A-37941686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52879" y="4411492"/>
            <a:ext cx="2024221" cy="190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38" descr="ผลการค้นหารูปภาพสำหรับ sukhothai thammathirat open university logo">
            <a:extLst>
              <a:ext uri="{FF2B5EF4-FFF2-40B4-BE49-F238E27FC236}">
                <a16:creationId xmlns:a16="http://schemas.microsoft.com/office/drawing/2014/main" xmlns="" id="{6E526FA5-C59C-487E-8851-03FDB7A15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02400" y="38354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utoShape 40" descr="ผลการค้นหารูปภาพสำหรับ sukhothai thammathirat open university logo">
            <a:extLst>
              <a:ext uri="{FF2B5EF4-FFF2-40B4-BE49-F238E27FC236}">
                <a16:creationId xmlns:a16="http://schemas.microsoft.com/office/drawing/2014/main" xmlns="" id="{8AE8E6E9-0C61-4E38-BC24-289AD6916B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AutoShape 42" descr="ผลการค้นหารูปภาพสำหรับ sukhothai thammathirat open university logo">
            <a:extLst>
              <a:ext uri="{FF2B5EF4-FFF2-40B4-BE49-F238E27FC236}">
                <a16:creationId xmlns:a16="http://schemas.microsoft.com/office/drawing/2014/main" xmlns="" id="{C4279E6E-3356-4A55-BE4A-C4ABE0F35D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08800" y="4241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C1FC11C-E175-4070-8CFE-ED7BD1C305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57379" y="4291142"/>
            <a:ext cx="2278472" cy="2194685"/>
          </a:xfrm>
          <a:prstGeom prst="rect">
            <a:avLst/>
          </a:prstGeom>
        </p:spPr>
      </p:pic>
      <p:pic>
        <p:nvPicPr>
          <p:cNvPr id="1070" name="Picture 46" descr="ผลการค้นหารูปภาพสำหรับ walailak university logo">
            <a:extLst>
              <a:ext uri="{FF2B5EF4-FFF2-40B4-BE49-F238E27FC236}">
                <a16:creationId xmlns:a16="http://schemas.microsoft.com/office/drawing/2014/main" xmlns="" id="{FE042F12-B660-48A9-9B4C-81D7E092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5046" y="4076742"/>
            <a:ext cx="1364812" cy="198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ผลการค้นหารูปภาพสำหรับ princess narathiwat university logo">
            <a:extLst>
              <a:ext uri="{FF2B5EF4-FFF2-40B4-BE49-F238E27FC236}">
                <a16:creationId xmlns:a16="http://schemas.microsoft.com/office/drawing/2014/main" xmlns="" id="{D5298685-CAD2-4233-B373-ECBEA32F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01274" y="4241800"/>
            <a:ext cx="1300348" cy="186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EB69932-AD35-4B32-A8E4-2D9A1D2BF5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053" y="6099974"/>
            <a:ext cx="3776578" cy="695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01F6B1-C2F3-4718-9B6B-2580FCC3E2BF}"/>
              </a:ext>
            </a:extLst>
          </p:cNvPr>
          <p:cNvSpPr/>
          <p:nvPr/>
        </p:nvSpPr>
        <p:spPr>
          <a:xfrm>
            <a:off x="10482177" y="6148703"/>
            <a:ext cx="1577584" cy="546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252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รูปภาพที่เกี่ยวข้อง">
            <a:extLst>
              <a:ext uri="{FF2B5EF4-FFF2-40B4-BE49-F238E27FC236}">
                <a16:creationId xmlns:a16="http://schemas.microsoft.com/office/drawing/2014/main" xmlns="" id="{A4D03498-DB2A-48BF-AFE0-4199957CDD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DB55D9-6E7D-4158-AEDC-1742CC889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03337" y="113938"/>
            <a:ext cx="4423955" cy="6630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E751F7-8164-4FF9-9EDD-F28292B90B19}"/>
              </a:ext>
            </a:extLst>
          </p:cNvPr>
          <p:cNvSpPr txBox="1"/>
          <p:nvPr/>
        </p:nvSpPr>
        <p:spPr>
          <a:xfrm>
            <a:off x="0" y="60047"/>
            <a:ext cx="4670693" cy="3334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North</a:t>
            </a:r>
            <a:endParaRPr lang="en-US" sz="1867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304792" indent="-304792" defTabSz="609585">
              <a:buFontTx/>
              <a:buAutoNum type="arabicPeriod"/>
            </a:pP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Chiang Mai University Library </a:t>
            </a:r>
            <a:r>
              <a:rPr lang="en-US" sz="1867" b="1" dirty="0"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(CMU)</a:t>
            </a:r>
          </a:p>
          <a:p>
            <a:pPr marL="304792" indent="-304792" defTabSz="609585">
              <a:buFontTx/>
              <a:buAutoNum type="arabicPeriod"/>
            </a:pP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Central Library of </a:t>
            </a:r>
            <a:r>
              <a:rPr lang="en-US" sz="18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Maejo</a:t>
            </a: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</a:t>
            </a:r>
          </a:p>
          <a:p>
            <a:pPr defTabSz="609585"/>
            <a:r>
              <a:rPr lang="en-US" sz="1867" b="1" dirty="0"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 (MJU)</a:t>
            </a:r>
          </a:p>
          <a:p>
            <a:pPr defTabSz="609585"/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3. Library Resources and Education </a:t>
            </a:r>
            <a:b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media Center  University of </a:t>
            </a:r>
            <a:r>
              <a:rPr lang="en-US" sz="18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Phayao</a:t>
            </a: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b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</a:t>
            </a:r>
            <a:r>
              <a:rPr lang="en-US" sz="1867" b="1" dirty="0"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(PU)</a:t>
            </a:r>
          </a:p>
          <a:p>
            <a:pPr marL="304792" indent="-304792" defTabSz="609585">
              <a:buFontTx/>
              <a:buAutoNum type="arabicPeriod" startAt="4"/>
            </a:pP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Library Resources and Education media Center Mae Fah </a:t>
            </a:r>
            <a:r>
              <a:rPr lang="en-US" sz="18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Luang</a:t>
            </a: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867" b="1" dirty="0"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(MFU)</a:t>
            </a:r>
          </a:p>
          <a:p>
            <a:pPr marL="304792" indent="-304792" defTabSz="609585">
              <a:buFontTx/>
              <a:buAutoNum type="arabicPeriod" startAt="4"/>
            </a:pPr>
            <a:r>
              <a:rPr lang="en-US" sz="1867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Naresuan</a:t>
            </a:r>
            <a:r>
              <a:rPr lang="en-US" sz="1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Library </a:t>
            </a:r>
            <a:r>
              <a:rPr lang="en-US" sz="1867" b="1" dirty="0"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(NU)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9C46AE-6634-4711-ACF7-EFF2B12B886C}"/>
              </a:ext>
            </a:extLst>
          </p:cNvPr>
          <p:cNvSpPr txBox="1"/>
          <p:nvPr/>
        </p:nvSpPr>
        <p:spPr>
          <a:xfrm>
            <a:off x="4981303" y="510904"/>
            <a:ext cx="154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North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F3DC8F-3E18-40EA-B70E-CE8970D7035E}"/>
              </a:ext>
            </a:extLst>
          </p:cNvPr>
          <p:cNvSpPr txBox="1"/>
          <p:nvPr/>
        </p:nvSpPr>
        <p:spPr>
          <a:xfrm>
            <a:off x="6299201" y="1753328"/>
            <a:ext cx="241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Northeast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94AF5F-D298-4001-AAEF-74EEF9D99ECE}"/>
              </a:ext>
            </a:extLst>
          </p:cNvPr>
          <p:cNvSpPr txBox="1"/>
          <p:nvPr/>
        </p:nvSpPr>
        <p:spPr>
          <a:xfrm>
            <a:off x="6136642" y="2972529"/>
            <a:ext cx="168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2A889D-20B2-41A4-B586-A81462F73A3E}"/>
              </a:ext>
            </a:extLst>
          </p:cNvPr>
          <p:cNvSpPr txBox="1"/>
          <p:nvPr/>
        </p:nvSpPr>
        <p:spPr>
          <a:xfrm>
            <a:off x="4447179" y="2448582"/>
            <a:ext cx="1689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05A422-6F44-4834-88D5-FD77CB9F3D51}"/>
              </a:ext>
            </a:extLst>
          </p:cNvPr>
          <p:cNvSpPr txBox="1"/>
          <p:nvPr/>
        </p:nvSpPr>
        <p:spPr>
          <a:xfrm>
            <a:off x="4910191" y="4819189"/>
            <a:ext cx="14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South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51C536-84EB-431C-A843-8AE0ED07EF98}"/>
              </a:ext>
            </a:extLst>
          </p:cNvPr>
          <p:cNvSpPr txBox="1"/>
          <p:nvPr/>
        </p:nvSpPr>
        <p:spPr>
          <a:xfrm>
            <a:off x="8546013" y="0"/>
            <a:ext cx="3843383" cy="4461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Northeast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733" b="1" dirty="0" err="1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Khon</a:t>
            </a: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1733" b="1" dirty="0" err="1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Kaen</a:t>
            </a: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Library </a:t>
            </a:r>
            <a:r>
              <a:rPr lang="en-US" sz="1733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(KKU)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Office of Academic Resources </a:t>
            </a:r>
            <a:r>
              <a:rPr lang="en-US" sz="1733" b="1" dirty="0" err="1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Mahasarakham</a:t>
            </a: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733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(MSU)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Office of Academic Resources Nakhon </a:t>
            </a:r>
            <a:r>
              <a:rPr lang="en-US" sz="1733" b="1" dirty="0" err="1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Phanom</a:t>
            </a: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733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(NPU)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Office of Academic Resources </a:t>
            </a:r>
            <a:r>
              <a:rPr lang="en-US" sz="1733" b="1" dirty="0" err="1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Ubon</a:t>
            </a: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1733" b="1" dirty="0" err="1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Ratchathani</a:t>
            </a:r>
            <a:r>
              <a:rPr lang="en-US" sz="1733" b="1" dirty="0">
                <a:solidFill>
                  <a:srgbClr val="E877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733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(UBU)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733" b="1" dirty="0"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Library Resources and Education media Center </a:t>
            </a:r>
            <a:r>
              <a:rPr lang="en-US" sz="1733" b="1" dirty="0" err="1"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Suranaree</a:t>
            </a:r>
            <a:r>
              <a:rPr lang="en-US" sz="1733" b="1" dirty="0"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of Technology </a:t>
            </a:r>
            <a:r>
              <a:rPr lang="en-US" sz="1733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(SUT)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7C6A11-7389-44DE-9FF4-ADD962C92286}"/>
              </a:ext>
            </a:extLst>
          </p:cNvPr>
          <p:cNvSpPr txBox="1"/>
          <p:nvPr/>
        </p:nvSpPr>
        <p:spPr>
          <a:xfrm>
            <a:off x="8561978" y="4285708"/>
            <a:ext cx="3477623" cy="152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East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733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Burapha</a:t>
            </a:r>
            <a:r>
              <a:rPr lang="en-US" sz="1733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733" b="1" dirty="0"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(BBU)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Library, Sriracha Campus, </a:t>
            </a:r>
            <a:r>
              <a:rPr lang="en-US" sz="1733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Kasetsart</a:t>
            </a:r>
            <a:r>
              <a:rPr lang="en-US" sz="173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733" b="1" dirty="0">
                <a:solidFill>
                  <a:srgbClr val="1D0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(KU Sriracha)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F5DAAE4-BF4E-4E20-8147-0A3D13E644CB}"/>
              </a:ext>
            </a:extLst>
          </p:cNvPr>
          <p:cNvSpPr txBox="1"/>
          <p:nvPr/>
        </p:nvSpPr>
        <p:spPr>
          <a:xfrm>
            <a:off x="1" y="3464971"/>
            <a:ext cx="4910191" cy="1610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West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867" b="1" dirty="0" err="1"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Sanamchandra</a:t>
            </a:r>
            <a:r>
              <a:rPr lang="en-US" sz="1867" b="1" dirty="0"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Palace Library, </a:t>
            </a:r>
            <a:r>
              <a:rPr lang="en-US" sz="1867" b="1" dirty="0" err="1"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Silpakorn</a:t>
            </a:r>
            <a:r>
              <a:rPr lang="en-US" sz="1867" b="1" dirty="0">
                <a:solidFill>
                  <a:srgbClr val="DE61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(SU)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867" b="1" dirty="0">
                <a:solidFill>
                  <a:srgbClr val="D2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University Library </a:t>
            </a:r>
            <a:r>
              <a:rPr lang="en-US" sz="1867" b="1" dirty="0" err="1">
                <a:solidFill>
                  <a:srgbClr val="D2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Kamphaeng</a:t>
            </a:r>
            <a:r>
              <a:rPr lang="en-US" sz="1867" b="1" dirty="0">
                <a:solidFill>
                  <a:srgbClr val="D2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1867" b="1" dirty="0" err="1">
                <a:solidFill>
                  <a:srgbClr val="D2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Saen</a:t>
            </a:r>
            <a:r>
              <a:rPr lang="en-US" sz="1867" b="1" dirty="0">
                <a:solidFill>
                  <a:srgbClr val="D2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(KU </a:t>
            </a:r>
            <a:r>
              <a:rPr lang="en-US" sz="186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Kamphaeng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186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Saen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9C3F98B-CA40-4F27-917E-8AC186ACE186}"/>
              </a:ext>
            </a:extLst>
          </p:cNvPr>
          <p:cNvSpPr/>
          <p:nvPr/>
        </p:nvSpPr>
        <p:spPr>
          <a:xfrm>
            <a:off x="-63915" y="4864936"/>
            <a:ext cx="7920772" cy="1898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South</a:t>
            </a:r>
          </a:p>
          <a:p>
            <a:pPr marL="457189" indent="-457189" defTabSz="609585">
              <a:buFontTx/>
              <a:buAutoNum type="arabicPeriod"/>
            </a:pPr>
            <a:r>
              <a:rPr lang="en-US" sz="1867" b="1" dirty="0" err="1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Khunying</a:t>
            </a:r>
            <a:r>
              <a:rPr lang="en-US" sz="1867" b="1" dirty="0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Long </a:t>
            </a:r>
            <a:r>
              <a:rPr lang="en-US" sz="1867" b="1" dirty="0" err="1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Athakravisunthorn</a:t>
            </a:r>
            <a:r>
              <a:rPr lang="en-US" sz="1867" b="1" dirty="0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Learning Resources Center </a:t>
            </a:r>
          </a:p>
          <a:p>
            <a:pPr defTabSz="609585"/>
            <a:r>
              <a:rPr lang="en-US" sz="1867" b="1" dirty="0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   Prince of </a:t>
            </a:r>
            <a:r>
              <a:rPr lang="en-US" sz="1867" b="1" dirty="0" err="1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Songkla</a:t>
            </a:r>
            <a:r>
              <a:rPr lang="en-US" sz="1867" b="1" dirty="0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(PSU, </a:t>
            </a:r>
            <a:r>
              <a:rPr lang="en-US" sz="186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HatYai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</a:t>
            </a:r>
          </a:p>
          <a:p>
            <a:pPr defTabSz="609585"/>
            <a:r>
              <a:rPr lang="en-US" sz="1867" b="1" dirty="0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2.   Office of Academic Resources</a:t>
            </a:r>
          </a:p>
          <a:p>
            <a:pPr defTabSz="609585"/>
            <a:r>
              <a:rPr lang="en-US" sz="1867" b="1" dirty="0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  Prince of </a:t>
            </a:r>
            <a:r>
              <a:rPr lang="en-US" sz="1867" b="1" dirty="0" err="1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Songkla</a:t>
            </a:r>
            <a:r>
              <a:rPr lang="en-US" sz="1867" b="1" dirty="0">
                <a:solidFill>
                  <a:srgbClr val="AE257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University, 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</a:t>
            </a:r>
            <a:r>
              <a:rPr lang="en-US" sz="1867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PSU,Pattani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  </a:t>
            </a:r>
          </a:p>
          <a:p>
            <a:pPr defTabSz="609585"/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                                                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2067B0-C53D-40C7-AD07-2D65E9E51F08}"/>
              </a:ext>
            </a:extLst>
          </p:cNvPr>
          <p:cNvSpPr txBox="1"/>
          <p:nvPr/>
        </p:nvSpPr>
        <p:spPr>
          <a:xfrm>
            <a:off x="5291909" y="5590664"/>
            <a:ext cx="654013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867" b="1" dirty="0">
                <a:solidFill>
                  <a:srgbClr val="8A1B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3. Thaksin University Library 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(TSU)</a:t>
            </a:r>
          </a:p>
          <a:p>
            <a:pPr defTabSz="609585"/>
            <a:r>
              <a:rPr lang="en-US" sz="1867" b="1" dirty="0">
                <a:solidFill>
                  <a:srgbClr val="8A1B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4. Library Resources and Education media Center </a:t>
            </a:r>
          </a:p>
          <a:p>
            <a:pPr defTabSz="609585"/>
            <a:r>
              <a:rPr lang="en-US" sz="1867" b="1" dirty="0">
                <a:solidFill>
                  <a:srgbClr val="8A1B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</a:t>
            </a:r>
            <a:r>
              <a:rPr lang="en-US" sz="1867" b="1" dirty="0" err="1">
                <a:solidFill>
                  <a:srgbClr val="8A1B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Walailak</a:t>
            </a:r>
            <a:r>
              <a:rPr lang="en-US" sz="1867" b="1" dirty="0">
                <a:solidFill>
                  <a:srgbClr val="8A1B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(WU)</a:t>
            </a:r>
          </a:p>
          <a:p>
            <a:pPr defTabSz="609585"/>
            <a:r>
              <a:rPr lang="en-US" sz="1867" b="1" dirty="0">
                <a:solidFill>
                  <a:srgbClr val="8A1B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5. Princess of </a:t>
            </a:r>
            <a:r>
              <a:rPr lang="en-US" sz="1867" b="1" dirty="0" err="1">
                <a:solidFill>
                  <a:srgbClr val="8A1B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Naradhiwas</a:t>
            </a:r>
            <a:r>
              <a:rPr lang="en-US" sz="1867" b="1" dirty="0">
                <a:solidFill>
                  <a:srgbClr val="8A1B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University Library 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(PNU)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9B86A8-FB16-4643-8979-A16BFB194C11}"/>
              </a:ext>
            </a:extLst>
          </p:cNvPr>
          <p:cNvSpPr txBox="1"/>
          <p:nvPr/>
        </p:nvSpPr>
        <p:spPr>
          <a:xfrm>
            <a:off x="5373920" y="2553277"/>
            <a:ext cx="144416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Central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D72673-2B39-405F-87BD-9AA47D560FD9}"/>
              </a:ext>
            </a:extLst>
          </p:cNvPr>
          <p:cNvSpPr txBox="1"/>
          <p:nvPr/>
        </p:nvSpPr>
        <p:spPr>
          <a:xfrm>
            <a:off x="5095601" y="3422393"/>
            <a:ext cx="3249035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867" b="1" dirty="0">
                <a:solidFill>
                  <a:srgbClr val="AE257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Office of Documentation and Information, </a:t>
            </a:r>
            <a:r>
              <a:rPr lang="en-US" sz="1867" b="1" dirty="0" err="1">
                <a:solidFill>
                  <a:srgbClr val="AE257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Sukhothai</a:t>
            </a:r>
            <a:r>
              <a:rPr lang="en-US" sz="1867" b="1" dirty="0">
                <a:solidFill>
                  <a:srgbClr val="AE257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1867" b="1" dirty="0" err="1">
                <a:solidFill>
                  <a:srgbClr val="AE257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Thammathirat</a:t>
            </a:r>
            <a:r>
              <a:rPr lang="en-US" sz="1867" b="1" dirty="0">
                <a:solidFill>
                  <a:srgbClr val="AE257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Open University </a:t>
            </a:r>
            <a:r>
              <a:rPr lang="en-US" sz="1867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(STOU)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44F7200-9A19-40E1-BDC7-2FB6DB824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6989"/>
            <a:ext cx="3978111" cy="695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6EF4B0-9887-4771-98EA-DD7D5F3FAA7D}"/>
              </a:ext>
            </a:extLst>
          </p:cNvPr>
          <p:cNvSpPr/>
          <p:nvPr/>
        </p:nvSpPr>
        <p:spPr>
          <a:xfrm>
            <a:off x="10467704" y="6221691"/>
            <a:ext cx="1368292" cy="610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04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C8031-47EB-4E00-84D8-8FB0695A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928399"/>
            <a:ext cx="11029616" cy="1013800"/>
          </a:xfrm>
          <a:solidFill>
            <a:schemeClr val="accent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วิสัยทัศน์ พันธกิจ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D8CD9B-E07A-4FCB-8EC0-DF35FE8B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11188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h-TH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วิสัยทัศน์</a:t>
            </a:r>
            <a:r>
              <a:rPr lang="th-TH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มุ่งพัฒนาสู่การเป็นเครือข่ายห้องสมุด (</a:t>
            </a: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Library network) </a:t>
            </a: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ที่เข้มแข็งและยั่งยืน </a:t>
            </a:r>
          </a:p>
          <a:p>
            <a:pPr marL="0" indent="0">
              <a:buNone/>
            </a:pPr>
            <a:r>
              <a:rPr lang="th-TH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เพื่อสนับสนุนพันธกิจของมหาวิทยาลัยในข่ายงานให้มีคุณภาพสูงสุด”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624536-118C-4F08-A0D7-F9D36477A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616" y="5740923"/>
            <a:ext cx="3978111" cy="1013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7A2F04-FB38-4D16-841C-08B776F0641F}"/>
              </a:ext>
            </a:extLst>
          </p:cNvPr>
          <p:cNvSpPr txBox="1"/>
          <p:nvPr/>
        </p:nvSpPr>
        <p:spPr>
          <a:xfrm>
            <a:off x="688157" y="3695307"/>
            <a:ext cx="11142482" cy="2265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th-TH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พันธกิจ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พัฒนาการใช้</a:t>
            </a:r>
            <a:r>
              <a:rPr lang="th-TH" sz="32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ทรัพยากรสารสนเทศร่วมกัน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ของสมาชิกในข่ายงาน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. พัฒนา</a:t>
            </a:r>
            <a:r>
              <a:rPr lang="th-TH" sz="32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แหล่งสารสนเทศท้องถิ่นของสมาชิกในข่ายงาน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ให้เป็นแหล่งเรียนรู้ระดับชาติ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</a:t>
            </a:r>
            <a:r>
              <a:rPr lang="th-TH" sz="32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ศักยภาพบุคลากรของสมาชิก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ในข่ายงาน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ส่งเสริมให้สมาชิก</a:t>
            </a:r>
            <a:r>
              <a:rPr lang="th-TH" sz="32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พัฒนานวัตกรรม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เพื่อความเป็นเลิศด้านบริการ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75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932396-88CE-48E4-BFDF-A40090C8D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680" y="2478954"/>
            <a:ext cx="5261304" cy="9754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F1667C4-FF7F-4D4A-A73D-784103AB041A}"/>
              </a:ext>
            </a:extLst>
          </p:cNvPr>
          <p:cNvSpPr/>
          <p:nvPr/>
        </p:nvSpPr>
        <p:spPr>
          <a:xfrm>
            <a:off x="2113280" y="671706"/>
            <a:ext cx="735584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sz="3100" dirty="0">
                <a:solidFill>
                  <a:srgbClr val="000090"/>
                </a:solidFill>
                <a:latin typeface="Arial"/>
                <a:cs typeface="Arial"/>
              </a:rPr>
              <a:t>University Library Network in Thailand</a:t>
            </a:r>
          </a:p>
        </p:txBody>
      </p:sp>
      <p:pic>
        <p:nvPicPr>
          <p:cNvPr id="4" name="Picture 3" descr="Screen Shot 2560-07-28 at 4.01.53 PM.png">
            <a:extLst>
              <a:ext uri="{FF2B5EF4-FFF2-40B4-BE49-F238E27FC236}">
                <a16:creationId xmlns:a16="http://schemas.microsoft.com/office/drawing/2014/main" xmlns="" id="{3DB9A18E-2BDC-4B20-B498-E9A3DA9122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3129" y="1335407"/>
            <a:ext cx="2063753" cy="8625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F919963-8DCB-48A5-A9E7-D7E15EAB42AE}"/>
              </a:ext>
            </a:extLst>
          </p:cNvPr>
          <p:cNvSpPr/>
          <p:nvPr/>
        </p:nvSpPr>
        <p:spPr>
          <a:xfrm>
            <a:off x="2722879" y="4016407"/>
            <a:ext cx="7788007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spcBef>
                <a:spcPts val="2000"/>
              </a:spcBef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Thai Library Network </a:t>
            </a:r>
            <a:r>
              <a:rPr lang="mr-IN" sz="2000" b="1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–</a:t>
            </a:r>
            <a:r>
              <a:rPr 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Metropolitan (</a:t>
            </a:r>
            <a:r>
              <a:rPr lang="en-US" sz="2000" b="1" dirty="0" err="1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ThaiLiNet</a:t>
            </a:r>
            <a:r>
              <a:rPr 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)</a:t>
            </a:r>
          </a:p>
          <a:p>
            <a:pPr marL="342900" lvl="0" indent="-342900" defTabSz="914400">
              <a:spcBef>
                <a:spcPts val="2000"/>
              </a:spcBef>
              <a:buClr>
                <a:srgbClr val="000000">
                  <a:lumMod val="75000"/>
                  <a:lumOff val="25000"/>
                </a:srgbClr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Provincial University Library Network (PULINET)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29E3C9-A3C0-46BB-A484-0213138B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29" y="4980774"/>
            <a:ext cx="2274005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91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2917C-4685-4060-B691-1E400B4D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918972"/>
            <a:ext cx="11029616" cy="1013800"/>
          </a:xfrm>
          <a:solidFill>
            <a:schemeClr val="accent1">
              <a:lumMod val="50000"/>
              <a:lumOff val="50000"/>
            </a:schemeClr>
          </a:solidFill>
        </p:spPr>
        <p:txBody>
          <a:bodyPr>
            <a:normAutofit fontScale="90000"/>
          </a:bodyPr>
          <a:lstStyle/>
          <a:p>
            <a:pPr lvl="0" defTabSz="609585">
              <a:lnSpc>
                <a:spcPct val="107000"/>
              </a:lnSpc>
              <a:spcBef>
                <a:spcPts val="0"/>
              </a:spcBef>
            </a:pPr>
            <a:r>
              <a:rPr lang="th-TH" sz="60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</a:rPr>
              <a:t>การบริหารจัดการข่ายงาน</a:t>
            </a:r>
            <a:r>
              <a:rPr lang="en-US" sz="3733" b="1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  <a:cs typeface="Cordia New" panose="020B0304020202020204" pitchFamily="34" charset="-34"/>
              </a:rPr>
              <a:t/>
            </a:r>
            <a:br>
              <a:rPr lang="en-US" sz="3733" b="1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421480-D5A1-409A-80EF-FEB6C41D0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33" y="1932772"/>
            <a:ext cx="11553094" cy="4575958"/>
          </a:xfrm>
        </p:spPr>
        <p:txBody>
          <a:bodyPr>
            <a:normAutofit fontScale="70000" lnSpcReduction="20000"/>
          </a:bodyPr>
          <a:lstStyle/>
          <a:p>
            <a:pPr marL="0" lvl="0" indent="0" defTabSz="60958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</a:t>
            </a:r>
            <a:r>
              <a:rPr lang="en-US" sz="51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</a:t>
            </a:r>
            <a:r>
              <a:rPr lang="th-TH" sz="51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ขับเคลื่อนการทำงานในรูปคณะกรรมการ </a:t>
            </a:r>
          </a:p>
          <a:p>
            <a:pPr marL="0" lvl="0" indent="0" defTabSz="60958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- 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คณะกรรมการอำนวยการ  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ผอ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ห้องสมุดสมาชิกทุกแห่ง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–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กำหนดนโยบายและทิศทางการพัฒนาข่ายงาน </a:t>
            </a:r>
          </a:p>
          <a:p>
            <a:pPr marL="0" lvl="0" indent="0" defTabSz="60958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- 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คณะทำงาน 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– 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นำนโยบายและแผนลงสู่ปฏิบัติ และมีส่วนร่วมในการจัดทำแผนยุทธศาสตร์ของข่ายงาน </a:t>
            </a:r>
          </a:p>
          <a:p>
            <a:pPr marL="0" lvl="0" indent="0" defTabSz="60958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            คณะทำงานบริการ  คณะทำงานวารสาร คณะทำงานข้อมูลท้องถิ่น และคณะทำงาน</a:t>
            </a:r>
            <a:b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            เทคโนโลยีสารสนเทศ และแต่งตั้งคณะทำงานเฉพาะกิจ เพื่อขับเคลื่อนยุทธศาสตร์ไปสู่</a:t>
            </a:r>
            <a:b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            เป้าหมาย เช่น คณะทำงานพัฒนามาตรฐานการดำเนินงานห้องสมุด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lvl="0" indent="0" defTabSz="60958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4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บริหารภายใต้ ธรรมนูญ ข่ายงานฯ  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ธรรมนูญ พ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ศ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2558) 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และ</a:t>
            </a:r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ระเบียบ ประกาศของข่ายงานฯ  </a:t>
            </a:r>
            <a:endParaRPr lang="en-US" sz="4000" b="1" dirty="0">
              <a:solidFill>
                <a:srgbClr val="112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lvl="0" indent="0" defTabSz="60958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</a:t>
            </a:r>
            <a:r>
              <a:rPr lang="th-TH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จัดให้มี</a:t>
            </a:r>
            <a:r>
              <a:rPr lang="th-TH" sz="4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กองทุนพัฒนาข่ายงานฯ 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แหล่งงบประมาณมาจากค่าสมาชิก  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ปัจจุบัน ปีละ 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40,000 </a:t>
            </a:r>
            <a:r>
              <a:rPr lang="th-TH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บาท</a:t>
            </a:r>
            <a:r>
              <a:rPr lang="en-US" sz="4000" b="1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</a:p>
          <a:p>
            <a:pPr marL="0" lvl="0" indent="0" defTabSz="60958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40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</a:t>
            </a:r>
            <a:r>
              <a:rPr lang="th-TH" sz="4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จัดทำแผนยุทธศาสตร์ ระยะ </a:t>
            </a:r>
            <a:r>
              <a:rPr lang="en-US" sz="4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 </a:t>
            </a:r>
            <a:r>
              <a:rPr lang="th-TH" sz="4600" b="1" dirty="0">
                <a:solidFill>
                  <a:srgbClr val="112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ปี  </a:t>
            </a: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โดยคณะกรรมการอำนวยการและคณะทำงาน ผ่านการสัมมนาประจำปี 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</a:t>
            </a: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และนำแผนฯ สู่การปฏิบัติโดยจัดทำแผนปฏิบัติการประจำปี</a:t>
            </a: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AFFF51-6C2C-4D31-8E28-C2C62661D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5703216"/>
            <a:ext cx="2029927" cy="10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5662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1AF2D5-C974-45E2-94BE-A56E004E18F4}"/>
              </a:ext>
            </a:extLst>
          </p:cNvPr>
          <p:cNvSpPr txBox="1"/>
          <p:nvPr/>
        </p:nvSpPr>
        <p:spPr>
          <a:xfrm>
            <a:off x="3546379" y="199942"/>
            <a:ext cx="476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PULINET, Board of Directors  </a:t>
            </a:r>
          </a:p>
        </p:txBody>
      </p:sp>
      <p:pic>
        <p:nvPicPr>
          <p:cNvPr id="2050" name="Picture 2" descr="http://www.pulinet.org/wp-content/uploads/2015/06/waraluk.png">
            <a:extLst>
              <a:ext uri="{FF2B5EF4-FFF2-40B4-BE49-F238E27FC236}">
                <a16:creationId xmlns:a16="http://schemas.microsoft.com/office/drawing/2014/main" xmlns="" id="{BD4E2DB8-E496-4924-95BF-79EC9EC2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1021806"/>
            <a:ext cx="1846217" cy="11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F1DF30-9AB8-4F95-AB80-7185D5A39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86412" y="1021806"/>
            <a:ext cx="1924595" cy="1156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78D1B5-2E5C-49A6-956C-9C45D0FB9B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03303" y="963747"/>
            <a:ext cx="2101669" cy="1272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A462EC-84BE-471D-85FA-5DFDB216BF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477" y="2322546"/>
            <a:ext cx="1939107" cy="1156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662B3D-84DA-4352-B2A9-6DE178CF9A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40837" y="2372621"/>
            <a:ext cx="1963464" cy="1123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C1CCFF-B4A9-4FCC-B1BB-EA98F3BD8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03304" y="2398543"/>
            <a:ext cx="1852760" cy="1080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4E51A8-5474-4C6F-824D-6781746D83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312" y="3758082"/>
            <a:ext cx="1939107" cy="1187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ADFFC7-64C2-47C4-93B8-EC0268BC43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30107" y="3747445"/>
            <a:ext cx="1939107" cy="1187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5A3CD1-55C6-4CEC-8A71-8CE22923DA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87645" y="3671445"/>
            <a:ext cx="1882491" cy="1187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ABCAA56-CC6B-4328-A267-AE5CD9D399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4980" y="5143543"/>
            <a:ext cx="1730107" cy="1045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758CA4-7898-4EA7-86CE-6DCC3696C6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47004" y="5143542"/>
            <a:ext cx="1882491" cy="10450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283B57-A9BC-4EDB-BACB-6A69F9D1C9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27708" y="5143542"/>
            <a:ext cx="1709059" cy="1045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1300599-42A7-42DD-8515-B115AAB070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298952" y="977667"/>
            <a:ext cx="1870875" cy="11240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9269E21-4A98-4B4D-869F-53AD7249EE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10035" y="1009207"/>
            <a:ext cx="1870875" cy="1240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E5DBCA-BFB0-4B66-9523-8FE6B32814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53425" y="977667"/>
            <a:ext cx="1632131" cy="10981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1C187D-6765-4C1E-8933-9B948AAFD18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46948" y="1021806"/>
            <a:ext cx="1732989" cy="11567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F88118F-881D-41A6-957E-4C0A2FDCB07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16011" y="2419344"/>
            <a:ext cx="1809189" cy="11240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2468F4-892A-4F3C-A970-1F3D09F189D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05562" y="2398309"/>
            <a:ext cx="1809189" cy="10981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9D66566-E375-40F2-8720-E8159EBB8B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33482" y="2411634"/>
            <a:ext cx="1060975" cy="11111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ABE1D57-1A4D-44BC-AA14-183CE7D10FE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47954" y="1061619"/>
            <a:ext cx="837455" cy="9954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6EE043F-E685-4D07-AF88-3037F134CDB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88510" y="3543420"/>
            <a:ext cx="7367993" cy="356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9707DC-5195-4E43-8975-47F9FDA2712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950" y="6116454"/>
            <a:ext cx="3974937" cy="7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780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11304E-8A62-4967-83FB-EDC5A8C3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918973"/>
            <a:ext cx="11029616" cy="1013800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คณะทำงาน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library.cmu.ac.th/prcorner/sites/default/files/file_news_event/IMG_0011_resize.JPG#overlay-context=user">
            <a:extLst>
              <a:ext uri="{FF2B5EF4-FFF2-40B4-BE49-F238E27FC236}">
                <a16:creationId xmlns:a16="http://schemas.microsoft.com/office/drawing/2014/main" xmlns="" id="{DD672436-95DE-4FF3-920E-10C3695D3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7200" y="2042159"/>
            <a:ext cx="4592320" cy="168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ic 5">
            <a:extLst>
              <a:ext uri="{FF2B5EF4-FFF2-40B4-BE49-F238E27FC236}">
                <a16:creationId xmlns:a16="http://schemas.microsoft.com/office/drawing/2014/main" xmlns="" id="{09A7ADBD-2B9D-46B5-A84A-E33AE5FC786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7200" y="3826207"/>
            <a:ext cx="4663440" cy="152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DB20C9-B1DE-4CA9-B6F8-27D2CE99E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3997" y="5466080"/>
            <a:ext cx="2028883" cy="1239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AAE386B-2061-41BF-AEB3-69FBF0CC6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997200" y="5466080"/>
            <a:ext cx="4592320" cy="13467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2D5E2F1-5BEA-42A2-81F0-B3DC60129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306" y="3466120"/>
            <a:ext cx="3517697" cy="2180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C9425D-30EB-4E77-BA57-A466738B8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6967" y="4588842"/>
            <a:ext cx="992777" cy="984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8FBD73-C8A9-451B-8134-B4ACC822C3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997" y="3761572"/>
            <a:ext cx="2028883" cy="1589905"/>
          </a:xfrm>
          <a:prstGeom prst="rect">
            <a:avLst/>
          </a:prstGeom>
        </p:spPr>
      </p:pic>
      <p:pic>
        <p:nvPicPr>
          <p:cNvPr id="15" name="Picture 2" descr="http://lib.vit.src.ku.ac.th/images/newactlib/pulinetsrc60/album/slides/DSC_5128.JPG">
            <a:extLst>
              <a:ext uri="{FF2B5EF4-FFF2-40B4-BE49-F238E27FC236}">
                <a16:creationId xmlns:a16="http://schemas.microsoft.com/office/drawing/2014/main" xmlns="" id="{794E2C86-DC04-420A-8ED3-75B85FD1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3997" y="2042159"/>
            <a:ext cx="2028883" cy="160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8AF57CE-C137-4B81-AF2D-D3FD035B5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4057" y="6212106"/>
            <a:ext cx="3695704" cy="6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5090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891</TotalTime>
  <Words>998</Words>
  <Application>Microsoft Office PowerPoint</Application>
  <PresentationFormat>Custom</PresentationFormat>
  <Paragraphs>128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Angsana New</vt:lpstr>
      <vt:lpstr>Gill Sans MT</vt:lpstr>
      <vt:lpstr>Cordia New</vt:lpstr>
      <vt:lpstr>Wingdings 2</vt:lpstr>
      <vt:lpstr>TH SarabunPSK</vt:lpstr>
      <vt:lpstr>Calibri</vt:lpstr>
      <vt:lpstr>Times New Roman</vt:lpstr>
      <vt:lpstr>Gill Sans Nova</vt:lpstr>
      <vt:lpstr>MS PGothic</vt:lpstr>
      <vt:lpstr>Dividend</vt:lpstr>
      <vt:lpstr>Confidential</vt:lpstr>
      <vt:lpstr>ข่ายงานห้องสมุดมหาวิทยาลัยส่วนภูมิภาค</vt:lpstr>
      <vt:lpstr>เริ่มก่อตั้ง มีสมาชิก 7 แห่งจาก  6 มหาวิทยาลัย ใน พ.ศ. 2529</vt:lpstr>
      <vt:lpstr>Slide 3</vt:lpstr>
      <vt:lpstr>Slide 4</vt:lpstr>
      <vt:lpstr>วิสัยทัศน์ พันธกิจ </vt:lpstr>
      <vt:lpstr>Slide 6</vt:lpstr>
      <vt:lpstr>การบริหารจัดการข่ายงาน </vt:lpstr>
      <vt:lpstr>Slide 8</vt:lpstr>
      <vt:lpstr>คณะทำงาน</vt:lpstr>
      <vt:lpstr>32 ปี PULINET : มองย้อนตั้งแต่ปี 2529 - 2560</vt:lpstr>
      <vt:lpstr>32 ปี PULINET : มองย้อนตั้งแต่ปี 2529 - 2560</vt:lpstr>
      <vt:lpstr>32 ปี PULINET : มองย้อนตั้งแต่ปี 2529 - 2560</vt:lpstr>
      <vt:lpstr>32 ปี PULINET : มองย้อนตั้งแต่ปี 2529 - 2560</vt:lpstr>
      <vt:lpstr>32 ปี PULINET : มองย้อนตั้งแต่ปี 2529 - 2560</vt:lpstr>
      <vt:lpstr>PULINET Plus 4 (CU KU MU TU)  (2559-2561) เพื่อผลักดันการเปลี่ยนแปลง Model การบอกรับ ScienceDirect </vt:lpstr>
      <vt:lpstr>Key Success Factors</vt:lpstr>
      <vt:lpstr>ก้าวต่อไปในทศวรรษที่ 4 (2561-2568)  : ก้าวให้ทันต่อความเปลี่ยนแปลง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ข่ายงานห้องสมุดมหาวิทยาลัยส่วนภูมิภาค</dc:title>
  <dc:creator>Dell</dc:creator>
  <cp:lastModifiedBy>Klong7</cp:lastModifiedBy>
  <cp:revision>61</cp:revision>
  <dcterms:created xsi:type="dcterms:W3CDTF">2018-03-24T08:32:48Z</dcterms:created>
  <dcterms:modified xsi:type="dcterms:W3CDTF">2018-03-27T06:04:04Z</dcterms:modified>
</cp:coreProperties>
</file>